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9450" y="985837"/>
            <a:ext cx="8080375" cy="155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bk object 17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9450" y="985837"/>
            <a:ext cx="8080375" cy="155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bk object 17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037772" y="1372679"/>
            <a:ext cx="2852358" cy="36685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9450" y="985837"/>
            <a:ext cx="8080375" cy="155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bk object 17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9450" y="985837"/>
            <a:ext cx="8080375" cy="155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89" y="314134"/>
            <a:ext cx="7627621" cy="6214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0032" y="1321229"/>
            <a:ext cx="8623935" cy="420687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jpg"/><Relationship Id="rId6" Type="http://schemas.openxmlformats.org/officeDocument/2006/relationships/image" Target="../media/image306.jpg"/><Relationship Id="rId7" Type="http://schemas.openxmlformats.org/officeDocument/2006/relationships/image" Target="../media/image307.jpg"/><Relationship Id="rId8" Type="http://schemas.openxmlformats.org/officeDocument/2006/relationships/image" Target="../media/image308.jp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1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rtw.ml.cmu.edu/" TargetMode="External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4.jpg"/><Relationship Id="rId3" Type="http://schemas.openxmlformats.org/officeDocument/2006/relationships/image" Target="../media/image325.jp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jpg"/><Relationship Id="rId11" Type="http://schemas.openxmlformats.org/officeDocument/2006/relationships/image" Target="../media/image94.jpg"/><Relationship Id="rId12" Type="http://schemas.openxmlformats.org/officeDocument/2006/relationships/image" Target="../media/image95.jp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jpg"/><Relationship Id="rId5" Type="http://schemas.openxmlformats.org/officeDocument/2006/relationships/image" Target="../media/image102.png"/><Relationship Id="rId6" Type="http://schemas.openxmlformats.org/officeDocument/2006/relationships/image" Target="../media/image103.jp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8.jpg"/><Relationship Id="rId3" Type="http://schemas.openxmlformats.org/officeDocument/2006/relationships/image" Target="../media/image329.jpg"/><Relationship Id="rId4" Type="http://schemas.openxmlformats.org/officeDocument/2006/relationships/image" Target="../media/image330.jp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344.png"/><Relationship Id="rId16" Type="http://schemas.openxmlformats.org/officeDocument/2006/relationships/image" Target="../media/image345.png"/><Relationship Id="rId17" Type="http://schemas.openxmlformats.org/officeDocument/2006/relationships/image" Target="../media/image346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b.media.mit.edu/%257Eminsky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7.jp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cfn.sxu.edu.cn/)" TargetMode="External"/><Relationship Id="rId3" Type="http://schemas.openxmlformats.org/officeDocument/2006/relationships/image" Target="../media/image348.png"/><Relationship Id="rId4" Type="http://schemas.openxmlformats.org/officeDocument/2006/relationships/image" Target="../media/image349.jp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jp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jpg"/><Relationship Id="rId3" Type="http://schemas.openxmlformats.org/officeDocument/2006/relationships/image" Target="../media/image114.jp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ifb.uni-karlsruhe.de/WBS/ysu" TargetMode="External"/><Relationship Id="rId3" Type="http://schemas.openxmlformats.org/officeDocument/2006/relationships/hyperlink" Target="http://www.w3.org/RDF" TargetMode="External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...%23Class" TargetMode="External"/><Relationship Id="rId3" Type="http://schemas.openxmlformats.org/officeDocument/2006/relationships/hyperlink" Target="http://www.w3.org/...%23Resource" TargetMode="External"/><Relationship Id="rId4" Type="http://schemas.openxmlformats.org/officeDocument/2006/relationships/hyperlink" Target="http://www.w3.org/...%23Class" TargetMode="External"/><Relationship Id="rId5" Type="http://schemas.openxmlformats.org/officeDocument/2006/relationships/hyperlink" Target="http://www.w3.org/...%23Property" TargetMode="External"/><Relationship Id="rId6" Type="http://schemas.openxmlformats.org/officeDocument/2006/relationships/hyperlink" Target="http://www.w3.org/...%23Property" TargetMode="External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jp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pn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jp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jpg"/><Relationship Id="rId3" Type="http://schemas.openxmlformats.org/officeDocument/2006/relationships/image" Target="../media/image117.jpg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5.jp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6.jp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7.jp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jp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Relationship Id="rId10" Type="http://schemas.openxmlformats.org/officeDocument/2006/relationships/image" Target="../media/image386.png"/><Relationship Id="rId11" Type="http://schemas.openxmlformats.org/officeDocument/2006/relationships/image" Target="../media/image38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8.jp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9.jp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.png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5.png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jpg"/><Relationship Id="rId3" Type="http://schemas.openxmlformats.org/officeDocument/2006/relationships/image" Target="../media/image407.png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8.jpg"/><Relationship Id="rId3" Type="http://schemas.openxmlformats.org/officeDocument/2006/relationships/image" Target="../media/image409.jpg"/><Relationship Id="rId4" Type="http://schemas.openxmlformats.org/officeDocument/2006/relationships/image" Target="../media/image410.jpg"/><Relationship Id="rId5" Type="http://schemas.openxmlformats.org/officeDocument/2006/relationships/image" Target="../media/image411.jpg"/><Relationship Id="rId6" Type="http://schemas.openxmlformats.org/officeDocument/2006/relationships/image" Target="../media/image41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jpg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jpg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7.png"/><Relationship Id="rId3" Type="http://schemas.openxmlformats.org/officeDocument/2006/relationships/hyperlink" Target="mailto:kliu%40nlpr.ia.ac.cn" TargetMode="External"/><Relationship Id="rId4" Type="http://schemas.openxmlformats.org/officeDocument/2006/relationships/hyperlink" Target="mailto:xphan%40iscas.ac.cn" TargetMode="Externa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Relationship Id="rId3" Type="http://schemas.openxmlformats.org/officeDocument/2006/relationships/image" Target="../media/image133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g"/><Relationship Id="rId3" Type="http://schemas.openxmlformats.org/officeDocument/2006/relationships/image" Target="../media/image136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jpg"/><Relationship Id="rId3" Type="http://schemas.openxmlformats.org/officeDocument/2006/relationships/image" Target="../media/image138.jpg"/><Relationship Id="rId4" Type="http://schemas.openxmlformats.org/officeDocument/2006/relationships/image" Target="../media/image139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jpg"/><Relationship Id="rId3" Type="http://schemas.openxmlformats.org/officeDocument/2006/relationships/image" Target="../media/image141.jpg"/><Relationship Id="rId4" Type="http://schemas.openxmlformats.org/officeDocument/2006/relationships/image" Target="../media/image142.png"/><Relationship Id="rId5" Type="http://schemas.openxmlformats.org/officeDocument/2006/relationships/image" Target="../media/image14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jpg"/><Relationship Id="rId3" Type="http://schemas.openxmlformats.org/officeDocument/2006/relationships/image" Target="../media/image145.jpg"/><Relationship Id="rId4" Type="http://schemas.openxmlformats.org/officeDocument/2006/relationships/image" Target="../media/image14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jpg"/><Relationship Id="rId3" Type="http://schemas.openxmlformats.org/officeDocument/2006/relationships/image" Target="../media/image15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jpg"/><Relationship Id="rId3" Type="http://schemas.openxmlformats.org/officeDocument/2006/relationships/image" Target="../media/image153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Relationship Id="rId3" Type="http://schemas.openxmlformats.org/officeDocument/2006/relationships/image" Target="../media/image156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jp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jpg"/><Relationship Id="rId3" Type="http://schemas.openxmlformats.org/officeDocument/2006/relationships/image" Target="../media/image167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g"/><Relationship Id="rId3" Type="http://schemas.openxmlformats.org/officeDocument/2006/relationships/image" Target="../media/image170.jpg"/><Relationship Id="rId4" Type="http://schemas.openxmlformats.org/officeDocument/2006/relationships/image" Target="../media/image171.png"/><Relationship Id="rId5" Type="http://schemas.openxmlformats.org/officeDocument/2006/relationships/image" Target="../media/image172.jp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jp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jpg"/><Relationship Id="rId3" Type="http://schemas.openxmlformats.org/officeDocument/2006/relationships/image" Target="../media/image181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jpg"/><Relationship Id="rId3" Type="http://schemas.openxmlformats.org/officeDocument/2006/relationships/image" Target="../media/image190.jp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jpg"/><Relationship Id="rId3" Type="http://schemas.openxmlformats.org/officeDocument/2006/relationships/image" Target="../media/image210.png"/><Relationship Id="rId4" Type="http://schemas.openxmlformats.org/officeDocument/2006/relationships/image" Target="../media/image211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ordnet.princeton.edu/" TargetMode="External"/><Relationship Id="rId3" Type="http://schemas.openxmlformats.org/officeDocument/2006/relationships/image" Target="../media/image212.png"/><Relationship Id="rId4" Type="http://schemas.openxmlformats.org/officeDocument/2006/relationships/image" Target="../media/image213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31" Type="http://schemas.openxmlformats.org/officeDocument/2006/relationships/image" Target="../media/image49.png"/><Relationship Id="rId32" Type="http://schemas.openxmlformats.org/officeDocument/2006/relationships/image" Target="../media/image50.png"/><Relationship Id="rId33" Type="http://schemas.openxmlformats.org/officeDocument/2006/relationships/image" Target="../media/image51.png"/><Relationship Id="rId34" Type="http://schemas.openxmlformats.org/officeDocument/2006/relationships/image" Target="../media/image52.png"/><Relationship Id="rId35" Type="http://schemas.openxmlformats.org/officeDocument/2006/relationships/image" Target="../media/image53.png"/><Relationship Id="rId36" Type="http://schemas.openxmlformats.org/officeDocument/2006/relationships/image" Target="../media/image54.png"/><Relationship Id="rId37" Type="http://schemas.openxmlformats.org/officeDocument/2006/relationships/image" Target="../media/image55.png"/><Relationship Id="rId38" Type="http://schemas.openxmlformats.org/officeDocument/2006/relationships/image" Target="../media/image56.png"/><Relationship Id="rId39" Type="http://schemas.openxmlformats.org/officeDocument/2006/relationships/image" Target="../media/image57.png"/><Relationship Id="rId40" Type="http://schemas.openxmlformats.org/officeDocument/2006/relationships/image" Target="../media/image58.png"/><Relationship Id="rId41" Type="http://schemas.openxmlformats.org/officeDocument/2006/relationships/image" Target="../media/image59.png"/><Relationship Id="rId42" Type="http://schemas.openxmlformats.org/officeDocument/2006/relationships/image" Target="../media/image60.png"/><Relationship Id="rId43" Type="http://schemas.openxmlformats.org/officeDocument/2006/relationships/image" Target="../media/image61.png"/><Relationship Id="rId44" Type="http://schemas.openxmlformats.org/officeDocument/2006/relationships/image" Target="../media/image62.png"/><Relationship Id="rId45" Type="http://schemas.openxmlformats.org/officeDocument/2006/relationships/image" Target="../media/image63.png"/><Relationship Id="rId46" Type="http://schemas.openxmlformats.org/officeDocument/2006/relationships/image" Target="../media/image64.png"/><Relationship Id="rId47" Type="http://schemas.openxmlformats.org/officeDocument/2006/relationships/image" Target="../media/image65.png"/><Relationship Id="rId48" Type="http://schemas.openxmlformats.org/officeDocument/2006/relationships/image" Target="../media/image66.png"/><Relationship Id="rId49" Type="http://schemas.openxmlformats.org/officeDocument/2006/relationships/image" Target="../media/image67.png"/><Relationship Id="rId50" Type="http://schemas.openxmlformats.org/officeDocument/2006/relationships/image" Target="../media/image68.png"/><Relationship Id="rId51" Type="http://schemas.openxmlformats.org/officeDocument/2006/relationships/image" Target="../media/image69.png"/><Relationship Id="rId52" Type="http://schemas.openxmlformats.org/officeDocument/2006/relationships/image" Target="../media/image70.png"/><Relationship Id="rId53" Type="http://schemas.openxmlformats.org/officeDocument/2006/relationships/image" Target="../media/image71.png"/><Relationship Id="rId54" Type="http://schemas.openxmlformats.org/officeDocument/2006/relationships/image" Target="../media/image72.png"/><Relationship Id="rId55" Type="http://schemas.openxmlformats.org/officeDocument/2006/relationships/image" Target="../media/image73.png"/><Relationship Id="rId56" Type="http://schemas.openxmlformats.org/officeDocument/2006/relationships/image" Target="../media/image74.png"/><Relationship Id="rId57" Type="http://schemas.openxmlformats.org/officeDocument/2006/relationships/image" Target="../media/image75.png"/><Relationship Id="rId58" Type="http://schemas.openxmlformats.org/officeDocument/2006/relationships/image" Target="../media/image76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hyperlink" Target="mailto:witbrock%40cyc.com" TargetMode="External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234.png"/><Relationship Id="rId22" Type="http://schemas.openxmlformats.org/officeDocument/2006/relationships/image" Target="../media/image235.png"/><Relationship Id="rId23" Type="http://schemas.openxmlformats.org/officeDocument/2006/relationships/image" Target="../media/image236.png"/><Relationship Id="rId24" Type="http://schemas.openxmlformats.org/officeDocument/2006/relationships/image" Target="../media/image237.png"/><Relationship Id="rId25" Type="http://schemas.openxmlformats.org/officeDocument/2006/relationships/image" Target="../media/image238.png"/><Relationship Id="rId26" Type="http://schemas.openxmlformats.org/officeDocument/2006/relationships/image" Target="../media/image239.png"/><Relationship Id="rId27" Type="http://schemas.openxmlformats.org/officeDocument/2006/relationships/image" Target="../media/image240.png"/><Relationship Id="rId28" Type="http://schemas.openxmlformats.org/officeDocument/2006/relationships/image" Target="../media/image241.png"/><Relationship Id="rId29" Type="http://schemas.openxmlformats.org/officeDocument/2006/relationships/image" Target="../media/image242.png"/><Relationship Id="rId30" Type="http://schemas.openxmlformats.org/officeDocument/2006/relationships/image" Target="../media/image243.png"/><Relationship Id="rId31" Type="http://schemas.openxmlformats.org/officeDocument/2006/relationships/image" Target="../media/image244.png"/><Relationship Id="rId32" Type="http://schemas.openxmlformats.org/officeDocument/2006/relationships/image" Target="../media/image245.png"/><Relationship Id="rId33" Type="http://schemas.openxmlformats.org/officeDocument/2006/relationships/image" Target="../media/image246.png"/><Relationship Id="rId34" Type="http://schemas.openxmlformats.org/officeDocument/2006/relationships/image" Target="../media/image247.png"/><Relationship Id="rId35" Type="http://schemas.openxmlformats.org/officeDocument/2006/relationships/image" Target="../media/image248.png"/><Relationship Id="rId36" Type="http://schemas.openxmlformats.org/officeDocument/2006/relationships/image" Target="../media/image249.png"/><Relationship Id="rId37" Type="http://schemas.openxmlformats.org/officeDocument/2006/relationships/image" Target="../media/image250.png"/><Relationship Id="rId38" Type="http://schemas.openxmlformats.org/officeDocument/2006/relationships/image" Target="../media/image251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yc.com/" TargetMode="External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jp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jpg"/><Relationship Id="rId3" Type="http://schemas.openxmlformats.org/officeDocument/2006/relationships/image" Target="../media/image278.png"/><Relationship Id="rId4" Type="http://schemas.openxmlformats.org/officeDocument/2006/relationships/image" Target="../media/image279.jpg"/><Relationship Id="rId5" Type="http://schemas.openxmlformats.org/officeDocument/2006/relationships/image" Target="../media/image280.png"/><Relationship Id="rId6" Type="http://schemas.openxmlformats.org/officeDocument/2006/relationships/image" Target="../media/image281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bpedia.org/" TargetMode="Externa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jpg"/><Relationship Id="rId7" Type="http://schemas.openxmlformats.org/officeDocument/2006/relationships/image" Target="../media/image289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jpg"/><Relationship Id="rId5" Type="http://schemas.openxmlformats.org/officeDocument/2006/relationships/image" Target="../media/image29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4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pii.de/yago" TargetMode="Externa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hyperlink" Target="http://download.freebase.com/" TargetMode="Externa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jpg"/><Relationship Id="rId3" Type="http://schemas.openxmlformats.org/officeDocument/2006/relationships/hyperlink" Target="http://rtw.ml.cmu.edu/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2590800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155575"/>
                </a:moveTo>
                <a:lnTo>
                  <a:pt x="8080375" y="155575"/>
                </a:lnTo>
                <a:lnTo>
                  <a:pt x="8080375" y="0"/>
                </a:lnTo>
                <a:lnTo>
                  <a:pt x="0" y="0"/>
                </a:lnTo>
                <a:lnTo>
                  <a:pt x="0" y="155575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2590800"/>
            <a:ext cx="8080375" cy="155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85800" y="2590800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20900" y="108501"/>
            <a:ext cx="5054600" cy="23380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74955" marR="962660" indent="3175">
              <a:lnSpc>
                <a:spcPct val="125000"/>
              </a:lnSpc>
            </a:pPr>
            <a:r>
              <a:rPr dirty="0" smtClean="0" sz="2000">
                <a:latin typeface="Microsoft YaHei UI"/>
                <a:cs typeface="Microsoft YaHei UI"/>
              </a:rPr>
              <a:t>中国中文信息学会前沿技术讲习班</a:t>
            </a:r>
            <a:r>
              <a:rPr dirty="0" smtClean="0" sz="2000">
                <a:latin typeface="Microsoft YaHei UI"/>
                <a:cs typeface="Microsoft YaHei UI"/>
              </a:rPr>
              <a:t> </a:t>
            </a:r>
            <a:r>
              <a:rPr dirty="0" smtClean="0" sz="2000" spc="-5">
                <a:latin typeface="Microsoft YaHei UI"/>
                <a:cs typeface="Microsoft YaHei UI"/>
              </a:rPr>
              <a:t>CI</a:t>
            </a:r>
            <a:r>
              <a:rPr dirty="0" smtClean="0" sz="2000" spc="0">
                <a:latin typeface="Microsoft YaHei UI"/>
                <a:cs typeface="Microsoft YaHei UI"/>
              </a:rPr>
              <a:t>PS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-150">
                <a:latin typeface="Microsoft YaHei UI"/>
                <a:cs typeface="Microsoft YaHei UI"/>
              </a:rPr>
              <a:t>A</a:t>
            </a:r>
            <a:r>
              <a:rPr dirty="0" smtClean="0" sz="2000" spc="40">
                <a:latin typeface="Microsoft YaHei UI"/>
                <a:cs typeface="Microsoft YaHei UI"/>
              </a:rPr>
              <a:t>T</a:t>
            </a:r>
            <a:r>
              <a:rPr dirty="0" smtClean="0" sz="2000" spc="0">
                <a:latin typeface="Microsoft YaHei UI"/>
                <a:cs typeface="Microsoft YaHei UI"/>
              </a:rPr>
              <a:t>T7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&amp;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-60">
                <a:latin typeface="Microsoft YaHei UI"/>
                <a:cs typeface="Microsoft YaHei UI"/>
              </a:rPr>
              <a:t>C</a:t>
            </a:r>
            <a:r>
              <a:rPr dirty="0" smtClean="0" sz="2000" spc="-5">
                <a:latin typeface="Microsoft YaHei UI"/>
                <a:cs typeface="Microsoft YaHei UI"/>
              </a:rPr>
              <a:t>C</a:t>
            </a:r>
            <a:r>
              <a:rPr dirty="0" smtClean="0" sz="2000" spc="5">
                <a:latin typeface="Microsoft YaHei UI"/>
                <a:cs typeface="Microsoft YaHei UI"/>
              </a:rPr>
              <a:t>K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2017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-185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-15">
                <a:latin typeface="Microsoft YaHei UI"/>
                <a:cs typeface="Microsoft YaHei UI"/>
              </a:rPr>
              <a:t>t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l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99"/>
              </a:spcBef>
            </a:pPr>
            <a:endParaRPr sz="1300"/>
          </a:p>
          <a:p>
            <a:pPr marL="12700">
              <a:lnSpc>
                <a:spcPct val="100000"/>
              </a:lnSpc>
            </a:pPr>
            <a:r>
              <a:rPr dirty="0" smtClean="0" sz="6600">
                <a:latin typeface="Microsoft YaHei UI"/>
                <a:cs typeface="Microsoft YaHei UI"/>
              </a:rPr>
              <a:t>知识图谱导论</a:t>
            </a:r>
            <a:endParaRPr sz="66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0375" y="3588401"/>
            <a:ext cx="4962525" cy="9512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037590" algn="l"/>
              </a:tabLst>
            </a:pPr>
            <a:r>
              <a:rPr dirty="0" smtClean="0" sz="2800" b="1">
                <a:latin typeface="Microsoft YaHei UI"/>
                <a:cs typeface="Microsoft YaHei UI"/>
              </a:rPr>
              <a:t>刘康	</a:t>
            </a:r>
            <a:r>
              <a:rPr dirty="0" smtClean="0" sz="2800">
                <a:latin typeface="Microsoft YaHei UI"/>
                <a:cs typeface="Microsoft YaHei UI"/>
              </a:rPr>
              <a:t>中国科学院自动化研究所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23"/>
              </a:spcBef>
            </a:pPr>
            <a:endParaRPr sz="650"/>
          </a:p>
          <a:p>
            <a:pPr marL="12700">
              <a:lnSpc>
                <a:spcPct val="100000"/>
              </a:lnSpc>
              <a:tabLst>
                <a:tab pos="1393190" algn="l"/>
              </a:tabLst>
            </a:pPr>
            <a:r>
              <a:rPr dirty="0" smtClean="0" sz="2800" b="1">
                <a:latin typeface="Microsoft YaHei UI"/>
                <a:cs typeface="Microsoft YaHei UI"/>
              </a:rPr>
              <a:t>韩先培	</a:t>
            </a:r>
            <a:r>
              <a:rPr dirty="0" smtClean="0" sz="2800">
                <a:latin typeface="Microsoft YaHei UI"/>
                <a:cs typeface="Microsoft YaHei UI"/>
              </a:rPr>
              <a:t>中国科学院软件研究所</a:t>
            </a:r>
            <a:endParaRPr sz="28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72037" y="104621"/>
            <a:ext cx="1360449" cy="746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95790" y="12946"/>
            <a:ext cx="1132416" cy="114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368549" y="5985926"/>
            <a:ext cx="1871980" cy="3175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Microsoft YaHei UI"/>
                <a:cs typeface="Microsoft YaHei UI"/>
              </a:rPr>
              <a:t>成都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2017</a:t>
            </a:r>
            <a:r>
              <a:rPr dirty="0" smtClean="0" sz="2000" spc="-5">
                <a:latin typeface="Microsoft YaHei UI"/>
                <a:cs typeface="Microsoft YaHei UI"/>
              </a:rPr>
              <a:t>-</a:t>
            </a:r>
            <a:r>
              <a:rPr dirty="0" smtClean="0" sz="2000" spc="0">
                <a:latin typeface="Microsoft YaHei UI"/>
                <a:cs typeface="Microsoft YaHei UI"/>
              </a:rPr>
              <a:t>8</a:t>
            </a:r>
            <a:r>
              <a:rPr dirty="0" smtClean="0" sz="2000" spc="-5">
                <a:latin typeface="Microsoft YaHei UI"/>
                <a:cs typeface="Microsoft YaHei UI"/>
              </a:rPr>
              <a:t>-</a:t>
            </a:r>
            <a:r>
              <a:rPr dirty="0" smtClean="0" sz="2000" spc="0">
                <a:latin typeface="Microsoft YaHei UI"/>
                <a:cs typeface="Microsoft YaHei UI"/>
              </a:rPr>
              <a:t>26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已有的知识图谱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799705" cy="53213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>
                <a:latin typeface="Microsoft YaHei UI"/>
                <a:cs typeface="Microsoft YaHei UI"/>
              </a:rPr>
              <a:t>语言知识图谱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900"/>
              </a:lnSpc>
              <a:spcBef>
                <a:spcPts val="20"/>
              </a:spcBef>
            </a:pPr>
            <a:endParaRPr sz="900"/>
          </a:p>
          <a:p>
            <a:pPr marL="755650" marR="73025" indent="-28575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 spc="-5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mtClean="0" sz="2000" spc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smtClean="0" sz="2000" spc="-5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mtClean="0" sz="2000" spc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mtClean="0" sz="2000" spc="5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dirty="0" smtClean="0" sz="2000" spc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mtClean="0" sz="2000" spc="-2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：</a:t>
            </a:r>
            <a:r>
              <a:rPr dirty="0" smtClean="0" sz="2000" spc="0">
                <a:latin typeface="Arial"/>
                <a:cs typeface="Arial"/>
              </a:rPr>
              <a:t>155,</a:t>
            </a:r>
            <a:r>
              <a:rPr dirty="0" smtClean="0" sz="2000" spc="-15">
                <a:latin typeface="Arial"/>
                <a:cs typeface="Arial"/>
              </a:rPr>
              <a:t> </a:t>
            </a:r>
            <a:r>
              <a:rPr dirty="0" smtClean="0" sz="2000" spc="0">
                <a:latin typeface="Arial"/>
                <a:cs typeface="Arial"/>
              </a:rPr>
              <a:t>32</a:t>
            </a:r>
            <a:r>
              <a:rPr dirty="0" smtClean="0" sz="2000" spc="-5">
                <a:latin typeface="Arial"/>
                <a:cs typeface="Arial"/>
              </a:rPr>
              <a:t>7</a:t>
            </a:r>
            <a:r>
              <a:rPr dirty="0" smtClean="0" sz="2000" spc="0">
                <a:latin typeface="Microsoft YaHei UI"/>
                <a:cs typeface="Microsoft YaHei UI"/>
              </a:rPr>
              <a:t>个单词，同义词集</a:t>
            </a:r>
            <a:r>
              <a:rPr dirty="0" smtClean="0" sz="2000" spc="0">
                <a:latin typeface="Arial"/>
                <a:cs typeface="Arial"/>
              </a:rPr>
              <a:t>117</a:t>
            </a:r>
            <a:r>
              <a:rPr dirty="0" smtClean="0" sz="2000" spc="-10">
                <a:latin typeface="Arial"/>
                <a:cs typeface="Arial"/>
              </a:rPr>
              <a:t>,</a:t>
            </a:r>
            <a:r>
              <a:rPr dirty="0" smtClean="0" sz="2000" spc="0">
                <a:latin typeface="Arial"/>
                <a:cs typeface="Arial"/>
              </a:rPr>
              <a:t>59</a:t>
            </a:r>
            <a:r>
              <a:rPr dirty="0" smtClean="0" sz="2000" spc="-5">
                <a:latin typeface="Arial"/>
                <a:cs typeface="Arial"/>
              </a:rPr>
              <a:t>7</a:t>
            </a:r>
            <a:r>
              <a:rPr dirty="0" smtClean="0" sz="2000" spc="0">
                <a:latin typeface="Microsoft YaHei UI"/>
                <a:cs typeface="Microsoft YaHei UI"/>
              </a:rPr>
              <a:t>个，同义词集之</a:t>
            </a:r>
            <a:r>
              <a:rPr dirty="0" smtClean="0" sz="2000" spc="0">
                <a:latin typeface="Microsoft YaHei UI"/>
                <a:cs typeface="Microsoft YaHei UI"/>
              </a:rPr>
              <a:t> 间由</a:t>
            </a:r>
            <a:r>
              <a:rPr dirty="0" smtClean="0" sz="2000" spc="0">
                <a:latin typeface="Arial"/>
                <a:cs typeface="Arial"/>
              </a:rPr>
              <a:t>2</a:t>
            </a:r>
            <a:r>
              <a:rPr dirty="0" smtClean="0" sz="2000" spc="-5">
                <a:latin typeface="Arial"/>
                <a:cs typeface="Arial"/>
              </a:rPr>
              <a:t>2</a:t>
            </a:r>
            <a:r>
              <a:rPr dirty="0" smtClean="0" sz="2000" spc="0">
                <a:latin typeface="Microsoft YaHei UI"/>
                <a:cs typeface="Microsoft YaHei UI"/>
              </a:rPr>
              <a:t>种关系连接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900"/>
              </a:lnSpc>
            </a:pPr>
            <a:endParaRPr sz="9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>
                <a:latin typeface="Microsoft YaHei UI"/>
                <a:cs typeface="Microsoft YaHei UI"/>
              </a:rPr>
              <a:t>事实性知识图谱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/>
          </a:p>
          <a:p>
            <a:pPr marL="755650" marR="115570" indent="-28575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 spc="-3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smtClean="0" sz="2000" spc="0">
                <a:solidFill>
                  <a:srgbClr val="0000FF"/>
                </a:solidFill>
                <a:latin typeface="Arial"/>
                <a:cs typeface="Arial"/>
              </a:rPr>
              <a:t>pen</a:t>
            </a:r>
            <a:r>
              <a:rPr dirty="0" smtClean="0" sz="2000" spc="5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mtClean="0" sz="2000" spc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smtClean="0" sz="2000" spc="-5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：</a:t>
            </a:r>
            <a:r>
              <a:rPr dirty="0" smtClean="0" sz="2000" spc="-45">
                <a:solidFill>
                  <a:srgbClr val="0000FF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Arial"/>
                <a:cs typeface="Arial"/>
              </a:rPr>
              <a:t>23</a:t>
            </a:r>
            <a:r>
              <a:rPr dirty="0" smtClean="0" sz="2000" spc="-10">
                <a:latin typeface="Arial"/>
                <a:cs typeface="Arial"/>
              </a:rPr>
              <a:t>.</a:t>
            </a:r>
            <a:r>
              <a:rPr dirty="0" smtClean="0" sz="2000" spc="-5">
                <a:latin typeface="Arial"/>
                <a:cs typeface="Arial"/>
              </a:rPr>
              <a:t>9</a:t>
            </a:r>
            <a:r>
              <a:rPr dirty="0" smtClean="0" sz="2000" spc="0">
                <a:latin typeface="Microsoft YaHei UI"/>
                <a:cs typeface="Microsoft YaHei UI"/>
              </a:rPr>
              <a:t>万个实体，</a:t>
            </a:r>
            <a:r>
              <a:rPr dirty="0" smtClean="0" sz="2000" spc="-15">
                <a:latin typeface="Arial"/>
                <a:cs typeface="Arial"/>
              </a:rPr>
              <a:t>1</a:t>
            </a:r>
            <a:r>
              <a:rPr dirty="0" smtClean="0" sz="2000" spc="-20">
                <a:latin typeface="Arial"/>
                <a:cs typeface="Arial"/>
              </a:rPr>
              <a:t>.</a:t>
            </a:r>
            <a:r>
              <a:rPr dirty="0" smtClean="0" sz="2000" spc="-5">
                <a:latin typeface="Arial"/>
                <a:cs typeface="Arial"/>
              </a:rPr>
              <a:t>5</a:t>
            </a:r>
            <a:r>
              <a:rPr dirty="0" smtClean="0" sz="2000" spc="0">
                <a:latin typeface="Microsoft YaHei UI"/>
                <a:cs typeface="Microsoft YaHei UI"/>
              </a:rPr>
              <a:t>万个关系属性，</a:t>
            </a:r>
            <a:r>
              <a:rPr dirty="0" smtClean="0" sz="2000" spc="0">
                <a:latin typeface="Arial"/>
                <a:cs typeface="Arial"/>
              </a:rPr>
              <a:t>209</a:t>
            </a:r>
            <a:r>
              <a:rPr dirty="0" smtClean="0" sz="2000" spc="-10">
                <a:latin typeface="Arial"/>
                <a:cs typeface="Arial"/>
              </a:rPr>
              <a:t>.</a:t>
            </a:r>
            <a:r>
              <a:rPr dirty="0" smtClean="0" sz="2000" spc="-5">
                <a:latin typeface="Arial"/>
                <a:cs typeface="Arial"/>
              </a:rPr>
              <a:t>3</a:t>
            </a:r>
            <a:r>
              <a:rPr dirty="0" smtClean="0" sz="2000" spc="0">
                <a:latin typeface="Microsoft YaHei UI"/>
                <a:cs typeface="Microsoft YaHei UI"/>
              </a:rPr>
              <a:t>万个事实</a:t>
            </a:r>
            <a:r>
              <a:rPr dirty="0" smtClean="0" sz="2000" spc="0">
                <a:latin typeface="Microsoft YaHei UI"/>
                <a:cs typeface="Microsoft YaHei UI"/>
              </a:rPr>
              <a:t> 三元组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850"/>
              </a:lnSpc>
              <a:spcBef>
                <a:spcPts val="49"/>
              </a:spcBef>
            </a:pPr>
            <a:endParaRPr sz="850"/>
          </a:p>
          <a:p>
            <a:pPr marL="755650" marR="42545" indent="-28575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 spc="-15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dirty="0" smtClean="0" sz="2000" spc="-5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mtClean="0" sz="2000" spc="0">
                <a:solidFill>
                  <a:srgbClr val="0000FF"/>
                </a:solidFill>
                <a:latin typeface="Arial"/>
                <a:cs typeface="Arial"/>
              </a:rPr>
              <a:t>eebas</a:t>
            </a:r>
            <a:r>
              <a:rPr dirty="0" smtClean="0" sz="2000" spc="-5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mtClean="0" sz="2000" spc="0">
                <a:latin typeface="Microsoft YaHei UI"/>
                <a:cs typeface="Microsoft YaHei UI"/>
              </a:rPr>
              <a:t>：</a:t>
            </a:r>
            <a:r>
              <a:rPr dirty="0" smtClean="0" sz="2000" spc="0">
                <a:latin typeface="Arial"/>
                <a:cs typeface="Arial"/>
              </a:rPr>
              <a:t>400</a:t>
            </a:r>
            <a:r>
              <a:rPr dirty="0" smtClean="0" sz="2000" spc="-5">
                <a:latin typeface="Arial"/>
                <a:cs typeface="Arial"/>
              </a:rPr>
              <a:t>0</a:t>
            </a:r>
            <a:r>
              <a:rPr dirty="0" smtClean="0" sz="2000" spc="0">
                <a:latin typeface="Microsoft YaHei UI"/>
                <a:cs typeface="Microsoft YaHei UI"/>
              </a:rPr>
              <a:t>多万实体，上万个属性关系，</a:t>
            </a:r>
            <a:r>
              <a:rPr dirty="0" smtClean="0" sz="2000" spc="0">
                <a:latin typeface="Arial"/>
                <a:cs typeface="Arial"/>
              </a:rPr>
              <a:t>2</a:t>
            </a:r>
            <a:r>
              <a:rPr dirty="0" smtClean="0" sz="2000" spc="-5">
                <a:latin typeface="Arial"/>
                <a:cs typeface="Arial"/>
              </a:rPr>
              <a:t>4</a:t>
            </a:r>
            <a:r>
              <a:rPr dirty="0" smtClean="0" sz="2000" spc="0">
                <a:latin typeface="Microsoft YaHei UI"/>
                <a:cs typeface="Microsoft YaHei UI"/>
              </a:rPr>
              <a:t>多亿个事实三</a:t>
            </a:r>
            <a:r>
              <a:rPr dirty="0" smtClean="0" sz="2000" spc="0">
                <a:latin typeface="Microsoft YaHei UI"/>
                <a:cs typeface="Microsoft YaHei UI"/>
              </a:rPr>
              <a:t> 元组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900"/>
              </a:lnSpc>
            </a:pPr>
            <a:endParaRPr sz="900"/>
          </a:p>
          <a:p>
            <a:pPr marL="755650" marR="12700" indent="-28575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 spc="5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mtClean="0" sz="2000" spc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dirty="0" smtClean="0" sz="2000" spc="-5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mtClean="0" sz="2000" spc="-5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mtClean="0" sz="2000" spc="-5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mtClean="0" sz="2000" spc="5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mtClean="0" sz="2000" spc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：</a:t>
            </a:r>
            <a:r>
              <a:rPr dirty="0" smtClean="0" sz="2000" spc="0">
                <a:latin typeface="Arial"/>
                <a:cs typeface="Arial"/>
              </a:rPr>
              <a:t>40</a:t>
            </a:r>
            <a:r>
              <a:rPr dirty="0" smtClean="0" sz="2000" spc="-5">
                <a:latin typeface="Arial"/>
                <a:cs typeface="Arial"/>
              </a:rPr>
              <a:t>0</a:t>
            </a:r>
            <a:r>
              <a:rPr dirty="0" smtClean="0" sz="2000" spc="0">
                <a:latin typeface="Microsoft YaHei UI"/>
                <a:cs typeface="Microsoft YaHei UI"/>
              </a:rPr>
              <a:t>多万实体，</a:t>
            </a:r>
            <a:r>
              <a:rPr dirty="0" smtClean="0" sz="2000" spc="0">
                <a:latin typeface="Arial"/>
                <a:cs typeface="Arial"/>
              </a:rPr>
              <a:t>48</a:t>
            </a:r>
            <a:r>
              <a:rPr dirty="0" smtClean="0" sz="2000" spc="-10">
                <a:latin typeface="Arial"/>
                <a:cs typeface="Arial"/>
              </a:rPr>
              <a:t>,</a:t>
            </a:r>
            <a:r>
              <a:rPr dirty="0" smtClean="0" sz="2000" spc="0">
                <a:latin typeface="Arial"/>
                <a:cs typeface="Arial"/>
              </a:rPr>
              <a:t>29</a:t>
            </a:r>
            <a:r>
              <a:rPr dirty="0" smtClean="0" sz="2000" spc="-5">
                <a:latin typeface="Arial"/>
                <a:cs typeface="Arial"/>
              </a:rPr>
              <a:t>3</a:t>
            </a:r>
            <a:r>
              <a:rPr dirty="0" smtClean="0" sz="2000" spc="0">
                <a:latin typeface="Microsoft YaHei UI"/>
                <a:cs typeface="Microsoft YaHei UI"/>
              </a:rPr>
              <a:t>种属性关系，</a:t>
            </a:r>
            <a:r>
              <a:rPr dirty="0" smtClean="0" sz="2000" spc="0">
                <a:latin typeface="Arial"/>
                <a:cs typeface="Arial"/>
              </a:rPr>
              <a:t>1</a:t>
            </a:r>
            <a:r>
              <a:rPr dirty="0" smtClean="0" sz="2000" spc="-5">
                <a:latin typeface="Arial"/>
                <a:cs typeface="Arial"/>
              </a:rPr>
              <a:t>0</a:t>
            </a:r>
            <a:r>
              <a:rPr dirty="0" smtClean="0" sz="2000" spc="0">
                <a:latin typeface="Microsoft YaHei UI"/>
                <a:cs typeface="Microsoft YaHei UI"/>
              </a:rPr>
              <a:t>亿个事实三元</a:t>
            </a:r>
            <a:r>
              <a:rPr dirty="0" smtClean="0" sz="2000" spc="0">
                <a:latin typeface="Microsoft YaHei UI"/>
                <a:cs typeface="Microsoft YaHei UI"/>
              </a:rPr>
              <a:t> 组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900"/>
              </a:lnSpc>
            </a:pPr>
            <a:endParaRPr sz="900"/>
          </a:p>
          <a:p>
            <a:pPr marL="755650" marR="144145" indent="-285750">
              <a:lnSpc>
                <a:spcPct val="100000"/>
              </a:lnSpc>
              <a:tabLst>
                <a:tab pos="755015" algn="l"/>
                <a:tab pos="176974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 spc="-15">
                <a:solidFill>
                  <a:srgbClr val="0000FF"/>
                </a:solidFill>
                <a:latin typeface="Arial"/>
                <a:cs typeface="Arial"/>
              </a:rPr>
              <a:t>YA</a:t>
            </a:r>
            <a:r>
              <a:rPr dirty="0" smtClean="0" sz="2000" spc="-3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mtClean="0" sz="2000" spc="-3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smtClean="0" sz="2000" spc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dirty="0" smtClean="0" sz="2000" spc="0">
                <a:latin typeface="Microsoft YaHei UI"/>
                <a:cs typeface="Microsoft YaHei UI"/>
              </a:rPr>
              <a:t>：</a:t>
            </a:r>
            <a:r>
              <a:rPr dirty="0" smtClean="0" sz="2000" spc="0">
                <a:latin typeface="Arial"/>
                <a:cs typeface="Arial"/>
              </a:rPr>
              <a:t>98</a:t>
            </a:r>
            <a:r>
              <a:rPr dirty="0" smtClean="0" sz="2000" spc="-5">
                <a:latin typeface="Arial"/>
                <a:cs typeface="Arial"/>
              </a:rPr>
              <a:t>0</a:t>
            </a:r>
            <a:r>
              <a:rPr dirty="0" smtClean="0" sz="2000" spc="0">
                <a:latin typeface="Microsoft YaHei UI"/>
                <a:cs typeface="Microsoft YaHei UI"/>
              </a:rPr>
              <a:t>万实体，超过</a:t>
            </a:r>
            <a:r>
              <a:rPr dirty="0" smtClean="0" sz="2000" spc="0">
                <a:latin typeface="Arial"/>
                <a:cs typeface="Arial"/>
              </a:rPr>
              <a:t>10</a:t>
            </a:r>
            <a:r>
              <a:rPr dirty="0" smtClean="0" sz="2000" spc="-5">
                <a:latin typeface="Arial"/>
                <a:cs typeface="Arial"/>
              </a:rPr>
              <a:t>0</a:t>
            </a:r>
            <a:r>
              <a:rPr dirty="0" smtClean="0" sz="2000" spc="0">
                <a:latin typeface="Microsoft YaHei UI"/>
                <a:cs typeface="Microsoft YaHei UI"/>
              </a:rPr>
              <a:t>个属性关系，</a:t>
            </a:r>
            <a:r>
              <a:rPr dirty="0" smtClean="0" sz="2000" spc="-45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Arial"/>
                <a:cs typeface="Arial"/>
              </a:rPr>
              <a:t>1</a:t>
            </a:r>
            <a:r>
              <a:rPr dirty="0" smtClean="0" sz="2000" spc="0">
                <a:latin typeface="Microsoft YaHei UI"/>
                <a:cs typeface="Microsoft YaHei UI"/>
              </a:rPr>
              <a:t>亿多个事实三</a:t>
            </a:r>
            <a:r>
              <a:rPr dirty="0" smtClean="0" sz="2000" spc="0">
                <a:latin typeface="Microsoft YaHei UI"/>
                <a:cs typeface="Microsoft YaHei UI"/>
              </a:rPr>
              <a:t> 元组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900"/>
              </a:lnSpc>
              <a:spcBef>
                <a:spcPts val="0"/>
              </a:spcBef>
            </a:pPr>
            <a:endParaRPr sz="9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solidFill>
                  <a:srgbClr val="0000FF"/>
                </a:solidFill>
                <a:latin typeface="Microsoft YaHei UI"/>
                <a:cs typeface="Microsoft YaHei UI"/>
              </a:rPr>
              <a:t>百度百科</a:t>
            </a:r>
            <a:r>
              <a:rPr dirty="0" smtClean="0" sz="2000">
                <a:latin typeface="Microsoft YaHei UI"/>
                <a:cs typeface="Microsoft YaHei UI"/>
              </a:rPr>
              <a:t>：词条数</a:t>
            </a:r>
            <a:r>
              <a:rPr dirty="0" smtClean="0" sz="2000">
                <a:latin typeface="Arial"/>
                <a:cs typeface="Arial"/>
              </a:rPr>
              <a:t>100</a:t>
            </a:r>
            <a:r>
              <a:rPr dirty="0" smtClean="0" sz="2000" spc="-5">
                <a:latin typeface="Arial"/>
                <a:cs typeface="Arial"/>
              </a:rPr>
              <a:t>0</a:t>
            </a:r>
            <a:r>
              <a:rPr dirty="0" smtClean="0" sz="2000" spc="0">
                <a:latin typeface="Microsoft YaHei UI"/>
                <a:cs typeface="Microsoft YaHei UI"/>
              </a:rPr>
              <a:t>万个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900"/>
              </a:lnSpc>
            </a:pPr>
            <a:endParaRPr sz="9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solidFill>
                  <a:srgbClr val="0000FF"/>
                </a:solidFill>
                <a:latin typeface="Microsoft YaHei UI"/>
                <a:cs typeface="Microsoft YaHei UI"/>
              </a:rPr>
              <a:t>互动百科</a:t>
            </a:r>
            <a:r>
              <a:rPr dirty="0" smtClean="0" sz="2000">
                <a:latin typeface="Microsoft YaHei UI"/>
                <a:cs typeface="Microsoft YaHei UI"/>
              </a:rPr>
              <a:t>：</a:t>
            </a:r>
            <a:r>
              <a:rPr dirty="0" smtClean="0" sz="2000">
                <a:latin typeface="Arial"/>
                <a:cs typeface="Arial"/>
              </a:rPr>
              <a:t>80</a:t>
            </a:r>
            <a:r>
              <a:rPr dirty="0" smtClean="0" sz="2000" spc="-5">
                <a:latin typeface="Arial"/>
                <a:cs typeface="Arial"/>
              </a:rPr>
              <a:t>0</a:t>
            </a:r>
            <a:r>
              <a:rPr dirty="0" smtClean="0" sz="2000" spc="0">
                <a:latin typeface="Microsoft YaHei UI"/>
                <a:cs typeface="Microsoft YaHei UI"/>
              </a:rPr>
              <a:t>万词条，</a:t>
            </a:r>
            <a:r>
              <a:rPr dirty="0" smtClean="0" sz="2000" spc="0">
                <a:latin typeface="Arial"/>
                <a:cs typeface="Arial"/>
              </a:rPr>
              <a:t>5</a:t>
            </a:r>
            <a:r>
              <a:rPr dirty="0" smtClean="0" sz="2000" spc="0">
                <a:latin typeface="Microsoft YaHei UI"/>
                <a:cs typeface="Microsoft YaHei UI"/>
              </a:rPr>
              <a:t>万个分类，</a:t>
            </a:r>
            <a:r>
              <a:rPr dirty="0" smtClean="0" sz="2000" spc="0">
                <a:latin typeface="Arial"/>
                <a:cs typeface="Arial"/>
              </a:rPr>
              <a:t>6</a:t>
            </a:r>
            <a:r>
              <a:rPr dirty="0" smtClean="0" sz="2000" spc="-5">
                <a:latin typeface="Arial"/>
                <a:cs typeface="Arial"/>
              </a:rPr>
              <a:t>8</a:t>
            </a:r>
            <a:r>
              <a:rPr dirty="0" smtClean="0" sz="2000" spc="0">
                <a:latin typeface="Microsoft YaHei UI"/>
                <a:cs typeface="Microsoft YaHei UI"/>
              </a:rPr>
              <a:t>亿文字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759" y="4538748"/>
            <a:ext cx="1014152" cy="199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5070763" y="4555374"/>
            <a:ext cx="615141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367548" y="4555374"/>
            <a:ext cx="598516" cy="182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597832" y="4206240"/>
            <a:ext cx="1246909" cy="1961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097280" y="5386647"/>
            <a:ext cx="282632" cy="7980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094806" y="5951912"/>
            <a:ext cx="980901" cy="565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106487" y="5636029"/>
            <a:ext cx="166254" cy="532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40562" y="436394"/>
            <a:ext cx="589280" cy="590550"/>
          </a:xfrm>
          <a:prstGeom prst="rect">
            <a:avLst/>
          </a:prstGeom>
        </p:spPr>
        <p:txBody>
          <a:bodyPr wrap="square" lIns="0" tIns="0" rIns="0" bIns="0" rtlCol="0" vert="eaVert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400" spc="-1160">
                <a:solidFill>
                  <a:srgbClr val="3B4283"/>
                </a:solidFill>
                <a:latin typeface="宋体"/>
                <a:cs typeface="宋体"/>
              </a:rPr>
              <a:t>.</a:t>
            </a:r>
            <a:r>
              <a:rPr dirty="0" smtClean="0" sz="2400" spc="-1755">
                <a:solidFill>
                  <a:srgbClr val="3B4283"/>
                </a:solidFill>
                <a:latin typeface="宋体"/>
                <a:cs typeface="宋体"/>
              </a:rPr>
              <a:t>.</a:t>
            </a:r>
            <a:r>
              <a:rPr dirty="0" smtClean="0" baseline="-21990" sz="3600" spc="-3367">
                <a:solidFill>
                  <a:srgbClr val="3B4283"/>
                </a:solidFill>
                <a:latin typeface="宋体"/>
                <a:cs typeface="宋体"/>
              </a:rPr>
              <a:t>，</a:t>
            </a:r>
            <a:r>
              <a:rPr dirty="0" smtClean="0" baseline="-3472" sz="3600" spc="0">
                <a:solidFill>
                  <a:srgbClr val="3B4283"/>
                </a:solidFill>
                <a:latin typeface="宋体"/>
                <a:cs typeface="宋体"/>
              </a:rPr>
              <a:t>‘</a:t>
            </a:r>
            <a:endParaRPr baseline="-3472" sz="36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3179" y="599934"/>
            <a:ext cx="331470" cy="478790"/>
          </a:xfrm>
          <a:prstGeom prst="rect">
            <a:avLst/>
          </a:prstGeom>
        </p:spPr>
        <p:txBody>
          <a:bodyPr wrap="square" lIns="0" tIns="0" rIns="0" bIns="0" rtlCol="0" vert="eaVert">
            <a:noAutofit/>
          </a:bodyPr>
          <a:lstStyle/>
          <a:p>
            <a:pPr marL="12700">
              <a:lnSpc>
                <a:spcPct val="85000"/>
              </a:lnSpc>
            </a:pPr>
            <a:r>
              <a:rPr dirty="0" smtClean="0" sz="2400" spc="-1235">
                <a:solidFill>
                  <a:srgbClr val="3B4283"/>
                </a:solidFill>
                <a:latin typeface="宋体"/>
                <a:cs typeface="宋体"/>
              </a:rPr>
              <a:t>n</a:t>
            </a:r>
            <a:r>
              <a:rPr dirty="0" smtClean="0" sz="2400" spc="0">
                <a:solidFill>
                  <a:srgbClr val="3B4283"/>
                </a:solidFill>
                <a:latin typeface="宋体"/>
                <a:cs typeface="宋体"/>
              </a:rPr>
              <a:t>H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40077" y="504353"/>
            <a:ext cx="1633220" cy="597535"/>
          </a:xfrm>
          <a:prstGeom prst="rect">
            <a:avLst/>
          </a:prstGeom>
        </p:spPr>
        <p:txBody>
          <a:bodyPr wrap="square" lIns="0" tIns="0" rIns="0" bIns="0" rtlCol="0" vert="eaVert">
            <a:noAutofit/>
          </a:bodyPr>
          <a:lstStyle/>
          <a:p>
            <a:pPr algn="ctr" marR="44450">
              <a:lnSpc>
                <a:spcPct val="80000"/>
              </a:lnSpc>
            </a:pPr>
            <a:r>
              <a:rPr dirty="0" smtClean="0" sz="4100">
                <a:solidFill>
                  <a:srgbClr val="3B4283"/>
                </a:solidFill>
                <a:latin typeface="宋体"/>
                <a:cs typeface="宋体"/>
              </a:rPr>
              <a:t>e</a:t>
            </a:r>
            <a:endParaRPr sz="4100">
              <a:latin typeface="宋体"/>
              <a:cs typeface="宋体"/>
            </a:endParaRPr>
          </a:p>
          <a:p>
            <a:pPr algn="ctr" marR="39370">
              <a:lnSpc>
                <a:spcPct val="50000"/>
              </a:lnSpc>
            </a:pPr>
            <a:r>
              <a:rPr dirty="0" smtClean="0" sz="3950">
                <a:solidFill>
                  <a:srgbClr val="3B4283"/>
                </a:solidFill>
                <a:latin typeface="宋体"/>
                <a:cs typeface="宋体"/>
              </a:rPr>
              <a:t>m</a:t>
            </a:r>
            <a:endParaRPr sz="3950">
              <a:latin typeface="宋体"/>
              <a:cs typeface="宋体"/>
            </a:endParaRPr>
          </a:p>
          <a:p>
            <a:pPr marL="156210">
              <a:lnSpc>
                <a:spcPct val="100000"/>
              </a:lnSpc>
            </a:pPr>
            <a:r>
              <a:rPr dirty="0" smtClean="0" sz="1700" spc="-850">
                <a:solidFill>
                  <a:srgbClr val="3B4283"/>
                </a:solidFill>
                <a:latin typeface="宋体"/>
                <a:cs typeface="宋体"/>
              </a:rPr>
              <a:t>n</a:t>
            </a:r>
            <a:r>
              <a:rPr dirty="0" smtClean="0" baseline="1633" sz="2550" spc="-1327">
                <a:solidFill>
                  <a:srgbClr val="3B4283"/>
                </a:solidFill>
                <a:latin typeface="宋体"/>
                <a:cs typeface="宋体"/>
              </a:rPr>
              <a:t>u</a:t>
            </a:r>
            <a:r>
              <a:rPr dirty="0" smtClean="0" baseline="1633" sz="2550" spc="0">
                <a:solidFill>
                  <a:srgbClr val="3B4283"/>
                </a:solidFill>
                <a:latin typeface="宋体"/>
                <a:cs typeface="宋体"/>
              </a:rPr>
              <a:t>u</a:t>
            </a:r>
            <a:endParaRPr baseline="1633" sz="2550">
              <a:latin typeface="宋体"/>
              <a:cs typeface="宋体"/>
            </a:endParaRPr>
          </a:p>
          <a:p>
            <a:pPr algn="ctr" marR="44450">
              <a:lnSpc>
                <a:spcPct val="50000"/>
              </a:lnSpc>
            </a:pPr>
            <a:r>
              <a:rPr dirty="0" smtClean="0" sz="4150">
                <a:solidFill>
                  <a:srgbClr val="3B4283"/>
                </a:solidFill>
                <a:latin typeface="宋体"/>
                <a:cs typeface="宋体"/>
              </a:rPr>
              <a:t>a</a:t>
            </a:r>
            <a:endParaRPr sz="4150">
              <a:latin typeface="宋体"/>
              <a:cs typeface="宋体"/>
            </a:endParaRPr>
          </a:p>
          <a:p>
            <a:pPr algn="ctr" marL="12700">
              <a:lnSpc>
                <a:spcPct val="40000"/>
              </a:lnSpc>
            </a:pPr>
            <a:r>
              <a:rPr dirty="0" smtClean="0" sz="1700" spc="-550">
                <a:solidFill>
                  <a:srgbClr val="3B4283"/>
                </a:solidFill>
                <a:latin typeface="宋体"/>
                <a:cs typeface="宋体"/>
              </a:rPr>
              <a:t>p</a:t>
            </a:r>
            <a:r>
              <a:rPr dirty="0" smtClean="0" baseline="-11437" sz="2550" spc="0">
                <a:solidFill>
                  <a:srgbClr val="3B4283"/>
                </a:solidFill>
                <a:latin typeface="宋体"/>
                <a:cs typeface="宋体"/>
              </a:rPr>
              <a:t>t</a:t>
            </a:r>
            <a:endParaRPr baseline="-11437" sz="2550">
              <a:latin typeface="宋体"/>
              <a:cs typeface="宋体"/>
            </a:endParaRPr>
          </a:p>
          <a:p>
            <a:pPr algn="ctr" marR="22860">
              <a:lnSpc>
                <a:spcPct val="85000"/>
              </a:lnSpc>
            </a:pPr>
            <a:r>
              <a:rPr dirty="0" smtClean="0" baseline="11574" sz="1800" spc="-675">
                <a:solidFill>
                  <a:srgbClr val="3B4283"/>
                </a:solidFill>
                <a:latin typeface="宋体"/>
                <a:cs typeface="宋体"/>
              </a:rPr>
              <a:t>F</a:t>
            </a:r>
            <a:r>
              <a:rPr dirty="0" smtClean="0" baseline="2314" sz="1800" spc="-427">
                <a:solidFill>
                  <a:srgbClr val="3B4283"/>
                </a:solidFill>
                <a:latin typeface="宋体"/>
                <a:cs typeface="宋体"/>
              </a:rPr>
              <a:t>T</a:t>
            </a:r>
            <a:r>
              <a:rPr dirty="0" smtClean="0" sz="1200" spc="0">
                <a:solidFill>
                  <a:srgbClr val="3B4283"/>
                </a:solidFill>
                <a:latin typeface="宋体"/>
                <a:cs typeface="宋体"/>
              </a:rPr>
              <a:t>E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2027" y="507399"/>
            <a:ext cx="2310130" cy="594360"/>
          </a:xfrm>
          <a:prstGeom prst="rect">
            <a:avLst/>
          </a:prstGeom>
        </p:spPr>
        <p:txBody>
          <a:bodyPr wrap="square" lIns="0" tIns="0" rIns="0" bIns="0" rtlCol="0" vert="eaVert">
            <a:noAutofit/>
          </a:bodyPr>
          <a:lstStyle/>
          <a:p>
            <a:pPr algn="ctr" marR="47625">
              <a:lnSpc>
                <a:spcPct val="80000"/>
              </a:lnSpc>
            </a:pPr>
            <a:r>
              <a:rPr dirty="0" smtClean="0" sz="4100">
                <a:solidFill>
                  <a:srgbClr val="3B4283"/>
                </a:solidFill>
                <a:latin typeface="宋体"/>
                <a:cs typeface="宋体"/>
              </a:rPr>
              <a:t>e</a:t>
            </a:r>
            <a:endParaRPr sz="4100">
              <a:latin typeface="宋体"/>
              <a:cs typeface="宋体"/>
            </a:endParaRPr>
          </a:p>
          <a:p>
            <a:pPr marL="153035">
              <a:lnSpc>
                <a:spcPct val="70000"/>
              </a:lnSpc>
            </a:pPr>
            <a:r>
              <a:rPr dirty="0" smtClean="0" sz="1700" spc="-850">
                <a:solidFill>
                  <a:srgbClr val="3B4283"/>
                </a:solidFill>
                <a:latin typeface="宋体"/>
                <a:cs typeface="宋体"/>
              </a:rPr>
              <a:t>n</a:t>
            </a:r>
            <a:r>
              <a:rPr dirty="0" smtClean="0" baseline="1633" sz="2550" spc="-1327">
                <a:solidFill>
                  <a:srgbClr val="3B4283"/>
                </a:solidFill>
                <a:latin typeface="宋体"/>
                <a:cs typeface="宋体"/>
              </a:rPr>
              <a:t>u</a:t>
            </a:r>
            <a:r>
              <a:rPr dirty="0" smtClean="0" baseline="1633" sz="2550" spc="0">
                <a:solidFill>
                  <a:srgbClr val="3B4283"/>
                </a:solidFill>
                <a:latin typeface="宋体"/>
                <a:cs typeface="宋体"/>
              </a:rPr>
              <a:t>u</a:t>
            </a:r>
            <a:endParaRPr baseline="1633" sz="2550">
              <a:latin typeface="宋体"/>
              <a:cs typeface="宋体"/>
            </a:endParaRPr>
          </a:p>
          <a:p>
            <a:pPr algn="ctr" marL="22225">
              <a:lnSpc>
                <a:spcPct val="80000"/>
              </a:lnSpc>
            </a:pPr>
            <a:r>
              <a:rPr dirty="0" smtClean="0" sz="2050" spc="-765">
                <a:solidFill>
                  <a:srgbClr val="3B4283"/>
                </a:solidFill>
                <a:latin typeface="宋体"/>
                <a:cs typeface="宋体"/>
              </a:rPr>
              <a:t>A</a:t>
            </a:r>
            <a:r>
              <a:rPr dirty="0" smtClean="0" sz="2050" spc="0">
                <a:solidFill>
                  <a:srgbClr val="3B4283"/>
                </a:solidFill>
                <a:latin typeface="宋体"/>
                <a:cs typeface="宋体"/>
              </a:rPr>
              <a:t>U</a:t>
            </a:r>
            <a:endParaRPr sz="2050">
              <a:latin typeface="宋体"/>
              <a:cs typeface="宋体"/>
            </a:endParaRPr>
          </a:p>
          <a:p>
            <a:pPr algn="ctr" marR="47625">
              <a:lnSpc>
                <a:spcPct val="45000"/>
              </a:lnSpc>
            </a:pPr>
            <a:r>
              <a:rPr dirty="0" smtClean="0" sz="4100">
                <a:solidFill>
                  <a:srgbClr val="3B4283"/>
                </a:solidFill>
                <a:latin typeface="宋体"/>
                <a:cs typeface="宋体"/>
              </a:rPr>
              <a:t>e</a:t>
            </a:r>
            <a:endParaRPr sz="4100">
              <a:latin typeface="宋体"/>
              <a:cs typeface="宋体"/>
            </a:endParaRPr>
          </a:p>
          <a:p>
            <a:pPr algn="ctr" marR="43815">
              <a:lnSpc>
                <a:spcPct val="60000"/>
              </a:lnSpc>
            </a:pPr>
            <a:r>
              <a:rPr dirty="0" smtClean="0" sz="3950">
                <a:solidFill>
                  <a:srgbClr val="3B4283"/>
                </a:solidFill>
                <a:latin typeface="宋体"/>
                <a:cs typeface="宋体"/>
              </a:rPr>
              <a:t>w</a:t>
            </a:r>
            <a:endParaRPr sz="3950">
              <a:latin typeface="宋体"/>
              <a:cs typeface="宋体"/>
            </a:endParaRPr>
          </a:p>
          <a:p>
            <a:pPr algn="ctr" marR="45720">
              <a:lnSpc>
                <a:spcPct val="45000"/>
              </a:lnSpc>
            </a:pPr>
            <a:r>
              <a:rPr dirty="0" smtClean="0" sz="4050">
                <a:solidFill>
                  <a:srgbClr val="3B4283"/>
                </a:solidFill>
                <a:latin typeface="宋体"/>
                <a:cs typeface="宋体"/>
              </a:rPr>
              <a:t>o</a:t>
            </a:r>
            <a:endParaRPr sz="4050">
              <a:latin typeface="宋体"/>
              <a:cs typeface="宋体"/>
            </a:endParaRPr>
          </a:p>
          <a:p>
            <a:pPr algn="ctr" marL="69850">
              <a:lnSpc>
                <a:spcPct val="55000"/>
              </a:lnSpc>
            </a:pPr>
            <a:r>
              <a:rPr dirty="0" smtClean="0" sz="2400" spc="-1235">
                <a:solidFill>
                  <a:srgbClr val="3B4283"/>
                </a:solidFill>
                <a:latin typeface="宋体"/>
                <a:cs typeface="宋体"/>
              </a:rPr>
              <a:t>n</a:t>
            </a:r>
            <a:r>
              <a:rPr dirty="0" smtClean="0" sz="2400" spc="0">
                <a:solidFill>
                  <a:srgbClr val="3B4283"/>
                </a:solidFill>
                <a:latin typeface="宋体"/>
                <a:cs typeface="宋体"/>
              </a:rPr>
              <a:t>H</a:t>
            </a:r>
            <a:endParaRPr sz="2400">
              <a:latin typeface="宋体"/>
              <a:cs typeface="宋体"/>
            </a:endParaRPr>
          </a:p>
          <a:p>
            <a:pPr algn="ctr" marR="19050">
              <a:lnSpc>
                <a:spcPct val="70000"/>
              </a:lnSpc>
            </a:pPr>
            <a:r>
              <a:rPr dirty="0" smtClean="0" sz="1950" spc="-710">
                <a:solidFill>
                  <a:srgbClr val="3B4283"/>
                </a:solidFill>
                <a:latin typeface="宋体"/>
                <a:cs typeface="宋体"/>
              </a:rPr>
              <a:t>L</a:t>
            </a:r>
            <a:r>
              <a:rPr dirty="0" smtClean="0" baseline="1424" sz="2925" spc="0">
                <a:solidFill>
                  <a:srgbClr val="3B4283"/>
                </a:solidFill>
                <a:latin typeface="宋体"/>
                <a:cs typeface="宋体"/>
              </a:rPr>
              <a:t>K</a:t>
            </a:r>
            <a:endParaRPr baseline="1424" sz="2925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5893" y="594296"/>
            <a:ext cx="260350" cy="260350"/>
          </a:xfrm>
          <a:prstGeom prst="rect">
            <a:avLst/>
          </a:prstGeom>
        </p:spPr>
        <p:txBody>
          <a:bodyPr wrap="square" lIns="0" tIns="0" rIns="0" bIns="0" rtlCol="0" vert="eaVert">
            <a:noAutofit/>
          </a:bodyPr>
          <a:lstStyle/>
          <a:p>
            <a:pPr marL="12700">
              <a:lnSpc>
                <a:spcPct val="85000"/>
              </a:lnSpc>
            </a:pPr>
            <a:r>
              <a:rPr dirty="0" smtClean="0" sz="1850">
                <a:solidFill>
                  <a:srgbClr val="3B4283"/>
                </a:solidFill>
                <a:latin typeface="宋体"/>
                <a:cs typeface="宋体"/>
              </a:rPr>
              <a:t>E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0227" y="752238"/>
            <a:ext cx="260350" cy="260350"/>
          </a:xfrm>
          <a:prstGeom prst="rect">
            <a:avLst/>
          </a:prstGeom>
        </p:spPr>
        <p:txBody>
          <a:bodyPr wrap="square" lIns="0" tIns="0" rIns="0" bIns="0" rtlCol="0" vert="eaVert">
            <a:noAutofit/>
          </a:bodyPr>
          <a:lstStyle/>
          <a:p>
            <a:pPr marL="12700">
              <a:lnSpc>
                <a:spcPct val="85000"/>
              </a:lnSpc>
            </a:pPr>
            <a:r>
              <a:rPr dirty="0" smtClean="0" sz="1850">
                <a:solidFill>
                  <a:srgbClr val="3B4283"/>
                </a:solidFill>
                <a:latin typeface="宋体"/>
                <a:cs typeface="宋体"/>
              </a:rPr>
              <a:t>L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5716" y="584546"/>
            <a:ext cx="260350" cy="260350"/>
          </a:xfrm>
          <a:prstGeom prst="rect">
            <a:avLst/>
          </a:prstGeom>
        </p:spPr>
        <p:txBody>
          <a:bodyPr wrap="square" lIns="0" tIns="0" rIns="0" bIns="0" rtlCol="0" vert="eaVert">
            <a:noAutofit/>
          </a:bodyPr>
          <a:lstStyle/>
          <a:p>
            <a:pPr marL="12700">
              <a:lnSpc>
                <a:spcPct val="85000"/>
              </a:lnSpc>
            </a:pPr>
            <a:r>
              <a:rPr dirty="0" smtClean="0" sz="1850">
                <a:solidFill>
                  <a:srgbClr val="3B4283"/>
                </a:solidFill>
                <a:latin typeface="宋体"/>
                <a:cs typeface="宋体"/>
              </a:rPr>
              <a:t>t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9158" y="752238"/>
            <a:ext cx="260350" cy="260350"/>
          </a:xfrm>
          <a:prstGeom prst="rect">
            <a:avLst/>
          </a:prstGeom>
        </p:spPr>
        <p:txBody>
          <a:bodyPr wrap="square" lIns="0" tIns="0" rIns="0" bIns="0" rtlCol="0" vert="eaVert">
            <a:noAutofit/>
          </a:bodyPr>
          <a:lstStyle/>
          <a:p>
            <a:pPr marL="12700">
              <a:lnSpc>
                <a:spcPct val="85000"/>
              </a:lnSpc>
            </a:pPr>
            <a:r>
              <a:rPr dirty="0" smtClean="0" sz="1850">
                <a:solidFill>
                  <a:srgbClr val="3B4283"/>
                </a:solidFill>
                <a:latin typeface="宋体"/>
                <a:cs typeface="宋体"/>
              </a:rPr>
              <a:t>L</a:t>
            </a:r>
            <a:endParaRPr sz="18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2645" y="552109"/>
            <a:ext cx="678180" cy="488950"/>
          </a:xfrm>
          <a:prstGeom prst="rect">
            <a:avLst/>
          </a:prstGeom>
        </p:spPr>
        <p:txBody>
          <a:bodyPr wrap="square" lIns="0" tIns="0" rIns="0" bIns="0" rtlCol="0" vert="eaVert">
            <a:noAutofit/>
          </a:bodyPr>
          <a:lstStyle/>
          <a:p>
            <a:pPr marL="46355">
              <a:lnSpc>
                <a:spcPct val="95000"/>
              </a:lnSpc>
            </a:pPr>
            <a:r>
              <a:rPr dirty="0" smtClean="0" sz="2100" spc="-80">
                <a:solidFill>
                  <a:srgbClr val="3B4283"/>
                </a:solidFill>
                <a:latin typeface="宋体"/>
                <a:cs typeface="宋体"/>
              </a:rPr>
              <a:t>E</a:t>
            </a:r>
            <a:r>
              <a:rPr dirty="0" smtClean="0" baseline="2314" sz="1800" spc="0">
                <a:solidFill>
                  <a:srgbClr val="3B4283"/>
                </a:solidFill>
                <a:latin typeface="宋体"/>
                <a:cs typeface="宋体"/>
              </a:rPr>
              <a:t>」</a:t>
            </a:r>
            <a:endParaRPr baseline="2314" sz="1800">
              <a:latin typeface="宋体"/>
              <a:cs typeface="宋体"/>
            </a:endParaRPr>
          </a:p>
          <a:p>
            <a:pPr marL="12700">
              <a:lnSpc>
                <a:spcPct val="60000"/>
              </a:lnSpc>
            </a:pPr>
            <a:r>
              <a:rPr dirty="0" smtClean="0" sz="3650">
                <a:solidFill>
                  <a:srgbClr val="3B4283"/>
                </a:solidFill>
                <a:latin typeface="宋体"/>
                <a:cs typeface="宋体"/>
              </a:rPr>
              <a:t>N</a:t>
            </a:r>
            <a:endParaRPr sz="365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67271" y="717550"/>
            <a:ext cx="723265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55">
                <a:solidFill>
                  <a:srgbClr val="28282A"/>
                </a:solidFill>
                <a:latin typeface="Arial"/>
                <a:cs typeface="Arial"/>
              </a:rPr>
              <a:t>football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01759" y="597246"/>
            <a:ext cx="358775" cy="7759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5050" spc="-810" i="1">
                <a:solidFill>
                  <a:srgbClr val="E25442"/>
                </a:solidFill>
                <a:latin typeface="Arial"/>
                <a:cs typeface="Arial"/>
              </a:rPr>
              <a:t>---</a:t>
            </a:r>
            <a:endParaRPr sz="5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36740" y="1016807"/>
            <a:ext cx="462280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40">
                <a:solidFill>
                  <a:srgbClr val="E25442"/>
                </a:solidFill>
                <a:latin typeface="Arial"/>
                <a:cs typeface="Arial"/>
              </a:rPr>
              <a:t>uses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38223" y="983787"/>
            <a:ext cx="2567305" cy="4838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804"/>
              </a:lnSpc>
            </a:pPr>
            <a:r>
              <a:rPr dirty="0" smtClean="0" sz="1550" spc="-125">
                <a:solidFill>
                  <a:srgbClr val="E25442"/>
                </a:solidFill>
                <a:latin typeface="Arial"/>
                <a:cs typeface="Arial"/>
              </a:rPr>
              <a:t>......</a:t>
            </a:r>
            <a:r>
              <a:rPr dirty="0" smtClean="0" sz="1550" spc="-125">
                <a:solidFill>
                  <a:srgbClr val="E25442"/>
                </a:solidFill>
                <a:latin typeface="Arial"/>
                <a:cs typeface="Arial"/>
              </a:rPr>
              <a:t> </a:t>
            </a:r>
            <a:r>
              <a:rPr dirty="0" smtClean="0" sz="1550" spc="-165">
                <a:solidFill>
                  <a:srgbClr val="E25442"/>
                </a:solidFill>
                <a:latin typeface="Arial"/>
                <a:cs typeface="Arial"/>
              </a:rPr>
              <a:t> </a:t>
            </a:r>
            <a:r>
              <a:rPr dirty="0" smtClean="0" sz="1550" spc="45">
                <a:solidFill>
                  <a:srgbClr val="E25442"/>
                </a:solidFill>
                <a:latin typeface="Arial"/>
                <a:cs typeface="Arial"/>
              </a:rPr>
              <a:t>equipment</a:t>
            </a:r>
            <a:r>
              <a:rPr dirty="0" smtClean="0" sz="1550" spc="45">
                <a:solidFill>
                  <a:srgbClr val="E25442"/>
                </a:solidFill>
                <a:latin typeface="Arial"/>
                <a:cs typeface="Arial"/>
              </a:rPr>
              <a:t> </a:t>
            </a:r>
            <a:r>
              <a:rPr dirty="0" smtClean="0" sz="1550" spc="-30">
                <a:solidFill>
                  <a:srgbClr val="E25442"/>
                </a:solidFill>
                <a:latin typeface="Arial"/>
                <a:cs typeface="Arial"/>
              </a:rPr>
              <a:t> </a:t>
            </a:r>
            <a:r>
              <a:rPr dirty="0" smtClean="0" sz="1550" spc="-60">
                <a:solidFill>
                  <a:srgbClr val="E25442"/>
                </a:solidFill>
                <a:latin typeface="Arial"/>
                <a:cs typeface="Arial"/>
              </a:rPr>
              <a:t>.</a:t>
            </a:r>
            <a:r>
              <a:rPr dirty="0" smtClean="0" sz="1550" spc="-360">
                <a:solidFill>
                  <a:srgbClr val="E25442"/>
                </a:solidFill>
                <a:latin typeface="Arial"/>
                <a:cs typeface="Arial"/>
              </a:rPr>
              <a:t>.</a:t>
            </a:r>
            <a:r>
              <a:rPr dirty="0" smtClean="0" sz="3250" spc="-1560">
                <a:solidFill>
                  <a:srgbClr val="E25442"/>
                </a:solidFill>
                <a:latin typeface="宋体"/>
                <a:cs typeface="宋体"/>
              </a:rPr>
              <a:t>一</a:t>
            </a:r>
            <a:r>
              <a:rPr dirty="0" smtClean="0" sz="3250" spc="-1025">
                <a:solidFill>
                  <a:srgbClr val="E25442"/>
                </a:solidFill>
                <a:latin typeface="宋体"/>
                <a:cs typeface="宋体"/>
              </a:rPr>
              <a:t> </a:t>
            </a:r>
            <a:r>
              <a:rPr dirty="0" smtClean="0" sz="1550" spc="55">
                <a:solidFill>
                  <a:srgbClr val="28282A"/>
                </a:solidFill>
                <a:latin typeface="Arial"/>
                <a:cs typeface="Arial"/>
              </a:rPr>
              <a:t>climbing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9190" y="1881332"/>
            <a:ext cx="528955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40">
                <a:solidFill>
                  <a:srgbClr val="28282A"/>
                </a:solidFill>
                <a:latin typeface="Arial"/>
                <a:cs typeface="Arial"/>
              </a:rPr>
              <a:t>Miller</a:t>
            </a:r>
            <a:endParaRPr sz="15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3510" y="2211416"/>
            <a:ext cx="345440" cy="2590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00" spc="815">
                <a:solidFill>
                  <a:srgbClr val="E25442"/>
                </a:solidFill>
                <a:latin typeface="宋体"/>
                <a:cs typeface="宋体"/>
              </a:rPr>
              <a:t>飞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41532" y="2048163"/>
            <a:ext cx="1594485" cy="3314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2610"/>
              </a:lnSpc>
            </a:pPr>
            <a:r>
              <a:rPr dirty="0" smtClean="0" sz="1550" spc="55">
                <a:solidFill>
                  <a:srgbClr val="E25442"/>
                </a:solidFill>
                <a:latin typeface="Arial"/>
                <a:cs typeface="Arial"/>
              </a:rPr>
              <a:t>country</a:t>
            </a:r>
            <a:r>
              <a:rPr dirty="0" smtClean="0" sz="1550" spc="55">
                <a:solidFill>
                  <a:srgbClr val="E25442"/>
                </a:solidFill>
                <a:latin typeface="Arial"/>
                <a:cs typeface="Arial"/>
              </a:rPr>
              <a:t> </a:t>
            </a:r>
            <a:r>
              <a:rPr dirty="0" smtClean="0" sz="1550" spc="80">
                <a:solidFill>
                  <a:srgbClr val="E25442"/>
                </a:solidFill>
                <a:latin typeface="Arial"/>
                <a:cs typeface="Arial"/>
              </a:rPr>
              <a:t> </a:t>
            </a:r>
            <a:r>
              <a:rPr dirty="0" smtClean="0" sz="2200" spc="545">
                <a:solidFill>
                  <a:srgbClr val="E25442"/>
                </a:solidFill>
                <a:latin typeface="宋体"/>
                <a:cs typeface="宋体"/>
              </a:rPr>
              <a:t>怜</a:t>
            </a:r>
            <a:r>
              <a:rPr dirty="0" smtClean="0" sz="1550" spc="50">
                <a:solidFill>
                  <a:srgbClr val="E25442"/>
                </a:solidFill>
                <a:latin typeface="Arial"/>
                <a:cs typeface="Arial"/>
              </a:rPr>
              <a:t>pital</a:t>
            </a:r>
            <a:endParaRPr sz="15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85226" y="2130713"/>
            <a:ext cx="1999614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009650" algn="l"/>
              </a:tabLst>
            </a:pPr>
            <a:r>
              <a:rPr dirty="0" smtClean="0" sz="1550" spc="25">
                <a:solidFill>
                  <a:srgbClr val="28282A"/>
                </a:solidFill>
                <a:latin typeface="Arial"/>
                <a:cs typeface="Arial"/>
              </a:rPr>
              <a:t>W</a:t>
            </a:r>
            <a:r>
              <a:rPr dirty="0" smtClean="0" sz="1250" spc="1430">
                <a:solidFill>
                  <a:srgbClr val="28282A"/>
                </a:solidFill>
                <a:latin typeface="宋体"/>
                <a:cs typeface="宋体"/>
              </a:rPr>
              <a:t>阳</a:t>
            </a:r>
            <a:r>
              <a:rPr dirty="0" smtClean="0" sz="1550" spc="155">
                <a:solidFill>
                  <a:srgbClr val="28282A"/>
                </a:solidFill>
                <a:latin typeface="Arial"/>
                <a:cs typeface="Arial"/>
              </a:rPr>
              <a:t>n</a:t>
            </a:r>
            <a:r>
              <a:rPr dirty="0" smtClean="0" sz="1550" spc="155">
                <a:solidFill>
                  <a:srgbClr val="28282A"/>
                </a:solidFill>
                <a:latin typeface="Arial"/>
                <a:cs typeface="Arial"/>
              </a:rPr>
              <a:t>	</a:t>
            </a:r>
            <a:r>
              <a:rPr dirty="0" smtClean="0" sz="1550" spc="90">
                <a:solidFill>
                  <a:srgbClr val="E25442"/>
                </a:solidFill>
                <a:latin typeface="Arial"/>
                <a:cs typeface="Arial"/>
              </a:rPr>
              <a:t>equtpcent</a:t>
            </a:r>
            <a:endParaRPr sz="15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35503" y="1965613"/>
            <a:ext cx="894715" cy="42608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350"/>
              </a:lnSpc>
            </a:pPr>
            <a:r>
              <a:rPr dirty="0" smtClean="0" sz="1550" spc="70">
                <a:solidFill>
                  <a:srgbClr val="E25442"/>
                </a:solidFill>
                <a:latin typeface="Arial"/>
                <a:cs typeface="Arial"/>
              </a:rPr>
              <a:t>c</a:t>
            </a:r>
            <a:r>
              <a:rPr dirty="0" smtClean="0" sz="2850" spc="-1140">
                <a:solidFill>
                  <a:srgbClr val="E25442"/>
                </a:solidFill>
                <a:latin typeface="宋体"/>
                <a:cs typeface="宋体"/>
              </a:rPr>
              <a:t>。品</a:t>
            </a:r>
            <a:r>
              <a:rPr dirty="0" smtClean="0" sz="2850" spc="-2085">
                <a:solidFill>
                  <a:srgbClr val="E25442"/>
                </a:solidFill>
                <a:latin typeface="宋体"/>
                <a:cs typeface="宋体"/>
              </a:rPr>
              <a:t>弘</a:t>
            </a:r>
            <a:r>
              <a:rPr dirty="0" smtClean="0" sz="1550" spc="80">
                <a:solidFill>
                  <a:srgbClr val="E25442"/>
                </a:solidFill>
                <a:latin typeface="Arial"/>
                <a:cs typeface="Arial"/>
              </a:rPr>
              <a:t>ny</a:t>
            </a:r>
            <a:endParaRPr sz="15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3263" y="2300546"/>
            <a:ext cx="1775460" cy="4210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059815" algn="l"/>
                <a:tab pos="1409065" algn="l"/>
              </a:tabLst>
            </a:pPr>
            <a:r>
              <a:rPr dirty="0" smtClean="0" sz="1550" spc="50">
                <a:solidFill>
                  <a:srgbClr val="E25442"/>
                </a:solidFill>
                <a:latin typeface="Arial"/>
                <a:cs typeface="Arial"/>
              </a:rPr>
              <a:t>politician</a:t>
            </a:r>
            <a:r>
              <a:rPr dirty="0" smtClean="0" sz="1550" spc="50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2700" spc="-10">
                <a:solidFill>
                  <a:srgbClr val="E25442"/>
                </a:solidFill>
                <a:latin typeface="Arial"/>
                <a:cs typeface="Arial"/>
              </a:rPr>
              <a:t>I</a:t>
            </a:r>
            <a:r>
              <a:rPr dirty="0" smtClean="0" sz="2700" spc="-10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2700" spc="2025">
                <a:solidFill>
                  <a:srgbClr val="E25442"/>
                </a:solidFill>
                <a:latin typeface="Arial"/>
                <a:cs typeface="Arial"/>
              </a:rPr>
              <a:t>/</a:t>
            </a:r>
            <a:endParaRPr sz="2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03336" y="2357696"/>
            <a:ext cx="1390015" cy="3390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2665"/>
              </a:lnSpc>
              <a:tabLst>
                <a:tab pos="876935" algn="l"/>
              </a:tabLst>
            </a:pPr>
            <a:r>
              <a:rPr dirty="0" smtClean="0" sz="1550" spc="-15">
                <a:solidFill>
                  <a:srgbClr val="28282A"/>
                </a:solidFill>
                <a:latin typeface="Arial"/>
                <a:cs typeface="Arial"/>
              </a:rPr>
              <a:t>CFRB</a:t>
            </a:r>
            <a:r>
              <a:rPr dirty="0" smtClean="0" sz="1550" spc="-15">
                <a:solidFill>
                  <a:srgbClr val="28282A"/>
                </a:solidFill>
                <a:latin typeface="Arial"/>
                <a:cs typeface="Arial"/>
              </a:rPr>
              <a:t>	</a:t>
            </a:r>
            <a:r>
              <a:rPr dirty="0" smtClean="0" sz="2250" spc="1685">
                <a:solidFill>
                  <a:srgbClr val="E25442"/>
                </a:solidFill>
                <a:latin typeface="宋体"/>
                <a:cs typeface="宋体"/>
              </a:rPr>
              <a:t>↑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65387" y="2446596"/>
            <a:ext cx="3197225" cy="5854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78740">
              <a:lnSpc>
                <a:spcPts val="1510"/>
              </a:lnSpc>
              <a:tabLst>
                <a:tab pos="1309370" algn="l"/>
              </a:tabLst>
            </a:pPr>
            <a:r>
              <a:rPr dirty="0" smtClean="0" sz="1550" spc="45">
                <a:solidFill>
                  <a:srgbClr val="28282A"/>
                </a:solidFill>
                <a:latin typeface="Arial"/>
                <a:cs typeface="Arial"/>
              </a:rPr>
              <a:t>hockey</a:t>
            </a:r>
            <a:r>
              <a:rPr dirty="0" smtClean="0" sz="1550" spc="45">
                <a:solidFill>
                  <a:srgbClr val="28282A"/>
                </a:solidFill>
                <a:latin typeface="Arial"/>
                <a:cs typeface="Arial"/>
              </a:rPr>
              <a:t>	</a:t>
            </a:r>
            <a:r>
              <a:rPr dirty="0" smtClean="0" sz="1550" spc="25">
                <a:solidFill>
                  <a:srgbClr val="28282A"/>
                </a:solidFill>
                <a:latin typeface="Arial"/>
                <a:cs typeface="Arial"/>
              </a:rPr>
              <a:t>Detroìt</a:t>
            </a:r>
            <a:r>
              <a:rPr dirty="0" smtClean="0" sz="1550" spc="25">
                <a:solidFill>
                  <a:srgbClr val="28282A"/>
                </a:solidFill>
                <a:latin typeface="Arial"/>
                <a:cs typeface="Arial"/>
              </a:rPr>
              <a:t> </a:t>
            </a:r>
            <a:r>
              <a:rPr dirty="0" smtClean="0" sz="1550" spc="-180">
                <a:solidFill>
                  <a:srgbClr val="28282A"/>
                </a:solidFill>
                <a:latin typeface="Arial"/>
                <a:cs typeface="Arial"/>
              </a:rPr>
              <a:t> </a:t>
            </a:r>
            <a:r>
              <a:rPr dirty="0" smtClean="0" sz="1550" spc="-229">
                <a:solidFill>
                  <a:srgbClr val="E25442"/>
                </a:solidFill>
                <a:latin typeface="Arial"/>
                <a:cs typeface="Arial"/>
              </a:rPr>
              <a:t>.........</a:t>
            </a:r>
            <a:r>
              <a:rPr dirty="0" smtClean="0" sz="1550" spc="-265">
                <a:solidFill>
                  <a:srgbClr val="E25442"/>
                </a:solidFill>
                <a:latin typeface="Arial"/>
                <a:cs typeface="Arial"/>
              </a:rPr>
              <a:t>.</a:t>
            </a:r>
            <a:r>
              <a:rPr dirty="0" smtClean="0" sz="1550" spc="-229">
                <a:solidFill>
                  <a:srgbClr val="DF7567"/>
                </a:solidFill>
                <a:latin typeface="Arial"/>
                <a:cs typeface="Arial"/>
              </a:rPr>
              <a:t>.........</a:t>
            </a:r>
            <a:r>
              <a:rPr dirty="0" smtClean="0" sz="1550" spc="-330">
                <a:solidFill>
                  <a:srgbClr val="DF7567"/>
                </a:solidFill>
                <a:latin typeface="Arial"/>
                <a:cs typeface="Arial"/>
              </a:rPr>
              <a:t>.</a:t>
            </a:r>
            <a:r>
              <a:rPr dirty="0" smtClean="0" sz="950" spc="1375">
                <a:solidFill>
                  <a:srgbClr val="E25442"/>
                </a:solidFill>
                <a:latin typeface="宋体"/>
                <a:cs typeface="宋体"/>
              </a:rPr>
              <a:t>哼</a:t>
            </a:r>
            <a:r>
              <a:rPr dirty="0" smtClean="0" sz="950" spc="-120">
                <a:solidFill>
                  <a:srgbClr val="E25442"/>
                </a:solidFill>
                <a:latin typeface="宋体"/>
                <a:cs typeface="宋体"/>
              </a:rPr>
              <a:t> </a:t>
            </a:r>
            <a:r>
              <a:rPr dirty="0" smtClean="0" sz="1550" spc="0">
                <a:solidFill>
                  <a:srgbClr val="28282A"/>
                </a:solidFill>
                <a:latin typeface="Arial"/>
                <a:cs typeface="Arial"/>
              </a:rPr>
              <a:t>GM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3100"/>
              </a:lnSpc>
            </a:pPr>
            <a:r>
              <a:rPr dirty="0" smtClean="0" sz="3350" spc="8365">
                <a:solidFill>
                  <a:srgbClr val="E25442"/>
                </a:solidFill>
                <a:latin typeface="宋体"/>
                <a:cs typeface="宋体"/>
              </a:rPr>
              <a:t>!↑</a:t>
            </a:r>
            <a:endParaRPr sz="335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90667" y="2540230"/>
            <a:ext cx="1183005" cy="49275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879"/>
              </a:lnSpc>
            </a:pPr>
            <a:r>
              <a:rPr dirty="0" smtClean="0" sz="2450" spc="1200">
                <a:solidFill>
                  <a:srgbClr val="E25442"/>
                </a:solidFill>
                <a:latin typeface="Times New Roman"/>
                <a:cs typeface="Times New Roman"/>
              </a:rPr>
              <a:t>1</a:t>
            </a:r>
            <a:r>
              <a:rPr dirty="0" smtClean="0" sz="2450" spc="865">
                <a:solidFill>
                  <a:srgbClr val="E25442"/>
                </a:solidFill>
                <a:latin typeface="Times New Roman"/>
                <a:cs typeface="Times New Roman"/>
              </a:rPr>
              <a:t>/</a:t>
            </a:r>
            <a:r>
              <a:rPr dirty="0" smtClean="0" sz="3300" spc="-850">
                <a:solidFill>
                  <a:srgbClr val="E25442"/>
                </a:solidFill>
                <a:latin typeface="宋体"/>
                <a:cs typeface="宋体"/>
              </a:rPr>
              <a:t>二</a:t>
            </a:r>
            <a:r>
              <a:rPr dirty="0" smtClean="0" sz="1550" spc="195">
                <a:solidFill>
                  <a:srgbClr val="E25442"/>
                </a:solidFill>
                <a:latin typeface="Arial"/>
                <a:cs typeface="Arial"/>
              </a:rPr>
              <a:t>dio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04077" y="2787880"/>
            <a:ext cx="236854" cy="2082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480">
                <a:solidFill>
                  <a:srgbClr val="E25442"/>
                </a:solidFill>
                <a:latin typeface="宋体"/>
                <a:cs typeface="宋体"/>
              </a:rPr>
              <a:t>....，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09423" y="2419580"/>
            <a:ext cx="120014" cy="6553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250" spc="-450">
                <a:solidFill>
                  <a:srgbClr val="E25442"/>
                </a:solidFill>
                <a:latin typeface="Arial"/>
                <a:cs typeface="Arial"/>
              </a:rPr>
              <a:t>I</a:t>
            </a:r>
            <a:endParaRPr sz="42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2936" y="2871701"/>
            <a:ext cx="2495550" cy="42608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350"/>
              </a:lnSpc>
            </a:pPr>
            <a:r>
              <a:rPr dirty="0" smtClean="0" sz="1250" spc="1955">
                <a:solidFill>
                  <a:srgbClr val="28282A"/>
                </a:solidFill>
                <a:latin typeface="宋体"/>
                <a:cs typeface="宋体"/>
              </a:rPr>
              <a:t>阳</a:t>
            </a:r>
            <a:r>
              <a:rPr dirty="0" smtClean="0" sz="1550" spc="-365">
                <a:solidFill>
                  <a:srgbClr val="28282A"/>
                </a:solidFill>
                <a:latin typeface="Arial"/>
                <a:cs typeface="Arial"/>
              </a:rPr>
              <a:t>s</a:t>
            </a:r>
            <a:r>
              <a:rPr dirty="0" smtClean="0" sz="2850" spc="-2310">
                <a:solidFill>
                  <a:srgbClr val="28282A"/>
                </a:solidFill>
                <a:latin typeface="宋体"/>
                <a:cs typeface="宋体"/>
              </a:rPr>
              <a:t>。</a:t>
            </a:r>
            <a:r>
              <a:rPr dirty="0" smtClean="0" sz="1550" spc="635">
                <a:solidFill>
                  <a:srgbClr val="9E443A"/>
                </a:solidFill>
                <a:latin typeface="Arial"/>
                <a:cs typeface="Arial"/>
              </a:rPr>
              <a:t>L</a:t>
            </a:r>
            <a:r>
              <a:rPr dirty="0" smtClean="0" sz="1550" spc="860">
                <a:solidFill>
                  <a:srgbClr val="E25442"/>
                </a:solidFill>
                <a:latin typeface="Arial"/>
                <a:cs typeface="Arial"/>
              </a:rPr>
              <a:t>-</a:t>
            </a:r>
            <a:r>
              <a:rPr dirty="0" smtClean="0" sz="1550" spc="-610">
                <a:solidFill>
                  <a:srgbClr val="28282A"/>
                </a:solidFill>
                <a:latin typeface="Arial"/>
                <a:cs typeface="Arial"/>
              </a:rPr>
              <a:t>T</a:t>
            </a:r>
            <a:r>
              <a:rPr dirty="0" smtClean="0" sz="2850" spc="-2310">
                <a:solidFill>
                  <a:srgbClr val="28282A"/>
                </a:solidFill>
                <a:latin typeface="宋体"/>
                <a:cs typeface="宋体"/>
              </a:rPr>
              <a:t>。</a:t>
            </a:r>
            <a:r>
              <a:rPr dirty="0" smtClean="0" sz="1550" spc="1045">
                <a:solidFill>
                  <a:srgbClr val="28282A"/>
                </a:solidFill>
                <a:latin typeface="Arial"/>
                <a:cs typeface="Arial"/>
              </a:rPr>
              <a:t>m</a:t>
            </a:r>
            <a:r>
              <a:rPr dirty="0" smtClean="0" sz="1550" spc="170">
                <a:solidFill>
                  <a:srgbClr val="28282A"/>
                </a:solidFill>
                <a:latin typeface="Arial"/>
                <a:cs typeface="Arial"/>
              </a:rPr>
              <a:t>t</a:t>
            </a:r>
            <a:r>
              <a:rPr dirty="0" smtClean="0" sz="2850" spc="1280">
                <a:solidFill>
                  <a:srgbClr val="28282A"/>
                </a:solidFill>
                <a:latin typeface="宋体"/>
                <a:cs typeface="宋体"/>
              </a:rPr>
              <a:t>。</a:t>
            </a:r>
            <a:endParaRPr sz="285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1605" y="3036801"/>
            <a:ext cx="1402715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885190" algn="l"/>
              </a:tabLst>
            </a:pPr>
            <a:r>
              <a:rPr dirty="0" smtClean="0" sz="1550" spc="75">
                <a:solidFill>
                  <a:srgbClr val="E25442"/>
                </a:solidFill>
                <a:latin typeface="Arial"/>
                <a:cs typeface="Arial"/>
              </a:rPr>
              <a:t>hired</a:t>
            </a:r>
            <a:r>
              <a:rPr dirty="0" smtClean="0" sz="1550" spc="75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1550" spc="2415">
                <a:solidFill>
                  <a:srgbClr val="E25442"/>
                </a:solidFill>
                <a:latin typeface="宋体"/>
                <a:cs typeface="宋体"/>
              </a:rPr>
              <a:t>向</a:t>
            </a:r>
            <a:endParaRPr sz="155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12296" y="3036801"/>
            <a:ext cx="1002665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235">
                <a:solidFill>
                  <a:srgbClr val="E25442"/>
                </a:solidFill>
                <a:latin typeface="Arial"/>
                <a:cs typeface="Arial"/>
              </a:rPr>
              <a:t>homωwn</a:t>
            </a:r>
            <a:endParaRPr sz="15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9518" y="3076747"/>
            <a:ext cx="2668270" cy="628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2279650" algn="l"/>
              </a:tabLst>
            </a:pPr>
            <a:r>
              <a:rPr dirty="0" smtClean="0" sz="1550" spc="70">
                <a:solidFill>
                  <a:srgbClr val="E25442"/>
                </a:solidFill>
                <a:latin typeface="Arial"/>
                <a:cs typeface="Arial"/>
              </a:rPr>
              <a:t>r</a:t>
            </a:r>
            <a:r>
              <a:rPr dirty="0" smtClean="0" sz="1500" spc="1639">
                <a:solidFill>
                  <a:srgbClr val="E25442"/>
                </a:solidFill>
                <a:latin typeface="宋体"/>
                <a:cs typeface="宋体"/>
              </a:rPr>
              <a:t>川</a:t>
            </a:r>
            <a:r>
              <a:rPr dirty="0" smtClean="0" sz="4050" spc="240">
                <a:solidFill>
                  <a:srgbClr val="E25442"/>
                </a:solidFill>
                <a:latin typeface="Times New Roman"/>
                <a:cs typeface="Times New Roman"/>
              </a:rPr>
              <a:t>//1\</a:t>
            </a:r>
            <a:r>
              <a:rPr dirty="0" smtClean="0" sz="4050" spc="-360">
                <a:solidFill>
                  <a:srgbClr val="E25442"/>
                </a:solidFill>
                <a:latin typeface="Times New Roman"/>
                <a:cs typeface="Times New Roman"/>
              </a:rPr>
              <a:t> </a:t>
            </a:r>
            <a:r>
              <a:rPr dirty="0" smtClean="0" sz="3000" spc="-120">
                <a:solidFill>
                  <a:srgbClr val="E25442"/>
                </a:solidFill>
                <a:latin typeface="宋体"/>
                <a:cs typeface="宋体"/>
              </a:rPr>
              <a:t>飞</a:t>
            </a:r>
            <a:r>
              <a:rPr dirty="0" smtClean="0" sz="1550" spc="40">
                <a:solidFill>
                  <a:srgbClr val="E25442"/>
                </a:solidFill>
                <a:latin typeface="Arial"/>
                <a:cs typeface="Arial"/>
              </a:rPr>
              <a:t>òme</a:t>
            </a:r>
            <a:r>
              <a:rPr dirty="0" smtClean="0" sz="1550" spc="40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1550" spc="484">
                <a:solidFill>
                  <a:srgbClr val="E25442"/>
                </a:solidFill>
                <a:latin typeface="Arial"/>
                <a:cs typeface="Arial"/>
              </a:rPr>
              <a:t>wn</a:t>
            </a:r>
            <a:endParaRPr sz="15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9917" y="2987847"/>
            <a:ext cx="1948814" cy="7340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777240" algn="l"/>
                <a:tab pos="1458595" algn="l"/>
              </a:tabLst>
            </a:pPr>
            <a:r>
              <a:rPr dirty="0" smtClean="0" sz="4750" spc="-405">
                <a:solidFill>
                  <a:srgbClr val="E25442"/>
                </a:solidFill>
                <a:latin typeface="Times New Roman"/>
                <a:cs typeface="Times New Roman"/>
              </a:rPr>
              <a:t>'''f-</a:t>
            </a:r>
            <a:r>
              <a:rPr dirty="0" smtClean="0" sz="4750" spc="-405">
                <a:solidFill>
                  <a:srgbClr val="E25442"/>
                </a:solidFill>
                <a:latin typeface="Times New Roman"/>
                <a:cs typeface="Times New Roman"/>
              </a:rPr>
              <a:t>	</a:t>
            </a:r>
            <a:r>
              <a:rPr dirty="0" smtClean="0" sz="4750" spc="590">
                <a:solidFill>
                  <a:srgbClr val="E25442"/>
                </a:solidFill>
                <a:latin typeface="Times New Roman"/>
                <a:cs typeface="Times New Roman"/>
              </a:rPr>
              <a:t>/</a:t>
            </a:r>
            <a:r>
              <a:rPr dirty="0" smtClean="0" sz="4750" spc="590">
                <a:solidFill>
                  <a:srgbClr val="E25442"/>
                </a:solidFill>
                <a:latin typeface="Times New Roman"/>
                <a:cs typeface="Times New Roman"/>
              </a:rPr>
              <a:t>	</a:t>
            </a:r>
            <a:r>
              <a:rPr dirty="0" smtClean="0" sz="4750" spc="-335">
                <a:solidFill>
                  <a:srgbClr val="28282A"/>
                </a:solidFill>
                <a:latin typeface="Times New Roman"/>
                <a:cs typeface="Times New Roman"/>
              </a:rPr>
              <a:t>_..</a:t>
            </a:r>
            <a:endParaRPr sz="47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11306" y="3100024"/>
            <a:ext cx="1769745" cy="7823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89900"/>
              </a:lnSpc>
              <a:tabLst>
                <a:tab pos="860425" algn="l"/>
              </a:tabLst>
            </a:pPr>
            <a:r>
              <a:rPr dirty="0" smtClean="0" sz="4400" spc="-490">
                <a:solidFill>
                  <a:srgbClr val="E25442"/>
                </a:solidFill>
                <a:latin typeface="Arial"/>
                <a:cs typeface="Arial"/>
              </a:rPr>
              <a:t>I</a:t>
            </a:r>
            <a:r>
              <a:rPr dirty="0" smtClean="0" sz="4400" spc="-490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1550" spc="5">
                <a:solidFill>
                  <a:srgbClr val="E25442"/>
                </a:solidFill>
                <a:latin typeface="Arial"/>
                <a:cs typeface="Arial"/>
              </a:rPr>
              <a:t>c</a:t>
            </a:r>
            <a:r>
              <a:rPr dirty="0" smtClean="0" sz="3600" spc="-400">
                <a:solidFill>
                  <a:srgbClr val="E25442"/>
                </a:solidFill>
                <a:latin typeface="宋体"/>
                <a:cs typeface="宋体"/>
              </a:rPr>
              <a:t>。</a:t>
            </a:r>
            <a:r>
              <a:rPr dirty="0" smtClean="0" sz="3600" spc="-2750">
                <a:solidFill>
                  <a:srgbClr val="E25442"/>
                </a:solidFill>
                <a:latin typeface="宋体"/>
                <a:cs typeface="宋体"/>
              </a:rPr>
              <a:t>如</a:t>
            </a:r>
            <a:r>
              <a:rPr dirty="0" smtClean="0" sz="1550" spc="40">
                <a:solidFill>
                  <a:srgbClr val="E25442"/>
                </a:solidFill>
                <a:latin typeface="Arial"/>
                <a:cs typeface="Arial"/>
              </a:rPr>
              <a:t>tes</a:t>
            </a:r>
            <a:r>
              <a:rPr dirty="0" smtClean="0" sz="1550" spc="25">
                <a:solidFill>
                  <a:srgbClr val="E25442"/>
                </a:solidFill>
                <a:latin typeface="Arial"/>
                <a:cs typeface="Arial"/>
              </a:rPr>
              <a:t> </a:t>
            </a:r>
            <a:r>
              <a:rPr dirty="0" smtClean="0" sz="1550" spc="195">
                <a:solidFill>
                  <a:srgbClr val="E25442"/>
                </a:solidFill>
                <a:latin typeface="Arial"/>
                <a:cs typeface="Arial"/>
              </a:rPr>
              <a:t>'</a:t>
            </a:r>
            <a:endParaRPr sz="15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75031" y="3628967"/>
            <a:ext cx="2292985" cy="2546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494665" algn="l"/>
                <a:tab pos="793750" algn="l"/>
              </a:tabLst>
            </a:pPr>
            <a:r>
              <a:rPr dirty="0" smtClean="0" sz="1400" spc="229">
                <a:solidFill>
                  <a:srgbClr val="E25442"/>
                </a:solidFill>
                <a:latin typeface="宋体"/>
                <a:cs typeface="宋体"/>
              </a:rPr>
              <a:t>，</a:t>
            </a:r>
            <a:r>
              <a:rPr dirty="0" smtClean="0" sz="1600" spc="280" i="1">
                <a:solidFill>
                  <a:srgbClr val="E25442"/>
                </a:solidFill>
                <a:latin typeface="Arial"/>
                <a:cs typeface="Arial"/>
              </a:rPr>
              <a:t>I</a:t>
            </a:r>
            <a:r>
              <a:rPr dirty="0" smtClean="0" sz="1600" spc="280" i="1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1550" spc="509">
                <a:solidFill>
                  <a:srgbClr val="E25442"/>
                </a:solidFill>
                <a:latin typeface="Arial"/>
                <a:cs typeface="Arial"/>
              </a:rPr>
              <a:t>I</a:t>
            </a:r>
            <a:r>
              <a:rPr dirty="0" smtClean="0" sz="1550" spc="509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1300" spc="2600">
                <a:solidFill>
                  <a:srgbClr val="E25442"/>
                </a:solidFill>
                <a:latin typeface="宋体"/>
                <a:cs typeface="宋体"/>
              </a:rPr>
              <a:t>飞飞、</a:t>
            </a:r>
            <a:endParaRPr sz="1300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56331" y="3635317"/>
            <a:ext cx="708025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20">
                <a:solidFill>
                  <a:srgbClr val="28282A"/>
                </a:solidFill>
                <a:latin typeface="Arial"/>
                <a:cs typeface="Arial"/>
              </a:rPr>
              <a:t>Stanlev</a:t>
            </a:r>
            <a:endParaRPr sz="15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441343" y="3635317"/>
            <a:ext cx="165735" cy="6013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53975">
              <a:lnSpc>
                <a:spcPts val="1670"/>
              </a:lnSpc>
            </a:pPr>
            <a:r>
              <a:rPr dirty="0" smtClean="0" sz="1550" spc="320">
                <a:solidFill>
                  <a:srgbClr val="E25442"/>
                </a:solidFill>
                <a:latin typeface="Arial"/>
                <a:cs typeface="Arial"/>
              </a:rPr>
              <a:t>I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2995"/>
              </a:lnSpc>
            </a:pPr>
            <a:r>
              <a:rPr dirty="0" smtClean="0" sz="3150" spc="-755">
                <a:solidFill>
                  <a:srgbClr val="E25442"/>
                </a:solidFill>
                <a:latin typeface="Arial"/>
                <a:cs typeface="Arial"/>
              </a:rPr>
              <a:t>+</a:t>
            </a:r>
            <a:endParaRPr sz="3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94208" y="3735070"/>
            <a:ext cx="395605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-45">
                <a:solidFill>
                  <a:srgbClr val="E25442"/>
                </a:solidFill>
                <a:latin typeface="Arial"/>
                <a:cs typeface="Arial"/>
              </a:rPr>
              <a:t>c</a:t>
            </a:r>
            <a:r>
              <a:rPr dirty="0" smtClean="0" sz="1550" spc="80">
                <a:solidFill>
                  <a:srgbClr val="E25442"/>
                </a:solidFill>
                <a:latin typeface="Arial"/>
                <a:cs typeface="Arial"/>
              </a:rPr>
              <a:t>ity</a:t>
            </a:r>
            <a:endParaRPr sz="15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70854" y="3779751"/>
            <a:ext cx="1115060" cy="4508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007110" algn="l"/>
              </a:tabLst>
            </a:pPr>
            <a:r>
              <a:rPr dirty="0" smtClean="0" sz="1550" spc="-1465">
                <a:solidFill>
                  <a:srgbClr val="E25442"/>
                </a:solidFill>
                <a:latin typeface="Arial"/>
                <a:cs typeface="Arial"/>
              </a:rPr>
              <a:t>m</a:t>
            </a:r>
            <a:r>
              <a:rPr dirty="0" smtClean="0" sz="2400" spc="-720">
                <a:solidFill>
                  <a:srgbClr val="E25442"/>
                </a:solidFill>
                <a:latin typeface="宋体"/>
                <a:cs typeface="宋体"/>
              </a:rPr>
              <a:t>吨</a:t>
            </a:r>
            <a:r>
              <a:rPr dirty="0" smtClean="0" sz="2400" spc="-590">
                <a:solidFill>
                  <a:srgbClr val="E25442"/>
                </a:solidFill>
                <a:latin typeface="宋体"/>
                <a:cs typeface="宋体"/>
              </a:rPr>
              <a:t>?</a:t>
            </a:r>
            <a:r>
              <a:rPr dirty="0" smtClean="0" sz="1550" spc="-635">
                <a:solidFill>
                  <a:srgbClr val="E25442"/>
                </a:solidFill>
                <a:latin typeface="Arial"/>
                <a:cs typeface="Arial"/>
              </a:rPr>
              <a:t>a</a:t>
            </a:r>
            <a:r>
              <a:rPr dirty="0" smtClean="0" sz="2400" spc="-1710">
                <a:solidFill>
                  <a:srgbClr val="E25442"/>
                </a:solidFill>
                <a:latin typeface="宋体"/>
                <a:cs typeface="宋体"/>
              </a:rPr>
              <a:t>阳</a:t>
            </a:r>
            <a:r>
              <a:rPr dirty="0" smtClean="0" sz="1550" spc="-280">
                <a:solidFill>
                  <a:srgbClr val="E25442"/>
                </a:solidFill>
                <a:latin typeface="Arial"/>
                <a:cs typeface="Arial"/>
              </a:rPr>
              <a:t>n</a:t>
            </a:r>
            <a:r>
              <a:rPr dirty="0" smtClean="0" sz="1900" spc="-540">
                <a:solidFill>
                  <a:srgbClr val="E25442"/>
                </a:solidFill>
                <a:latin typeface="Courier New"/>
                <a:cs typeface="Courier New"/>
              </a:rPr>
              <a:t>IY/</a:t>
            </a:r>
            <a:r>
              <a:rPr dirty="0" smtClean="0" sz="1900" spc="-540">
                <a:solidFill>
                  <a:srgbClr val="E25442"/>
                </a:solidFill>
                <a:latin typeface="Courier New"/>
                <a:cs typeface="Courier New"/>
              </a:rPr>
              <a:t>	</a:t>
            </a:r>
            <a:r>
              <a:rPr dirty="0" smtClean="0" sz="2900" spc="-65">
                <a:solidFill>
                  <a:srgbClr val="E25442"/>
                </a:solidFill>
                <a:latin typeface="Arial"/>
                <a:cs typeface="Arial"/>
              </a:rPr>
              <a:t>I</a:t>
            </a:r>
            <a:endParaRPr sz="2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83343" y="3951201"/>
            <a:ext cx="1375410" cy="8629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r" marR="64135">
              <a:lnSpc>
                <a:spcPct val="100000"/>
              </a:lnSpc>
            </a:pPr>
            <a:r>
              <a:rPr dirty="0" smtClean="0" sz="1550" spc="1530">
                <a:solidFill>
                  <a:srgbClr val="E25442"/>
                </a:solidFill>
                <a:latin typeface="宋体"/>
                <a:cs typeface="宋体"/>
              </a:rPr>
              <a:t>啕</a:t>
            </a:r>
            <a:endParaRPr sz="1550">
              <a:latin typeface="宋体"/>
              <a:cs typeface="宋体"/>
            </a:endParaRPr>
          </a:p>
          <a:p>
            <a:pPr algn="r" marR="101600">
              <a:lnSpc>
                <a:spcPts val="1605"/>
              </a:lnSpc>
              <a:tabLst>
                <a:tab pos="431800" algn="l"/>
              </a:tabLst>
            </a:pPr>
            <a:r>
              <a:rPr dirty="0" smtClean="0" sz="1600" spc="204" i="1">
                <a:solidFill>
                  <a:srgbClr val="E25442"/>
                </a:solidFill>
                <a:latin typeface="Arial"/>
                <a:cs typeface="Arial"/>
              </a:rPr>
              <a:t>I</a:t>
            </a:r>
            <a:r>
              <a:rPr dirty="0" smtClean="0" sz="1600" spc="204" i="1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1550" spc="320">
                <a:solidFill>
                  <a:srgbClr val="E25442"/>
                </a:solidFill>
                <a:latin typeface="Arial"/>
                <a:cs typeface="Arial"/>
              </a:rPr>
              <a:t>I</a:t>
            </a:r>
            <a:r>
              <a:rPr dirty="0" smtClean="0" sz="1550" spc="320">
                <a:solidFill>
                  <a:srgbClr val="E25442"/>
                </a:solidFill>
                <a:latin typeface="Arial"/>
                <a:cs typeface="Arial"/>
              </a:rPr>
              <a:t> </a:t>
            </a:r>
            <a:r>
              <a:rPr dirty="0" smtClean="0" sz="1550" spc="80">
                <a:solidFill>
                  <a:srgbClr val="E25442"/>
                </a:solidFill>
                <a:latin typeface="Arial"/>
                <a:cs typeface="Arial"/>
              </a:rPr>
              <a:t> </a:t>
            </a:r>
            <a:r>
              <a:rPr dirty="0" smtClean="0" sz="1550" spc="35">
                <a:solidFill>
                  <a:srgbClr val="E25442"/>
                </a:solidFill>
                <a:latin typeface="Arial"/>
                <a:cs typeface="Arial"/>
              </a:rPr>
              <a:t>stadi</a:t>
            </a:r>
            <a:r>
              <a:rPr dirty="0" smtClean="0" sz="1550" spc="-20">
                <a:solidFill>
                  <a:srgbClr val="E25442"/>
                </a:solidFill>
                <a:latin typeface="Arial"/>
                <a:cs typeface="Arial"/>
              </a:rPr>
              <a:t>u</a:t>
            </a:r>
            <a:r>
              <a:rPr dirty="0" smtClean="0" sz="1550" spc="-1365">
                <a:solidFill>
                  <a:srgbClr val="E25442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  <a:p>
            <a:pPr algn="r" marR="93980">
              <a:lnSpc>
                <a:spcPts val="1900"/>
              </a:lnSpc>
              <a:tabLst>
                <a:tab pos="481965" algn="l"/>
                <a:tab pos="1146810" algn="l"/>
              </a:tabLst>
            </a:pPr>
            <a:r>
              <a:rPr dirty="0" smtClean="0" sz="2050" spc="225" i="1">
                <a:solidFill>
                  <a:srgbClr val="E25442"/>
                </a:solidFill>
                <a:latin typeface="Arial"/>
                <a:cs typeface="Arial"/>
              </a:rPr>
              <a:t>I</a:t>
            </a:r>
            <a:r>
              <a:rPr dirty="0" smtClean="0" sz="2050" spc="225" i="1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2000" spc="190">
                <a:solidFill>
                  <a:srgbClr val="E25442"/>
                </a:solidFill>
                <a:latin typeface="Arial"/>
                <a:cs typeface="Arial"/>
              </a:rPr>
              <a:t>I</a:t>
            </a:r>
            <a:r>
              <a:rPr dirty="0" smtClean="0" sz="2000" spc="190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1400" spc="-450">
                <a:solidFill>
                  <a:srgbClr val="E25442"/>
                </a:solidFill>
                <a:latin typeface="宋体"/>
                <a:cs typeface="宋体"/>
              </a:rPr>
              <a:t>飞</a:t>
            </a:r>
            <a:endParaRPr sz="1400">
              <a:latin typeface="宋体"/>
              <a:cs typeface="宋体"/>
            </a:endParaRPr>
          </a:p>
          <a:p>
            <a:pPr algn="r" marR="12700">
              <a:lnSpc>
                <a:spcPts val="1335"/>
              </a:lnSpc>
              <a:tabLst>
                <a:tab pos="930910" algn="l"/>
              </a:tabLst>
            </a:pPr>
            <a:r>
              <a:rPr dirty="0" smtClean="0" sz="1200" spc="70">
                <a:solidFill>
                  <a:srgbClr val="E25442"/>
                </a:solidFill>
                <a:latin typeface="Times New Roman"/>
                <a:cs typeface="Times New Roman"/>
              </a:rPr>
              <a:t>CltV</a:t>
            </a:r>
            <a:r>
              <a:rPr dirty="0" smtClean="0" sz="1200" spc="70">
                <a:solidFill>
                  <a:srgbClr val="E25442"/>
                </a:solidFill>
                <a:latin typeface="Times New Roman"/>
                <a:cs typeface="Times New Roman"/>
              </a:rPr>
              <a:t>	</a:t>
            </a:r>
            <a:r>
              <a:rPr dirty="0" smtClean="0" sz="950" spc="-145">
                <a:solidFill>
                  <a:srgbClr val="E25442"/>
                </a:solidFill>
                <a:latin typeface="宋体"/>
                <a:cs typeface="宋体"/>
              </a:rPr>
              <a:t>飞</a:t>
            </a:r>
            <a:endParaRPr sz="950">
              <a:latin typeface="宋体"/>
              <a:cs typeface="宋体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11896" y="3951201"/>
            <a:ext cx="539750" cy="47498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3060">
              <a:lnSpc>
                <a:spcPct val="100000"/>
              </a:lnSpc>
            </a:pPr>
            <a:r>
              <a:rPr dirty="0" smtClean="0" sz="1550" spc="585">
                <a:solidFill>
                  <a:srgbClr val="E25442"/>
                </a:solidFill>
                <a:latin typeface="宋体"/>
                <a:cs typeface="宋体"/>
              </a:rPr>
              <a:t>/</a:t>
            </a:r>
            <a:endParaRPr sz="1550">
              <a:latin typeface="宋体"/>
              <a:cs typeface="宋体"/>
            </a:endParaRPr>
          </a:p>
          <a:p>
            <a:pPr marL="12700">
              <a:lnSpc>
                <a:spcPts val="1785"/>
              </a:lnSpc>
              <a:tabLst>
                <a:tab pos="367665" algn="l"/>
              </a:tabLst>
            </a:pPr>
            <a:r>
              <a:rPr dirty="0" smtClean="0" sz="1650" spc="105">
                <a:solidFill>
                  <a:srgbClr val="E25442"/>
                </a:solidFill>
                <a:latin typeface="Times New Roman"/>
                <a:cs typeface="Times New Roman"/>
              </a:rPr>
              <a:t>6</a:t>
            </a:r>
            <a:r>
              <a:rPr dirty="0" smtClean="0" sz="1650" spc="105" u="sng">
                <a:solidFill>
                  <a:srgbClr val="E25442"/>
                </a:solidFill>
                <a:latin typeface="Times New Roman"/>
                <a:cs typeface="Times New Roman"/>
              </a:rPr>
              <a:t> 	</a:t>
            </a:r>
            <a:r>
              <a:rPr dirty="0" smtClean="0" sz="1650" spc="45">
                <a:solidFill>
                  <a:srgbClr val="E25442"/>
                </a:solidFill>
                <a:latin typeface="Times New Roman"/>
                <a:cs typeface="Times New Roman"/>
              </a:rPr>
              <a:t>':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83002" y="3824201"/>
            <a:ext cx="1981200" cy="4000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70">
                <a:solidFill>
                  <a:srgbClr val="E25442"/>
                </a:solidFill>
                <a:latin typeface="宋体"/>
                <a:cs typeface="宋体"/>
              </a:rPr>
              <a:t>币育.....，</a:t>
            </a:r>
            <a:r>
              <a:rPr dirty="0" smtClean="0" sz="1350" spc="-240">
                <a:solidFill>
                  <a:srgbClr val="E25442"/>
                </a:solidFill>
                <a:latin typeface="宋体"/>
                <a:cs typeface="宋体"/>
              </a:rPr>
              <a:t> </a:t>
            </a:r>
            <a:r>
              <a:rPr dirty="0" smtClean="0" sz="1250" spc="-5">
                <a:solidFill>
                  <a:srgbClr val="28282A"/>
                </a:solidFill>
                <a:latin typeface="Arial"/>
                <a:cs typeface="Arial"/>
              </a:rPr>
              <a:t>v</a:t>
            </a:r>
            <a:r>
              <a:rPr dirty="0" smtClean="0" sz="1250" spc="5">
                <a:solidFill>
                  <a:srgbClr val="28282A"/>
                </a:solidFill>
                <a:latin typeface="Arial"/>
                <a:cs typeface="Arial"/>
              </a:rPr>
              <a:t>l</a:t>
            </a:r>
            <a:r>
              <a:rPr dirty="0" smtClean="0" sz="1250" spc="-480">
                <a:solidFill>
                  <a:srgbClr val="28282A"/>
                </a:solidFill>
                <a:latin typeface="Arial"/>
                <a:cs typeface="Arial"/>
              </a:rPr>
              <a:t>ω</a:t>
            </a:r>
            <a:r>
              <a:rPr dirty="0" smtClean="0" sz="1650" spc="-250">
                <a:solidFill>
                  <a:srgbClr val="28282A"/>
                </a:solidFill>
                <a:latin typeface="Courier New"/>
                <a:cs typeface="Courier New"/>
              </a:rPr>
              <a:t>AP</a:t>
            </a:r>
            <a:r>
              <a:rPr dirty="0" smtClean="0" sz="1650" spc="-775">
                <a:solidFill>
                  <a:srgbClr val="28282A"/>
                </a:solidFill>
                <a:latin typeface="Courier New"/>
                <a:cs typeface="Courier New"/>
              </a:rPr>
              <a:t> </a:t>
            </a:r>
            <a:r>
              <a:rPr dirty="0" smtClean="0" sz="1400" spc="-490">
                <a:solidFill>
                  <a:srgbClr val="E25442"/>
                </a:solidFill>
                <a:latin typeface="宋体"/>
                <a:cs typeface="宋体"/>
              </a:rPr>
              <a:t>守叮</a:t>
            </a:r>
            <a:r>
              <a:rPr dirty="0" smtClean="0" sz="1400" spc="-969">
                <a:solidFill>
                  <a:srgbClr val="E25442"/>
                </a:solidFill>
                <a:latin typeface="宋体"/>
                <a:cs typeface="宋体"/>
              </a:rPr>
              <a:t>百</a:t>
            </a:r>
            <a:r>
              <a:rPr dirty="0" smtClean="0" sz="1550" spc="-315">
                <a:solidFill>
                  <a:srgbClr val="E25442"/>
                </a:solidFill>
                <a:latin typeface="Arial"/>
                <a:cs typeface="Arial"/>
              </a:rPr>
              <a:t>5</a:t>
            </a:r>
            <a:r>
              <a:rPr dirty="0" smtClean="0" sz="2550" spc="570">
                <a:solidFill>
                  <a:srgbClr val="E25442"/>
                </a:solidFill>
                <a:latin typeface="Times New Roman"/>
                <a:cs typeface="Times New Roman"/>
              </a:rPr>
              <a:t>r</a:t>
            </a:r>
            <a:r>
              <a:rPr dirty="0" smtClean="0" sz="1200" spc="-1875">
                <a:solidFill>
                  <a:srgbClr val="28282A"/>
                </a:solidFill>
                <a:latin typeface="宋体"/>
                <a:cs typeface="宋体"/>
              </a:rPr>
              <a:t>蜘</a:t>
            </a:r>
            <a:r>
              <a:rPr dirty="0" smtClean="0" sz="2550" spc="-2350">
                <a:solidFill>
                  <a:srgbClr val="28282A"/>
                </a:solidFill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27685" y="3951201"/>
            <a:ext cx="419734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55">
                <a:solidFill>
                  <a:srgbClr val="28282A"/>
                </a:solidFill>
                <a:latin typeface="Arial"/>
                <a:cs typeface="Arial"/>
              </a:rPr>
              <a:t>i</a:t>
            </a:r>
            <a:r>
              <a:rPr dirty="0" smtClean="0" sz="1550" spc="-480">
                <a:solidFill>
                  <a:srgbClr val="28282A"/>
                </a:solidFill>
                <a:latin typeface="Arial"/>
                <a:cs typeface="Arial"/>
              </a:rPr>
              <a:t>n</a:t>
            </a:r>
            <a:r>
              <a:rPr dirty="0" smtClean="0" sz="1550" spc="-265">
                <a:solidFill>
                  <a:srgbClr val="28282A"/>
                </a:solidFill>
                <a:latin typeface="Arial"/>
                <a:cs typeface="Arial"/>
              </a:rPr>
              <a:t>1gps</a:t>
            </a:r>
            <a:endParaRPr sz="15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92645" y="4169294"/>
            <a:ext cx="99695" cy="2546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130" i="1">
                <a:solidFill>
                  <a:srgbClr val="E25442"/>
                </a:solidFill>
                <a:latin typeface="Arial"/>
                <a:cs typeface="Arial"/>
              </a:rPr>
              <a:t>/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5086" y="4239144"/>
            <a:ext cx="691515" cy="165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1830">
                <a:solidFill>
                  <a:srgbClr val="E25442"/>
                </a:solidFill>
                <a:latin typeface="宋体"/>
                <a:cs typeface="宋体"/>
              </a:rPr>
              <a:t>晶\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70579" y="4351711"/>
            <a:ext cx="782955" cy="2787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155">
                <a:solidFill>
                  <a:srgbClr val="E25442"/>
                </a:solidFill>
                <a:latin typeface="Arial"/>
                <a:cs typeface="Arial"/>
              </a:rPr>
              <a:t>st</a:t>
            </a:r>
            <a:r>
              <a:rPr dirty="0" smtClean="0" sz="1550" spc="110">
                <a:solidFill>
                  <a:srgbClr val="E25442"/>
                </a:solidFill>
                <a:latin typeface="Arial"/>
                <a:cs typeface="Arial"/>
              </a:rPr>
              <a:t> </a:t>
            </a:r>
            <a:r>
              <a:rPr dirty="0" smtClean="0" sz="1550" spc="229">
                <a:solidFill>
                  <a:srgbClr val="E25442"/>
                </a:solidFill>
                <a:latin typeface="Arial"/>
                <a:cs typeface="Arial"/>
              </a:rPr>
              <a:t>3</a:t>
            </a:r>
            <a:r>
              <a:rPr dirty="0" smtClean="0" sz="1550" spc="-114">
                <a:solidFill>
                  <a:srgbClr val="E25442"/>
                </a:solidFill>
                <a:latin typeface="Arial"/>
                <a:cs typeface="Arial"/>
              </a:rPr>
              <a:t>i</a:t>
            </a:r>
            <a:r>
              <a:rPr dirty="0" smtClean="0" sz="1800" spc="-450">
                <a:solidFill>
                  <a:srgbClr val="E25442"/>
                </a:solidFill>
                <a:latin typeface="宋体"/>
                <a:cs typeface="宋体"/>
              </a:rPr>
              <a:t>r:</a:t>
            </a:r>
            <a:r>
              <a:rPr dirty="0" smtClean="0" sz="1800" spc="-690">
                <a:solidFill>
                  <a:srgbClr val="E25442"/>
                </a:solidFill>
                <a:latin typeface="宋体"/>
                <a:cs typeface="宋体"/>
              </a:rPr>
              <a:t>;</a:t>
            </a:r>
            <a:r>
              <a:rPr dirty="0" smtClean="0" sz="1550" spc="150">
                <a:solidFill>
                  <a:srgbClr val="E25442"/>
                </a:solidFill>
                <a:latin typeface="Arial"/>
                <a:cs typeface="Arial"/>
              </a:rPr>
              <a:t>m</a:t>
            </a:r>
            <a:endParaRPr sz="15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42922" y="4275511"/>
            <a:ext cx="2591435" cy="3771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924050" algn="l"/>
                <a:tab pos="2499995" algn="l"/>
              </a:tabLst>
            </a:pPr>
            <a:r>
              <a:rPr dirty="0" smtClean="0" sz="2350" spc="-380">
                <a:solidFill>
                  <a:srgbClr val="E25442"/>
                </a:solidFill>
                <a:latin typeface="宋体"/>
                <a:cs typeface="宋体"/>
              </a:rPr>
              <a:t>1\</a:t>
            </a:r>
            <a:r>
              <a:rPr dirty="0" smtClean="0" sz="2350" spc="365">
                <a:solidFill>
                  <a:srgbClr val="E25442"/>
                </a:solidFill>
                <a:latin typeface="宋体"/>
                <a:cs typeface="宋体"/>
              </a:rPr>
              <a:t> </a:t>
            </a:r>
            <a:r>
              <a:rPr dirty="0" smtClean="0" sz="2350" spc="-130">
                <a:solidFill>
                  <a:srgbClr val="E25442"/>
                </a:solidFill>
                <a:latin typeface="宋体"/>
                <a:cs typeface="宋体"/>
              </a:rPr>
              <a:t> </a:t>
            </a:r>
            <a:r>
              <a:rPr dirty="0" smtClean="0" sz="2350" spc="-130" u="sng">
                <a:solidFill>
                  <a:srgbClr val="E25442"/>
                </a:solidFill>
                <a:latin typeface="宋体"/>
                <a:cs typeface="宋体"/>
              </a:rPr>
              <a:t> </a:t>
            </a:r>
            <a:r>
              <a:rPr dirty="0" smtClean="0" sz="2350" spc="-260" u="sng">
                <a:solidFill>
                  <a:srgbClr val="E25442"/>
                </a:solidFill>
                <a:latin typeface="宋体"/>
                <a:cs typeface="宋体"/>
              </a:rPr>
              <a:t> </a:t>
            </a:r>
            <a:r>
              <a:rPr dirty="0" smtClean="0" sz="2350" spc="-130">
                <a:solidFill>
                  <a:srgbClr val="E25442"/>
                </a:solidFill>
                <a:latin typeface="宋体"/>
                <a:cs typeface="宋体"/>
              </a:rPr>
              <a:t>.._</a:t>
            </a:r>
            <a:r>
              <a:rPr dirty="0" smtClean="0" sz="2350" spc="-130">
                <a:solidFill>
                  <a:srgbClr val="E25442"/>
                </a:solidFill>
                <a:latin typeface="宋体"/>
                <a:cs typeface="宋体"/>
              </a:rPr>
              <a:t>	</a:t>
            </a:r>
            <a:r>
              <a:rPr dirty="0" smtClean="0" sz="2400" spc="20">
                <a:solidFill>
                  <a:srgbClr val="E25442"/>
                </a:solidFill>
                <a:latin typeface="Times New Roman"/>
                <a:cs typeface="Times New Roman"/>
              </a:rPr>
              <a:t>I</a:t>
            </a:r>
            <a:r>
              <a:rPr dirty="0" smtClean="0" sz="2400" spc="20" u="sng">
                <a:solidFill>
                  <a:srgbClr val="E25442"/>
                </a:solidFill>
                <a:latin typeface="Times New Roman"/>
                <a:cs typeface="Times New Roman"/>
              </a:rPr>
              <a:t> 	</a:t>
            </a:r>
            <a:r>
              <a:rPr dirty="0" smtClean="0" sz="2400" spc="15">
                <a:solidFill>
                  <a:srgbClr val="E25442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62020" y="4466705"/>
            <a:ext cx="1228725" cy="36068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2835"/>
              </a:lnSpc>
              <a:tabLst>
                <a:tab pos="960119" algn="l"/>
                <a:tab pos="1143000" algn="l"/>
              </a:tabLst>
            </a:pPr>
            <a:r>
              <a:rPr dirty="0" smtClean="0" sz="2400" spc="2160">
                <a:solidFill>
                  <a:srgbClr val="E25442"/>
                </a:solidFill>
                <a:latin typeface="宋体"/>
                <a:cs typeface="宋体"/>
              </a:rPr>
              <a:t>，</a:t>
            </a:r>
            <a:r>
              <a:rPr dirty="0" smtClean="0" sz="2400" spc="2160">
                <a:solidFill>
                  <a:srgbClr val="E25442"/>
                </a:solidFill>
                <a:latin typeface="宋体"/>
                <a:cs typeface="宋体"/>
              </a:rPr>
              <a:t>	</a:t>
            </a:r>
            <a:r>
              <a:rPr dirty="0" smtClean="0" sz="1150" spc="114" i="1">
                <a:solidFill>
                  <a:srgbClr val="E25442"/>
                </a:solidFill>
                <a:latin typeface="Arial"/>
                <a:cs typeface="Arial"/>
              </a:rPr>
              <a:t>I</a:t>
            </a:r>
            <a:r>
              <a:rPr dirty="0" smtClean="0" sz="1150" spc="114" i="1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1150" spc="245" i="1">
                <a:solidFill>
                  <a:srgbClr val="E25442"/>
                </a:solidFill>
                <a:latin typeface="Arial"/>
                <a:cs typeface="Arial"/>
              </a:rPr>
              <a:t>\</a:t>
            </a:r>
            <a:endParaRPr sz="11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00463" y="5313564"/>
            <a:ext cx="1414145" cy="614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643890">
              <a:lnSpc>
                <a:spcPct val="100000"/>
              </a:lnSpc>
            </a:pPr>
            <a:r>
              <a:rPr dirty="0" smtClean="0" sz="1950" spc="1735">
                <a:solidFill>
                  <a:srgbClr val="E25442"/>
                </a:solidFill>
                <a:latin typeface="宋体"/>
                <a:cs typeface="宋体"/>
              </a:rPr>
              <a:t>↓</a:t>
            </a:r>
            <a:endParaRPr sz="1950">
              <a:latin typeface="宋体"/>
              <a:cs typeface="宋体"/>
            </a:endParaRPr>
          </a:p>
          <a:p>
            <a:pPr>
              <a:lnSpc>
                <a:spcPts val="500"/>
              </a:lnSpc>
              <a:spcBef>
                <a:spcPts val="47"/>
              </a:spcBef>
            </a:pPr>
            <a:endParaRPr sz="500"/>
          </a:p>
          <a:p>
            <a:pPr marL="12700">
              <a:lnSpc>
                <a:spcPct val="100000"/>
              </a:lnSpc>
            </a:pPr>
            <a:r>
              <a:rPr dirty="0" smtClean="0" sz="1550" spc="40">
                <a:solidFill>
                  <a:srgbClr val="28282A"/>
                </a:solidFill>
                <a:latin typeface="Arial"/>
                <a:cs typeface="Arial"/>
              </a:rPr>
              <a:t>Globe</a:t>
            </a:r>
            <a:r>
              <a:rPr dirty="0" smtClean="0" sz="1550" spc="-35">
                <a:solidFill>
                  <a:srgbClr val="28282A"/>
                </a:solidFill>
                <a:latin typeface="Arial"/>
                <a:cs typeface="Arial"/>
              </a:rPr>
              <a:t> </a:t>
            </a:r>
            <a:r>
              <a:rPr dirty="0" smtClean="0" sz="1550" spc="-409">
                <a:solidFill>
                  <a:srgbClr val="28282A"/>
                </a:solidFill>
                <a:latin typeface="Arial"/>
                <a:cs typeface="Arial"/>
              </a:rPr>
              <a:t>a</a:t>
            </a:r>
            <a:r>
              <a:rPr dirty="0" smtClean="0" baseline="12544" sz="2325" spc="-1260">
                <a:solidFill>
                  <a:srgbClr val="28282A"/>
                </a:solidFill>
                <a:latin typeface="Arial"/>
                <a:cs typeface="Arial"/>
              </a:rPr>
              <a:t>m</a:t>
            </a:r>
            <a:r>
              <a:rPr dirty="0" smtClean="0" sz="1550" spc="50">
                <a:solidFill>
                  <a:srgbClr val="28282A"/>
                </a:solidFill>
                <a:latin typeface="Arial"/>
                <a:cs typeface="Arial"/>
              </a:rPr>
              <a:t>nd</a:t>
            </a:r>
            <a:r>
              <a:rPr dirty="0" smtClean="0" sz="1550" spc="-30">
                <a:solidFill>
                  <a:srgbClr val="28282A"/>
                </a:solidFill>
                <a:latin typeface="Arial"/>
                <a:cs typeface="Arial"/>
              </a:rPr>
              <a:t> </a:t>
            </a:r>
            <a:r>
              <a:rPr dirty="0" smtClean="0" sz="1550" spc="40">
                <a:solidFill>
                  <a:srgbClr val="28282A"/>
                </a:solidFill>
                <a:latin typeface="Arial"/>
                <a:cs typeface="Arial"/>
              </a:rPr>
              <a:t>Mail</a:t>
            </a:r>
            <a:endParaRPr sz="15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235103" y="5281814"/>
            <a:ext cx="581660" cy="3454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494665" algn="l"/>
              </a:tabLst>
            </a:pPr>
            <a:r>
              <a:rPr dirty="0" smtClean="0" sz="2200" spc="35" i="1">
                <a:solidFill>
                  <a:srgbClr val="E25442"/>
                </a:solidFill>
                <a:latin typeface="Arial"/>
                <a:cs typeface="Arial"/>
              </a:rPr>
              <a:t>I</a:t>
            </a:r>
            <a:r>
              <a:rPr dirty="0" smtClean="0" sz="2200" spc="35" i="1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2200" spc="-40">
                <a:solidFill>
                  <a:srgbClr val="E25442"/>
                </a:solidFill>
                <a:latin typeface="Arial"/>
                <a:cs typeface="Arial"/>
              </a:rPr>
              <a:t>\</a:t>
            </a:r>
            <a:endParaRPr sz="2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49256" y="5364364"/>
            <a:ext cx="754380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40">
                <a:solidFill>
                  <a:srgbClr val="E25442"/>
                </a:solidFill>
                <a:latin typeface="Arial"/>
                <a:cs typeface="Arial"/>
              </a:rPr>
              <a:t>plays</a:t>
            </a:r>
            <a:r>
              <a:rPr dirty="0" smtClean="0" sz="1550" spc="-15">
                <a:solidFill>
                  <a:srgbClr val="E25442"/>
                </a:solidFill>
                <a:latin typeface="Arial"/>
                <a:cs typeface="Arial"/>
              </a:rPr>
              <a:t> </a:t>
            </a:r>
            <a:r>
              <a:rPr dirty="0" smtClean="0" sz="1550" spc="135">
                <a:solidFill>
                  <a:srgbClr val="E25442"/>
                </a:solidFill>
                <a:latin typeface="Arial"/>
                <a:cs typeface="Arial"/>
              </a:rPr>
              <a:t>in</a:t>
            </a:r>
            <a:endParaRPr sz="15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053117" y="5281814"/>
            <a:ext cx="1264285" cy="6375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>
              <a:lnSpc>
                <a:spcPts val="2355"/>
              </a:lnSpc>
              <a:tabLst>
                <a:tab pos="1155065" algn="l"/>
              </a:tabLst>
            </a:pPr>
            <a:r>
              <a:rPr dirty="0" smtClean="0" sz="1550" spc="55">
                <a:solidFill>
                  <a:srgbClr val="E25442"/>
                </a:solidFill>
                <a:latin typeface="Arial"/>
                <a:cs typeface="Arial"/>
              </a:rPr>
              <a:t>económic</a:t>
            </a:r>
            <a:r>
              <a:rPr dirty="0" smtClean="0" sz="1550" spc="55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2200" spc="35" i="1">
                <a:solidFill>
                  <a:srgbClr val="E25442"/>
                </a:solidFill>
                <a:latin typeface="Arial"/>
                <a:cs typeface="Arial"/>
              </a:rPr>
              <a:t>I</a:t>
            </a:r>
            <a:endParaRPr sz="2200">
              <a:latin typeface="Arial"/>
              <a:cs typeface="Arial"/>
            </a:endParaRPr>
          </a:p>
          <a:p>
            <a:pPr algn="ctr" marL="12065">
              <a:lnSpc>
                <a:spcPts val="2575"/>
              </a:lnSpc>
              <a:tabLst>
                <a:tab pos="992505" algn="l"/>
              </a:tabLst>
            </a:pPr>
            <a:r>
              <a:rPr dirty="0" smtClean="0" sz="800" spc="50">
                <a:solidFill>
                  <a:srgbClr val="E25442"/>
                </a:solidFill>
                <a:latin typeface="宋体"/>
                <a:cs typeface="宋体"/>
              </a:rPr>
              <a:t>.</a:t>
            </a:r>
            <a:r>
              <a:rPr dirty="0" smtClean="0" sz="800" spc="-365">
                <a:solidFill>
                  <a:srgbClr val="E25442"/>
                </a:solidFill>
                <a:latin typeface="宋体"/>
                <a:cs typeface="宋体"/>
              </a:rPr>
              <a:t>r</a:t>
            </a:r>
            <a:r>
              <a:rPr dirty="0" smtClean="0" sz="1550" spc="55">
                <a:solidFill>
                  <a:srgbClr val="E25442"/>
                </a:solidFill>
                <a:latin typeface="Arial"/>
                <a:cs typeface="Arial"/>
              </a:rPr>
              <a:t>sector</a:t>
            </a:r>
            <a:r>
              <a:rPr dirty="0" smtClean="0" sz="1550" spc="55">
                <a:solidFill>
                  <a:srgbClr val="E25442"/>
                </a:solidFill>
                <a:latin typeface="Arial"/>
                <a:cs typeface="Arial"/>
              </a:rPr>
              <a:t>	</a:t>
            </a:r>
            <a:r>
              <a:rPr dirty="0" smtClean="0" sz="2850" spc="-595" i="1">
                <a:solidFill>
                  <a:srgbClr val="E25442"/>
                </a:solidFill>
                <a:latin typeface="Times New Roman"/>
                <a:cs typeface="Times New Roman"/>
              </a:rPr>
              <a:t>J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68602" y="5441834"/>
            <a:ext cx="127000" cy="4813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100" spc="-70" i="1">
                <a:solidFill>
                  <a:srgbClr val="E25442"/>
                </a:solidFill>
                <a:latin typeface="Arial"/>
                <a:cs typeface="Arial"/>
              </a:rPr>
              <a:t>I</a:t>
            </a:r>
            <a:endParaRPr sz="31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274194" y="5441834"/>
            <a:ext cx="303530" cy="4813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100" spc="1325">
                <a:solidFill>
                  <a:srgbClr val="E25442"/>
                </a:solidFill>
                <a:latin typeface="Arial"/>
                <a:cs typeface="Arial"/>
              </a:rPr>
              <a:t>/</a:t>
            </a:r>
            <a:endParaRPr sz="3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92303" y="5863128"/>
            <a:ext cx="668655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30">
                <a:solidFill>
                  <a:srgbClr val="28282A"/>
                </a:solidFill>
                <a:latin typeface="Arial"/>
                <a:cs typeface="Arial"/>
              </a:rPr>
              <a:t>Sundin</a:t>
            </a:r>
            <a:endParaRPr sz="15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29663" y="5863128"/>
            <a:ext cx="1045844" cy="4051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643890">
              <a:lnSpc>
                <a:spcPts val="1700"/>
              </a:lnSpc>
            </a:pPr>
            <a:r>
              <a:rPr dirty="0" smtClean="0" sz="1550" spc="70">
                <a:solidFill>
                  <a:srgbClr val="E25442"/>
                </a:solidFill>
                <a:latin typeface="Arial"/>
                <a:cs typeface="Arial"/>
              </a:rPr>
              <a:t>".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mtClean="0" sz="1550" spc="35">
                <a:solidFill>
                  <a:srgbClr val="28282A"/>
                </a:solidFill>
                <a:latin typeface="Arial"/>
                <a:cs typeface="Arial"/>
              </a:rPr>
              <a:t>automobile</a:t>
            </a:r>
            <a:endParaRPr sz="15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792951" y="6021070"/>
            <a:ext cx="1060450" cy="554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55">
                <a:solidFill>
                  <a:srgbClr val="28282A"/>
                </a:solidFill>
                <a:latin typeface="Arial"/>
                <a:cs typeface="Arial"/>
              </a:rPr>
              <a:t>Prius</a:t>
            </a:r>
            <a:endParaRPr sz="155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11"/>
              </a:spcBef>
            </a:pPr>
            <a:endParaRPr sz="550"/>
          </a:p>
          <a:p>
            <a:pPr marL="369570">
              <a:lnSpc>
                <a:spcPct val="100000"/>
              </a:lnSpc>
            </a:pPr>
            <a:r>
              <a:rPr dirty="0" smtClean="0" sz="1550" spc="35">
                <a:solidFill>
                  <a:srgbClr val="28282A"/>
                </a:solidFill>
                <a:latin typeface="Arial"/>
                <a:cs typeface="Arial"/>
              </a:rPr>
              <a:t>Corrola</a:t>
            </a:r>
            <a:endParaRPr sz="15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757911" y="1582073"/>
            <a:ext cx="721995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5">
                <a:solidFill>
                  <a:srgbClr val="28282A"/>
                </a:solidFill>
                <a:latin typeface="Arial"/>
                <a:cs typeface="Arial"/>
              </a:rPr>
              <a:t>Canada</a:t>
            </a:r>
            <a:endParaRPr sz="15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60136" y="6228888"/>
            <a:ext cx="887094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35">
                <a:solidFill>
                  <a:srgbClr val="28282A"/>
                </a:solidFill>
                <a:latin typeface="Arial"/>
                <a:cs typeface="Arial"/>
              </a:rPr>
              <a:t>Skydome</a:t>
            </a:r>
            <a:endParaRPr sz="15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985722" y="6145760"/>
            <a:ext cx="728345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5">
                <a:solidFill>
                  <a:srgbClr val="28282A"/>
                </a:solidFill>
                <a:latin typeface="Arial"/>
                <a:cs typeface="Arial"/>
              </a:rPr>
              <a:t>Toskala</a:t>
            </a:r>
            <a:endParaRPr sz="15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038071" y="6395142"/>
            <a:ext cx="634365" cy="247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50" spc="50">
                <a:solidFill>
                  <a:srgbClr val="28282A"/>
                </a:solidFill>
                <a:latin typeface="Arial"/>
                <a:cs typeface="Arial"/>
              </a:rPr>
              <a:t>Milson</a:t>
            </a:r>
            <a:endParaRPr sz="1550">
              <a:latin typeface="Arial"/>
              <a:cs typeface="Arial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3424382" y="1331469"/>
          <a:ext cx="2873749" cy="685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959"/>
                <a:gridCol w="846243"/>
                <a:gridCol w="755546"/>
              </a:tblGrid>
              <a:tr h="289459">
                <a:tc>
                  <a:txBody>
                    <a:bodyPr/>
                    <a:lstStyle/>
                    <a:p>
                      <a:pPr/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dirty="0" smtClean="0" sz="155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skates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</a:pPr>
                      <a:r>
                        <a:rPr dirty="0" smtClean="0" sz="155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helmet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395583">
                <a:tc gridSpan="3">
                  <a:txBody>
                    <a:bodyPr/>
                    <a:lstStyle/>
                    <a:p>
                      <a:pPr marL="25400">
                        <a:lnSpc>
                          <a:spcPts val="2490"/>
                        </a:lnSpc>
                        <a:tabLst>
                          <a:tab pos="1762125" algn="l"/>
                          <a:tab pos="2485390" algn="l"/>
                        </a:tabLst>
                      </a:pPr>
                      <a:r>
                        <a:rPr dirty="0" smtClean="0" sz="155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Sunnybrook</a:t>
                      </a:r>
                      <a:r>
                        <a:rPr dirty="0" smtClean="0" sz="155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mtClean="0" sz="2000">
                          <a:solidFill>
                            <a:srgbClr val="E25442"/>
                          </a:solidFill>
                          <a:latin typeface="宋体"/>
                          <a:cs typeface="宋体"/>
                        </a:rPr>
                        <a:t>飞</a:t>
                      </a:r>
                      <a:r>
                        <a:rPr dirty="0" smtClean="0" sz="2000">
                          <a:solidFill>
                            <a:srgbClr val="E25442"/>
                          </a:solidFill>
                          <a:latin typeface="宋体"/>
                          <a:cs typeface="宋体"/>
                        </a:rPr>
                        <a:t>	</a:t>
                      </a:r>
                      <a:r>
                        <a:rPr dirty="0" smtClean="0" baseline="-4629" sz="3600" i="1">
                          <a:solidFill>
                            <a:srgbClr val="E25442"/>
                          </a:solidFill>
                          <a:latin typeface="Times New Roman"/>
                          <a:cs typeface="Times New Roman"/>
                        </a:rPr>
                        <a:t>?</a:t>
                      </a:r>
                      <a:endParaRPr baseline="-4629" sz="3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1060"/>
                        </a:lnSpc>
                        <a:tabLst>
                          <a:tab pos="2053589" algn="l"/>
                        </a:tabLst>
                      </a:pPr>
                      <a:r>
                        <a:rPr dirty="0" smtClean="0" sz="2250">
                          <a:solidFill>
                            <a:srgbClr val="E25442"/>
                          </a:solidFill>
                          <a:latin typeface="宋体"/>
                          <a:cs typeface="宋体"/>
                        </a:rPr>
                        <a:t>↑</a:t>
                      </a:r>
                      <a:r>
                        <a:rPr dirty="0" smtClean="0" sz="2250">
                          <a:solidFill>
                            <a:srgbClr val="E25442"/>
                          </a:solidFill>
                          <a:latin typeface="宋体"/>
                          <a:cs typeface="宋体"/>
                        </a:rPr>
                        <a:t>	</a:t>
                      </a:r>
                      <a:r>
                        <a:rPr dirty="0" smtClean="0" sz="155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4ses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897312" y="4872691"/>
          <a:ext cx="7478580" cy="556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0448"/>
                <a:gridCol w="2837990"/>
                <a:gridCol w="2742360"/>
                <a:gridCol w="417781"/>
              </a:tblGrid>
              <a:tr h="278302">
                <a:tc>
                  <a:txBody>
                    <a:bodyPr/>
                    <a:lstStyle/>
                    <a:p>
                      <a:pPr marL="233045">
                        <a:lnSpc>
                          <a:spcPts val="3685"/>
                        </a:lnSpc>
                        <a:tabLst>
                          <a:tab pos="922655" algn="l"/>
                        </a:tabLst>
                      </a:pPr>
                      <a:r>
                        <a:rPr dirty="0" smtClean="0" sz="155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city</a:t>
                      </a:r>
                      <a:r>
                        <a:rPr dirty="0" smtClean="0" sz="155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mtClean="0" sz="3250" spc="-434">
                          <a:solidFill>
                            <a:srgbClr val="E25442"/>
                          </a:solidFill>
                          <a:latin typeface="宋体"/>
                          <a:cs typeface="宋体"/>
                        </a:rPr>
                        <a:t>吵</a:t>
                      </a:r>
                      <a:r>
                        <a:rPr dirty="0" smtClean="0" sz="1550" spc="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r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97840">
                        <a:lnSpc>
                          <a:spcPts val="3985"/>
                        </a:lnSpc>
                        <a:tabLst>
                          <a:tab pos="1778000" algn="l"/>
                          <a:tab pos="4704080" algn="l"/>
                        </a:tabLst>
                      </a:pPr>
                      <a:r>
                        <a:rPr dirty="0" smtClean="0" sz="1550" spc="-285">
                          <a:solidFill>
                            <a:srgbClr val="6D3833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1550" spc="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1550" spc="-105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3550" spc="-80">
                          <a:solidFill>
                            <a:srgbClr val="6D3833"/>
                          </a:solidFill>
                          <a:latin typeface="宋体"/>
                          <a:cs typeface="宋体"/>
                        </a:rPr>
                        <a:t>二</a:t>
                      </a:r>
                      <a:r>
                        <a:rPr dirty="0" smtClean="0" sz="1550" spc="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ada</a:t>
                      </a:r>
                      <a:r>
                        <a:rPr dirty="0" smtClean="0" sz="1550" spc="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mtClean="0" sz="1550" spc="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mL:"</a:t>
                      </a:r>
                      <a:r>
                        <a:rPr dirty="0" smtClean="0" sz="1550" spc="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\</a:t>
                      </a:r>
                      <a:r>
                        <a:rPr dirty="0" smtClean="0" sz="1550" spc="-165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1550" spc="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1550" spc="-8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dirty="0" smtClean="0" sz="1550" spc="0">
                          <a:solidFill>
                            <a:srgbClr val="9E443A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dirty="0" smtClean="0" sz="1550" spc="0">
                          <a:solidFill>
                            <a:srgbClr val="9E443A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mtClean="0" sz="1550" spc="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YUE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278302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tabLst>
                          <a:tab pos="1180465" algn="l"/>
                        </a:tabLst>
                      </a:pPr>
                      <a:r>
                        <a:rPr dirty="0" smtClean="0" sz="155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smmum</a:t>
                      </a:r>
                      <a:r>
                        <a:rPr dirty="0" smtClean="0" sz="155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mtClean="0" sz="210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06120">
                        <a:lnSpc>
                          <a:spcPct val="100000"/>
                        </a:lnSpc>
                        <a:tabLst>
                          <a:tab pos="1778000" algn="l"/>
                        </a:tabLst>
                      </a:pPr>
                      <a:r>
                        <a:rPr dirty="0" smtClean="0" sz="155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Centre</a:t>
                      </a:r>
                      <a:r>
                        <a:rPr dirty="0" smtClean="0" sz="155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mtClean="0" sz="2150">
                          <a:solidFill>
                            <a:srgbClr val="E25442"/>
                          </a:solidFill>
                          <a:latin typeface="Times New Roman"/>
                          <a:cs typeface="Times New Roman"/>
                        </a:rPr>
                        <a:t>"</a:t>
                      </a:r>
                      <a:r>
                        <a:rPr dirty="0" smtClean="0" sz="2150" spc="35">
                          <a:solidFill>
                            <a:srgbClr val="E25442"/>
                          </a:solidFill>
                          <a:latin typeface="Times New Roman"/>
                          <a:cs typeface="Times New Roman"/>
                        </a:rPr>
                        <a:t>γ</a:t>
                      </a:r>
                      <a:r>
                        <a:rPr dirty="0" smtClean="0" sz="2550" spc="0">
                          <a:solidFill>
                            <a:srgbClr val="E25442"/>
                          </a:solidFill>
                          <a:latin typeface="宋体"/>
                          <a:cs typeface="宋体"/>
                        </a:rPr>
                        <a:t>…-;-.</a:t>
                      </a:r>
                      <a:endParaRPr sz="2550">
                        <a:latin typeface="宋体"/>
                        <a:cs typeface="宋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19430">
                        <a:lnSpc>
                          <a:spcPct val="100000"/>
                        </a:lnSpc>
                        <a:tabLst>
                          <a:tab pos="1517015" algn="l"/>
                          <a:tab pos="2398395" algn="l"/>
                        </a:tabLst>
                      </a:pPr>
                      <a:r>
                        <a:rPr dirty="0" smtClean="0" sz="2550">
                          <a:solidFill>
                            <a:srgbClr val="E25442"/>
                          </a:solidFill>
                          <a:latin typeface="宋体"/>
                          <a:cs typeface="宋体"/>
                        </a:rPr>
                        <a:t>/'</a:t>
                      </a:r>
                      <a:r>
                        <a:rPr dirty="0" smtClean="0" sz="2550">
                          <a:solidFill>
                            <a:srgbClr val="E25442"/>
                          </a:solidFill>
                          <a:latin typeface="宋体"/>
                          <a:cs typeface="宋体"/>
                        </a:rPr>
                        <a:t>	</a:t>
                      </a:r>
                      <a:r>
                        <a:rPr dirty="0" smtClean="0" sz="155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Hinö</a:t>
                      </a:r>
                      <a:r>
                        <a:rPr dirty="0" smtClean="0" sz="1550">
                          <a:solidFill>
                            <a:srgbClr val="28282A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mtClean="0" sz="155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/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</a:pPr>
                      <a:r>
                        <a:rPr dirty="0" smtClean="0" sz="1550">
                          <a:solidFill>
                            <a:srgbClr val="E25442"/>
                          </a:solidFill>
                          <a:latin typeface="Arial"/>
                          <a:cs typeface="Arial"/>
                        </a:rPr>
                        <a:t>".;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抽取步骤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5853430" cy="21310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latin typeface="Microsoft YaHei UI"/>
                <a:cs typeface="Microsoft YaHei UI"/>
              </a:rPr>
              <a:t>1</a:t>
            </a:r>
            <a:r>
              <a:rPr dirty="0" smtClean="0" sz="2600" spc="0" b="1">
                <a:latin typeface="Microsoft YaHei UI"/>
                <a:cs typeface="Microsoft YaHei UI"/>
              </a:rPr>
              <a:t>.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把名词短语划分到给定类别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9"/>
              </a:spcBef>
            </a:pPr>
            <a:endParaRPr sz="550"/>
          </a:p>
          <a:p>
            <a:pPr marL="755650" marR="12700" indent="-285750">
              <a:lnSpc>
                <a:spcPct val="100699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Set</a:t>
            </a:r>
            <a:r>
              <a:rPr dirty="0" smtClean="0" sz="2400" spc="5">
                <a:latin typeface="Microsoft YaHei UI"/>
                <a:cs typeface="Microsoft YaHei UI"/>
              </a:rPr>
              <a:t> E</a:t>
            </a:r>
            <a:r>
              <a:rPr dirty="0" smtClean="0" sz="2400" spc="-5">
                <a:latin typeface="Microsoft YaHei UI"/>
                <a:cs typeface="Microsoft YaHei UI"/>
              </a:rPr>
              <a:t>x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: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基于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10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的</a:t>
            </a:r>
            <a:r>
              <a:rPr dirty="0" smtClean="0" sz="2400" spc="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Bo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tst</a:t>
            </a:r>
            <a:r>
              <a:rPr dirty="0" smtClean="0" sz="2400" spc="-5">
                <a:latin typeface="Microsoft YaHei UI"/>
                <a:cs typeface="Microsoft YaHei UI"/>
              </a:rPr>
              <a:t>ra</a:t>
            </a:r>
            <a:r>
              <a:rPr dirty="0" smtClean="0" sz="2400" spc="0">
                <a:latin typeface="Microsoft YaHei UI"/>
                <a:cs typeface="Microsoft YaHei UI"/>
              </a:rPr>
              <a:t>ppi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latin typeface="Microsoft YaHei UI"/>
                <a:cs typeface="Microsoft YaHei UI"/>
              </a:rPr>
              <a:t>2</a:t>
            </a:r>
            <a:r>
              <a:rPr dirty="0" smtClean="0" sz="2600" spc="0" b="1">
                <a:latin typeface="Microsoft YaHei UI"/>
                <a:cs typeface="Microsoft YaHei UI"/>
              </a:rPr>
              <a:t>.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分类名词短语之间的语义关系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 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83360" y="3629892"/>
            <a:ext cx="5466079" cy="3228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抽取步骤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037705" cy="8483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latin typeface="Microsoft YaHei UI"/>
                <a:cs typeface="Microsoft YaHei UI"/>
              </a:rPr>
              <a:t>3</a:t>
            </a:r>
            <a:r>
              <a:rPr dirty="0" smtClean="0" sz="2600" spc="0" b="1">
                <a:latin typeface="Microsoft YaHei UI"/>
                <a:cs typeface="Microsoft YaHei UI"/>
              </a:rPr>
              <a:t>.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识别新的推理规则，用于发现新的关系实例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k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5800" y="2222500"/>
            <a:ext cx="8166100" cy="440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抽取步骤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559675" cy="8483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latin typeface="Microsoft YaHei UI"/>
                <a:cs typeface="Microsoft YaHei UI"/>
              </a:rPr>
              <a:t>4</a:t>
            </a:r>
            <a:r>
              <a:rPr dirty="0" smtClean="0" sz="2600" spc="0" b="1">
                <a:latin typeface="Microsoft YaHei UI"/>
                <a:cs typeface="Microsoft YaHei UI"/>
              </a:rPr>
              <a:t>.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名词短语被映射到概念,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动词短语被映射到关系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5">
                <a:latin typeface="Microsoft YaHei UI"/>
                <a:cs typeface="Microsoft YaHei UI"/>
              </a:rPr>
              <a:t> L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es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ti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0059" y="2486660"/>
            <a:ext cx="8089900" cy="382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完整的抽取框架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9448" y="1394459"/>
            <a:ext cx="7855230" cy="4945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0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L</a:t>
            </a:r>
            <a:r>
              <a:rPr dirty="0" smtClean="0" sz="4000" spc="-5">
                <a:latin typeface="Microsoft YaHei UI"/>
                <a:cs typeface="Microsoft YaHei UI"/>
              </a:rPr>
              <a:t>L</a:t>
            </a:r>
            <a:r>
              <a:rPr dirty="0" smtClean="0" sz="4000" spc="0">
                <a:latin typeface="Microsoft YaHei UI"/>
                <a:cs typeface="Microsoft YaHei UI"/>
              </a:rPr>
              <a:t>综述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9166" y="5397500"/>
            <a:ext cx="8382000" cy="7535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10633" y="5405966"/>
            <a:ext cx="8343900" cy="842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9435" y="5424713"/>
            <a:ext cx="8280400" cy="650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9435" y="5424713"/>
            <a:ext cx="8280400" cy="650240"/>
          </a:xfrm>
          <a:custGeom>
            <a:avLst/>
            <a:gdLst/>
            <a:ahLst/>
            <a:cxnLst/>
            <a:rect l="l" t="t" r="r" b="b"/>
            <a:pathLst>
              <a:path w="8280400" h="650239">
                <a:moveTo>
                  <a:pt x="0" y="650239"/>
                </a:moveTo>
                <a:lnTo>
                  <a:pt x="8280400" y="650239"/>
                </a:lnTo>
                <a:lnTo>
                  <a:pt x="8280400" y="0"/>
                </a:lnTo>
                <a:lnTo>
                  <a:pt x="0" y="0"/>
                </a:lnTo>
                <a:lnTo>
                  <a:pt x="0" y="650239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79435" y="5424713"/>
            <a:ext cx="8280400" cy="650240"/>
          </a:xfrm>
          <a:custGeom>
            <a:avLst/>
            <a:gdLst/>
            <a:ahLst/>
            <a:cxnLst/>
            <a:rect l="l" t="t" r="r" b="b"/>
            <a:pathLst>
              <a:path w="8280400" h="650240">
                <a:moveTo>
                  <a:pt x="0" y="0"/>
                </a:moveTo>
                <a:lnTo>
                  <a:pt x="8280400" y="0"/>
                </a:lnTo>
                <a:lnTo>
                  <a:pt x="8280400" y="650240"/>
                </a:lnTo>
                <a:lnTo>
                  <a:pt x="0" y="6502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58176" y="5523774"/>
            <a:ext cx="7848600" cy="4394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800">
                <a:solidFill>
                  <a:srgbClr val="FFFFFF"/>
                </a:solidFill>
                <a:latin typeface="Microsoft YaHei UI"/>
                <a:cs typeface="Microsoft YaHei UI"/>
              </a:rPr>
              <a:t>一个基于文本信息抽取技术持续不断更新的知识库</a:t>
            </a:r>
            <a:endParaRPr sz="2800">
              <a:latin typeface="Microsoft YaHei UI"/>
              <a:cs typeface="Microsoft YaHei U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2140" y="1179587"/>
          <a:ext cx="8302508" cy="41295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7850"/>
                <a:gridCol w="5955608"/>
              </a:tblGrid>
              <a:tr h="45742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titi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es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me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tioned</a:t>
                      </a:r>
                      <a:r>
                        <a:rPr dirty="0" smtClean="0" sz="24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mtClean="0" sz="2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-85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eb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 pa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5742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 spc="-35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orm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 spc="-2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-15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V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45742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tru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 spc="-15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pe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tual </a:t>
                      </a:r>
                      <a:r>
                        <a:rPr dirty="0" smtClean="0" sz="2400" spc="-3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10"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-4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or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5742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Sou</a:t>
                      </a:r>
                      <a:r>
                        <a:rPr dirty="0" smtClean="0" sz="24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mtClean="0" sz="24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-9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eb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45742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Main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mtClean="0" sz="2400" spc="-35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limi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ed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24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pe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ifi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sou</a:t>
                      </a:r>
                      <a:r>
                        <a:rPr dirty="0" smtClean="0" sz="2400" spc="-4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5742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Si</a:t>
                      </a:r>
                      <a:r>
                        <a:rPr dirty="0" smtClean="0" sz="2400" spc="-5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 spc="-6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ts:</a:t>
                      </a:r>
                      <a:r>
                        <a:rPr dirty="0" smtClean="0" sz="2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8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0k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457426">
                <a:tc>
                  <a:txBody>
                    <a:bodyPr/>
                    <a:lstStyle/>
                    <a:p>
                      <a:pPr/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ori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es</a:t>
                      </a:r>
                      <a:r>
                        <a:rPr dirty="0" smtClean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mtClean="0" sz="24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tions: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3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5742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65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[Carl</a:t>
                      </a:r>
                      <a:r>
                        <a:rPr dirty="0" smtClean="0" sz="2400">
                          <a:latin typeface="Calibri"/>
                          <a:cs typeface="Calibri"/>
                        </a:rPr>
                        <a:t>son,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AA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]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45742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URL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 spc="-2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h</a:t>
                      </a:r>
                      <a:r>
                        <a:rPr dirty="0" smtClean="0" sz="2400" spc="-4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t</a:t>
                      </a:r>
                      <a:r>
                        <a:rPr dirty="0" smtClean="0" sz="24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tp://rt</a:t>
                      </a:r>
                      <a:r>
                        <a:rPr dirty="0" smtClean="0" sz="2400" spc="-15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r>
                        <a:rPr dirty="0" smtClean="0" sz="24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.ml</a:t>
                      </a:r>
                      <a:r>
                        <a:rPr dirty="0" smtClean="0" sz="24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.cmu.edu/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699">
                      <a:solidFill>
                        <a:srgbClr val="FFFFFF"/>
                      </a:solidFill>
                      <a:prstDash val="solid"/>
                    </a:lnL>
                    <a:lnR w="12699">
                      <a:solidFill>
                        <a:srgbClr val="FFFFFF"/>
                      </a:solidFill>
                      <a:prstDash val="solid"/>
                    </a:lnR>
                    <a:lnT w="12706">
                      <a:solidFill>
                        <a:srgbClr val="FFFFFF"/>
                      </a:solidFill>
                      <a:prstDash val="solid"/>
                    </a:lnT>
                    <a:lnB w="1270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1052" y="4431474"/>
            <a:ext cx="4597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b="1">
                <a:latin typeface="Microsoft YaHei UI"/>
                <a:cs typeface="Microsoft YaHei UI"/>
              </a:rPr>
              <a:t>代表性知识图谱总结</a:t>
            </a:r>
            <a:endParaRPr sz="4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知识图谱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661275" cy="44303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实体及其之间关系的语义描述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使用形式化知识表示（如</a:t>
            </a:r>
            <a:r>
              <a:rPr dirty="0" smtClean="0" sz="2400" spc="-5">
                <a:latin typeface="Microsoft YaHei UI"/>
                <a:cs typeface="Microsoft YaHei UI"/>
              </a:rPr>
              <a:t>RD</a:t>
            </a:r>
            <a:r>
              <a:rPr dirty="0" smtClean="0" sz="2400" spc="0">
                <a:latin typeface="Microsoft YaHei UI"/>
                <a:cs typeface="Microsoft YaHei UI"/>
              </a:rPr>
              <a:t>F，</a:t>
            </a:r>
            <a:r>
              <a:rPr dirty="0" smtClean="0" sz="2400" spc="-5">
                <a:latin typeface="Microsoft YaHei UI"/>
                <a:cs typeface="Microsoft YaHei UI"/>
              </a:rPr>
              <a:t>RD</a:t>
            </a:r>
            <a:r>
              <a:rPr dirty="0" smtClean="0" sz="2400" spc="0">
                <a:latin typeface="Microsoft YaHei UI"/>
                <a:cs typeface="Microsoft YaHei UI"/>
              </a:rPr>
              <a:t>FS，</a:t>
            </a:r>
            <a:r>
              <a:rPr dirty="0" smtClean="0" sz="2400" spc="-10">
                <a:latin typeface="Microsoft YaHei UI"/>
                <a:cs typeface="Microsoft YaHei UI"/>
              </a:rPr>
              <a:t>OW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20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En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es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9"/>
              </a:spcBef>
            </a:pPr>
            <a:endParaRPr sz="550"/>
          </a:p>
          <a:p>
            <a:pPr marL="755650" marR="12700" indent="-285750">
              <a:lnSpc>
                <a:spcPct val="100699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真实世界对象 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gs, pl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es, pe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ple)</a:t>
            </a:r>
            <a:r>
              <a:rPr dirty="0" smtClean="0" sz="2400" spc="-1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和抽象概念</a:t>
            </a:r>
            <a:r>
              <a:rPr dirty="0" smtClean="0" sz="2400" spc="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ge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es,</a:t>
            </a:r>
            <a:r>
              <a:rPr dirty="0" smtClean="0" sz="2400" spc="-5">
                <a:latin typeface="Microsoft YaHei UI"/>
                <a:cs typeface="Microsoft YaHei UI"/>
              </a:rPr>
              <a:t> r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on</a:t>
            </a:r>
            <a:r>
              <a:rPr dirty="0" smtClean="0" sz="2400" spc="0">
                <a:latin typeface="Microsoft YaHei UI"/>
                <a:cs typeface="Microsoft YaHei UI"/>
              </a:rPr>
              <a:t>s,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ro</a:t>
            </a:r>
            <a:r>
              <a:rPr dirty="0" smtClean="0" sz="2400" spc="0">
                <a:latin typeface="Microsoft YaHei UI"/>
                <a:cs typeface="Microsoft YaHei UI"/>
              </a:rPr>
              <a:t>fess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on</a:t>
            </a:r>
            <a:r>
              <a:rPr dirty="0" smtClean="0" sz="2400" spc="0">
                <a:latin typeface="Microsoft YaHei UI"/>
                <a:cs typeface="Microsoft YaHei UI"/>
              </a:rPr>
              <a:t>s)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0" b="1">
                <a:latin typeface="Microsoft YaHei UI"/>
                <a:cs typeface="Microsoft YaHei UI"/>
              </a:rPr>
              <a:t>e</a:t>
            </a:r>
            <a:r>
              <a:rPr dirty="0" smtClean="0" sz="2600" spc="5" b="1">
                <a:latin typeface="Microsoft YaHei UI"/>
                <a:cs typeface="Microsoft YaHei UI"/>
              </a:rPr>
              <a:t>l</a:t>
            </a:r>
            <a:r>
              <a:rPr dirty="0" smtClean="0" sz="2600" spc="-5" b="1">
                <a:latin typeface="Microsoft YaHei UI"/>
                <a:cs typeface="Microsoft YaHei UI"/>
              </a:rPr>
              <a:t>at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5" b="1">
                <a:latin typeface="Microsoft YaHei UI"/>
                <a:cs typeface="Microsoft YaHei UI"/>
              </a:rPr>
              <a:t>o</a:t>
            </a:r>
            <a:r>
              <a:rPr dirty="0" smtClean="0" sz="2600" spc="0" b="1">
                <a:latin typeface="Microsoft YaHei UI"/>
                <a:cs typeface="Microsoft YaHei UI"/>
              </a:rPr>
              <a:t>ns</a:t>
            </a:r>
            <a:r>
              <a:rPr dirty="0" smtClean="0" sz="2600" spc="-5" b="1">
                <a:latin typeface="Microsoft YaHei UI"/>
                <a:cs typeface="Microsoft YaHei UI"/>
              </a:rPr>
              <a:t>h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5" b="1">
                <a:latin typeface="Microsoft YaHei UI"/>
                <a:cs typeface="Microsoft YaHei UI"/>
              </a:rPr>
              <a:t>p</a:t>
            </a:r>
            <a:r>
              <a:rPr dirty="0" smtClean="0" sz="2600" spc="0" b="1">
                <a:latin typeface="Microsoft YaHei UI"/>
                <a:cs typeface="Microsoft YaHei UI"/>
              </a:rPr>
              <a:t>s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将实体按语义关系链接成一张大网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latin typeface="Microsoft YaHei UI"/>
                <a:cs typeface="Microsoft YaHei UI"/>
              </a:rPr>
              <a:t>S</a:t>
            </a:r>
            <a:r>
              <a:rPr dirty="0" smtClean="0" sz="2600" spc="0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ma</a:t>
            </a:r>
            <a:r>
              <a:rPr dirty="0" smtClean="0" sz="2600" spc="0" b="1">
                <a:latin typeface="Microsoft YaHei UI"/>
                <a:cs typeface="Microsoft YaHei UI"/>
              </a:rPr>
              <a:t>nt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c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-5" b="1">
                <a:latin typeface="Microsoft YaHei UI"/>
                <a:cs typeface="Microsoft YaHei UI"/>
              </a:rPr>
              <a:t>de</a:t>
            </a:r>
            <a:r>
              <a:rPr dirty="0" smtClean="0" sz="2600" spc="0" b="1">
                <a:latin typeface="Microsoft YaHei UI"/>
                <a:cs typeface="Microsoft YaHei UI"/>
              </a:rPr>
              <a:t>s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5" b="1">
                <a:latin typeface="Microsoft YaHei UI"/>
                <a:cs typeface="Microsoft YaHei UI"/>
              </a:rPr>
              <a:t>p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ons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类别和属性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有时包含支持推理的公理知识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0">
                <a:latin typeface="Microsoft YaHei UI"/>
                <a:cs typeface="Microsoft YaHei UI"/>
              </a:rPr>
              <a:t>如规则)</a:t>
            </a:r>
            <a:endParaRPr sz="26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代表性知识图谱综述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174230" cy="48666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人工构建知识图谱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5" b="1">
                <a:latin typeface="Microsoft YaHei UI"/>
                <a:cs typeface="Microsoft YaHei UI"/>
              </a:rPr>
              <a:t>W</a:t>
            </a:r>
            <a:r>
              <a:rPr dirty="0" smtClean="0" sz="2400" spc="-5" b="1">
                <a:latin typeface="Microsoft YaHei UI"/>
                <a:cs typeface="Microsoft YaHei UI"/>
              </a:rPr>
              <a:t>o</a:t>
            </a:r>
            <a:r>
              <a:rPr dirty="0" smtClean="0" sz="2400" spc="-5" b="1">
                <a:latin typeface="Microsoft YaHei UI"/>
                <a:cs typeface="Microsoft YaHei UI"/>
              </a:rPr>
              <a:t>r</a:t>
            </a:r>
            <a:r>
              <a:rPr dirty="0" smtClean="0" sz="2400" spc="5" b="1">
                <a:latin typeface="Microsoft YaHei UI"/>
                <a:cs typeface="Microsoft YaHei UI"/>
              </a:rPr>
              <a:t>d</a:t>
            </a:r>
            <a:r>
              <a:rPr dirty="0" smtClean="0" sz="2400" spc="0" b="1">
                <a:latin typeface="Microsoft YaHei UI"/>
                <a:cs typeface="Microsoft YaHei UI"/>
              </a:rPr>
              <a:t>Ne</a:t>
            </a:r>
            <a:r>
              <a:rPr dirty="0" smtClean="0" sz="2400" spc="5" b="1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： 英文电子词典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5" b="1">
                <a:latin typeface="Microsoft YaHei UI"/>
                <a:cs typeface="Microsoft YaHei UI"/>
              </a:rPr>
              <a:t>C</a:t>
            </a:r>
            <a:r>
              <a:rPr dirty="0" smtClean="0" sz="2400" spc="5" b="1">
                <a:latin typeface="Microsoft YaHei UI"/>
                <a:cs typeface="Microsoft YaHei UI"/>
              </a:rPr>
              <a:t>Y</a:t>
            </a:r>
            <a:r>
              <a:rPr dirty="0" smtClean="0" sz="2400" spc="-5" b="1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：常识知识库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基于W</a:t>
            </a:r>
            <a:r>
              <a:rPr dirty="0" smtClean="0" sz="2600" spc="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k</a:t>
            </a:r>
            <a:r>
              <a:rPr dirty="0" smtClean="0" sz="2600" spc="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600" spc="5" b="1">
                <a:solidFill>
                  <a:srgbClr val="0000CC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600" spc="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的知识图谱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5" b="1">
                <a:latin typeface="Microsoft YaHei UI"/>
                <a:cs typeface="Microsoft YaHei UI"/>
              </a:rPr>
              <a:t>Y</a:t>
            </a:r>
            <a:r>
              <a:rPr dirty="0" smtClean="0" sz="2400" spc="0" b="1">
                <a:latin typeface="Microsoft YaHei UI"/>
                <a:cs typeface="Microsoft YaHei UI"/>
              </a:rPr>
              <a:t>ag</a:t>
            </a:r>
            <a:r>
              <a:rPr dirty="0" smtClean="0" sz="2400" spc="-5" b="1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： </a:t>
            </a: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ped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10">
                <a:latin typeface="Microsoft YaHei UI"/>
                <a:cs typeface="Microsoft YaHei UI"/>
              </a:rPr>
              <a:t>+W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 b="1">
                <a:latin typeface="Microsoft YaHei UI"/>
                <a:cs typeface="Microsoft YaHei UI"/>
              </a:rPr>
              <a:t>DB</a:t>
            </a:r>
            <a:r>
              <a:rPr dirty="0" smtClean="0" sz="2400" spc="-5" b="1">
                <a:latin typeface="Microsoft YaHei UI"/>
                <a:cs typeface="Microsoft YaHei UI"/>
              </a:rPr>
              <a:t>P</a:t>
            </a:r>
            <a:r>
              <a:rPr dirty="0" smtClean="0" sz="2400" spc="0" b="1">
                <a:latin typeface="Microsoft YaHei UI"/>
                <a:cs typeface="Microsoft YaHei UI"/>
              </a:rPr>
              <a:t>edia</a:t>
            </a:r>
            <a:r>
              <a:rPr dirty="0" smtClean="0" sz="2400" spc="0">
                <a:latin typeface="Microsoft YaHei UI"/>
                <a:cs typeface="Microsoft YaHei UI"/>
              </a:rPr>
              <a:t>：基于社区抽取</a:t>
            </a: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ped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结构化信息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5" b="1">
                <a:latin typeface="Microsoft YaHei UI"/>
                <a:cs typeface="Microsoft YaHei UI"/>
              </a:rPr>
              <a:t>Fr</a:t>
            </a:r>
            <a:r>
              <a:rPr dirty="0" smtClean="0" sz="2400" spc="0" b="1">
                <a:latin typeface="Microsoft YaHei UI"/>
                <a:cs typeface="Microsoft YaHei UI"/>
              </a:rPr>
              <a:t>eebase</a:t>
            </a:r>
            <a:r>
              <a:rPr dirty="0" smtClean="0" sz="2400" spc="0">
                <a:latin typeface="Microsoft YaHei UI"/>
                <a:cs typeface="Microsoft YaHei UI"/>
              </a:rPr>
              <a:t>：知识编辑社区协同构建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文本抽取知识图谱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b="1">
                <a:latin typeface="Microsoft YaHei UI"/>
                <a:cs typeface="Microsoft YaHei UI"/>
              </a:rPr>
              <a:t>NEL</a:t>
            </a:r>
            <a:r>
              <a:rPr dirty="0" smtClean="0" sz="2400" spc="-5" b="1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：从文本中持续自动抽取海量知识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7"/>
              </a:spcBef>
            </a:pPr>
            <a:endParaRPr sz="600"/>
          </a:p>
          <a:p>
            <a:pPr marL="355600" marR="47625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还有许多其他知识库没有覆盖</a:t>
            </a:r>
            <a:r>
              <a:rPr dirty="0" smtClean="0" sz="2600" spc="300">
                <a:latin typeface="Microsoft YaHei UI"/>
                <a:cs typeface="Microsoft YaHei UI"/>
              </a:rPr>
              <a:t>：W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k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a、</a:t>
            </a:r>
            <a:r>
              <a:rPr dirty="0" smtClean="0" sz="2600" spc="0">
                <a:latin typeface="Microsoft YaHei UI"/>
                <a:cs typeface="Microsoft YaHei UI"/>
              </a:rPr>
              <a:t> </a:t>
            </a:r>
            <a:r>
              <a:rPr dirty="0" smtClean="0" sz="2600" spc="5">
                <a:latin typeface="Microsoft YaHei UI"/>
                <a:cs typeface="Microsoft YaHei UI"/>
              </a:rPr>
              <a:t>B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0">
                <a:latin typeface="Microsoft YaHei UI"/>
                <a:cs typeface="Microsoft YaHei UI"/>
              </a:rPr>
              <a:t>b</a:t>
            </a:r>
            <a:r>
              <a:rPr dirty="0" smtClean="0" sz="2600" spc="-5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l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、</a:t>
            </a:r>
            <a:r>
              <a:rPr dirty="0" smtClean="0" sz="2600" spc="5">
                <a:latin typeface="Microsoft YaHei UI"/>
                <a:cs typeface="Microsoft YaHei UI"/>
              </a:rPr>
              <a:t>O</a:t>
            </a:r>
            <a:r>
              <a:rPr dirty="0" smtClean="0" sz="2600" spc="0">
                <a:latin typeface="Microsoft YaHei UI"/>
                <a:cs typeface="Microsoft YaHei UI"/>
              </a:rPr>
              <a:t>pe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M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0">
                <a:latin typeface="Microsoft YaHei UI"/>
                <a:cs typeface="Microsoft YaHei UI"/>
              </a:rPr>
              <a:t>、</a:t>
            </a:r>
            <a:r>
              <a:rPr dirty="0" smtClean="0" sz="2600" spc="-5">
                <a:latin typeface="Microsoft YaHei UI"/>
                <a:cs typeface="Microsoft YaHei UI"/>
              </a:rPr>
              <a:t>P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0">
                <a:latin typeface="Microsoft YaHei UI"/>
                <a:cs typeface="Microsoft YaHei UI"/>
              </a:rPr>
              <a:t>b</a:t>
            </a:r>
            <a:r>
              <a:rPr dirty="0" smtClean="0" sz="2600" spc="-5">
                <a:latin typeface="Microsoft YaHei UI"/>
                <a:cs typeface="Microsoft YaHei UI"/>
              </a:rPr>
              <a:t>as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...</a:t>
            </a:r>
            <a:endParaRPr sz="26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当前</a:t>
            </a:r>
            <a:r>
              <a:rPr dirty="0" smtClean="0" sz="4000" spc="-5">
                <a:latin typeface="Microsoft YaHei UI"/>
                <a:cs typeface="Microsoft YaHei UI"/>
              </a:rPr>
              <a:t>KG</a:t>
            </a:r>
            <a:r>
              <a:rPr dirty="0" smtClean="0" sz="4000" spc="0">
                <a:latin typeface="Microsoft YaHei UI"/>
                <a:cs typeface="Microsoft YaHei UI"/>
              </a:rPr>
              <a:t>的限制和不足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8188325" cy="53479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领域限制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一些知识库侧重于语言: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et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-10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be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一些知识库侧重于S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： 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M</a:t>
            </a:r>
            <a:r>
              <a:rPr dirty="0" smtClean="0" sz="2400" spc="-10">
                <a:latin typeface="Microsoft YaHei UI"/>
                <a:cs typeface="Microsoft YaHei UI"/>
              </a:rPr>
              <a:t>B</a:t>
            </a:r>
            <a:r>
              <a:rPr dirty="0" smtClean="0" sz="2400" spc="0">
                <a:latin typeface="Microsoft YaHei UI"/>
                <a:cs typeface="Microsoft YaHei UI"/>
              </a:rPr>
              <a:t>EL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一些知识库侧重于F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:</a:t>
            </a:r>
            <a:r>
              <a:rPr dirty="0" smtClean="0" sz="2400" spc="-5">
                <a:latin typeface="Microsoft YaHei UI"/>
                <a:cs typeface="Microsoft YaHei UI"/>
              </a:rPr>
              <a:t> DB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0">
                <a:latin typeface="Microsoft YaHei UI"/>
                <a:cs typeface="Microsoft YaHei UI"/>
              </a:rPr>
              <a:t>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go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对时空属性的建模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对动态性的实体，如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0">
                <a:latin typeface="Microsoft YaHei UI"/>
                <a:cs typeface="Microsoft YaHei UI"/>
              </a:rPr>
              <a:t>ve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t建模不足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go </a:t>
            </a:r>
            <a:r>
              <a:rPr dirty="0" smtClean="0" sz="2400" spc="5">
                <a:latin typeface="Microsoft YaHei UI"/>
                <a:cs typeface="Microsoft YaHei UI"/>
              </a:rPr>
              <a:t>3</a:t>
            </a:r>
            <a:r>
              <a:rPr dirty="0" smtClean="0" sz="2400" spc="0">
                <a:latin typeface="Microsoft YaHei UI"/>
                <a:cs typeface="Microsoft YaHei UI"/>
              </a:rPr>
              <a:t>在一定程度上考虑时间和地理属性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自动构建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自动构建是维护和保持KG质量和覆盖的核心技术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与L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D的集成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缺乏S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之间的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lig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me</a:t>
            </a:r>
            <a:r>
              <a:rPr dirty="0" smtClean="0" sz="2400" spc="-5">
                <a:latin typeface="Microsoft YaHei UI"/>
                <a:cs typeface="Microsoft YaHei UI"/>
              </a:rPr>
              <a:t>nt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往往只用到底层的表达能力，</a:t>
            </a:r>
            <a:r>
              <a:rPr dirty="0" smtClean="0" sz="2400" spc="-10">
                <a:latin typeface="Microsoft YaHei UI"/>
                <a:cs typeface="Microsoft YaHei UI"/>
              </a:rPr>
              <a:t>OW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的高级功能很少涉及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已有的知识图谱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837805" cy="47091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领域知识图谱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800"/>
              </a:lnSpc>
              <a:spcBef>
                <a:spcPts val="13"/>
              </a:spcBef>
            </a:pPr>
            <a:endParaRPr sz="800"/>
          </a:p>
          <a:p>
            <a:pPr>
              <a:lnSpc>
                <a:spcPts val="1000"/>
              </a:lnSpc>
            </a:pPr>
            <a:endParaRPr sz="10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25">
                <a:solidFill>
                  <a:srgbClr val="0000FF"/>
                </a:solidFill>
                <a:latin typeface="Arial"/>
                <a:cs typeface="Arial"/>
              </a:rPr>
              <a:t>K</a:t>
            </a:r>
            <a:r>
              <a:rPr dirty="0" smtClean="0" sz="2400" spc="0">
                <a:solidFill>
                  <a:srgbClr val="0000FF"/>
                </a:solidFill>
                <a:latin typeface="Arial"/>
                <a:cs typeface="Arial"/>
              </a:rPr>
              <a:t>inship</a:t>
            </a:r>
            <a:r>
              <a:rPr dirty="0" smtClean="0" sz="2400" spc="-5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mtClean="0" sz="2400" spc="0">
                <a:latin typeface="Microsoft YaHei UI"/>
                <a:cs typeface="Microsoft YaHei UI"/>
              </a:rPr>
              <a:t>：描述人物之间的亲属关系，</a:t>
            </a:r>
            <a:r>
              <a:rPr dirty="0" smtClean="0" sz="2400" spc="0">
                <a:latin typeface="Arial"/>
                <a:cs typeface="Arial"/>
              </a:rPr>
              <a:t>104</a:t>
            </a:r>
            <a:r>
              <a:rPr dirty="0" smtClean="0" sz="2400" spc="0">
                <a:latin typeface="Microsoft YaHei UI"/>
                <a:cs typeface="Microsoft YaHei UI"/>
              </a:rPr>
              <a:t>个实体，</a:t>
            </a:r>
            <a:endParaRPr sz="2400">
              <a:latin typeface="Microsoft YaHei UI"/>
              <a:cs typeface="Microsoft YaHei UI"/>
            </a:endParaRPr>
          </a:p>
          <a:p>
            <a:pPr marL="755650">
              <a:lnSpc>
                <a:spcPts val="2865"/>
              </a:lnSpc>
              <a:tabLst>
                <a:tab pos="2261870" algn="l"/>
              </a:tabLst>
            </a:pPr>
            <a:r>
              <a:rPr dirty="0" smtClean="0" sz="2400">
                <a:latin typeface="Arial"/>
                <a:cs typeface="Arial"/>
              </a:rPr>
              <a:t>26</a:t>
            </a:r>
            <a:r>
              <a:rPr dirty="0" smtClean="0" sz="2400">
                <a:latin typeface="Microsoft YaHei UI"/>
                <a:cs typeface="Microsoft YaHei UI"/>
              </a:rPr>
              <a:t>种关系</a:t>
            </a:r>
            <a:r>
              <a:rPr dirty="0" smtClean="0" sz="2400" spc="-10">
                <a:latin typeface="Arial"/>
                <a:cs typeface="Arial"/>
              </a:rPr>
              <a:t>,</a:t>
            </a:r>
            <a:r>
              <a:rPr dirty="0" smtClean="0" sz="2400" spc="-10">
                <a:latin typeface="Arial"/>
                <a:cs typeface="Arial"/>
              </a:rPr>
              <a:t>	</a:t>
            </a:r>
            <a:r>
              <a:rPr dirty="0" smtClean="0" sz="2400" spc="-10">
                <a:latin typeface="Arial"/>
                <a:cs typeface="Arial"/>
              </a:rPr>
              <a:t>10</a:t>
            </a:r>
            <a:r>
              <a:rPr dirty="0" smtClean="0" sz="2400" spc="-15">
                <a:latin typeface="Arial"/>
                <a:cs typeface="Arial"/>
              </a:rPr>
              <a:t>,</a:t>
            </a:r>
            <a:r>
              <a:rPr dirty="0" smtClean="0" sz="2400" spc="-15">
                <a:latin typeface="Arial"/>
                <a:cs typeface="Arial"/>
              </a:rPr>
              <a:t>8</a:t>
            </a:r>
            <a:r>
              <a:rPr dirty="0" smtClean="0" sz="2400" spc="-15">
                <a:latin typeface="Arial"/>
                <a:cs typeface="Arial"/>
              </a:rPr>
              <a:t>0</a:t>
            </a:r>
            <a:r>
              <a:rPr dirty="0" smtClean="0" sz="2400" spc="5">
                <a:latin typeface="Arial"/>
                <a:cs typeface="Arial"/>
              </a:rPr>
              <a:t>0</a:t>
            </a:r>
            <a:r>
              <a:rPr dirty="0" smtClean="0" sz="2400" spc="0">
                <a:latin typeface="Microsoft YaHei UI"/>
                <a:cs typeface="Microsoft YaHei UI"/>
              </a:rPr>
              <a:t>个三元组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900"/>
              </a:lnSpc>
              <a:spcBef>
                <a:spcPts val="20"/>
              </a:spcBef>
            </a:pPr>
            <a:endParaRPr sz="9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dirty="0" smtClean="0" sz="2400" spc="-5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dirty="0" smtClean="0" sz="2400" spc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dirty="0" smtClean="0" sz="2400" spc="-2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mtClean="0" sz="2400" spc="-20">
                <a:latin typeface="Microsoft YaHei UI"/>
                <a:cs typeface="Microsoft YaHei UI"/>
              </a:rPr>
              <a:t>：医学领域，描述医学概念之间的联系，</a:t>
            </a:r>
            <a:r>
              <a:rPr dirty="0" smtClean="0" sz="2400" spc="-20">
                <a:latin typeface="Arial"/>
                <a:cs typeface="Arial"/>
              </a:rPr>
              <a:t>135</a:t>
            </a:r>
            <a:endParaRPr sz="2400">
              <a:latin typeface="Arial"/>
              <a:cs typeface="Arial"/>
            </a:endParaRPr>
          </a:p>
          <a:p>
            <a:pPr marL="755650">
              <a:lnSpc>
                <a:spcPts val="2865"/>
              </a:lnSpc>
            </a:pPr>
            <a:r>
              <a:rPr dirty="0" smtClean="0" sz="2400">
                <a:latin typeface="Microsoft YaHei UI"/>
                <a:cs typeface="Microsoft YaHei UI"/>
              </a:rPr>
              <a:t>个实体，</a:t>
            </a:r>
            <a:r>
              <a:rPr dirty="0" smtClean="0" sz="2400">
                <a:latin typeface="Arial"/>
                <a:cs typeface="Arial"/>
              </a:rPr>
              <a:t>49</a:t>
            </a:r>
            <a:r>
              <a:rPr dirty="0" smtClean="0" sz="2400">
                <a:latin typeface="Microsoft YaHei UI"/>
                <a:cs typeface="Microsoft YaHei UI"/>
              </a:rPr>
              <a:t>种关系，</a:t>
            </a:r>
            <a:r>
              <a:rPr dirty="0" smtClean="0" sz="2400" spc="-15">
                <a:latin typeface="Arial"/>
                <a:cs typeface="Arial"/>
              </a:rPr>
              <a:t>6</a:t>
            </a:r>
            <a:r>
              <a:rPr dirty="0" smtClean="0" sz="2400" spc="-15">
                <a:latin typeface="Arial"/>
                <a:cs typeface="Arial"/>
              </a:rPr>
              <a:t>,</a:t>
            </a:r>
            <a:r>
              <a:rPr dirty="0" smtClean="0" sz="2400" spc="0">
                <a:latin typeface="Arial"/>
                <a:cs typeface="Arial"/>
              </a:rPr>
              <a:t>800</a:t>
            </a:r>
            <a:r>
              <a:rPr dirty="0" smtClean="0" sz="2400" spc="0">
                <a:latin typeface="Microsoft YaHei UI"/>
                <a:cs typeface="Microsoft YaHei UI"/>
              </a:rPr>
              <a:t>个三元组。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solidFill>
                  <a:srgbClr val="0000FF"/>
                </a:solidFill>
                <a:latin typeface="Arial"/>
                <a:cs typeface="Arial"/>
              </a:rPr>
              <a:t>Cora</a:t>
            </a:r>
            <a:r>
              <a:rPr dirty="0" smtClean="0" sz="2400">
                <a:solidFill>
                  <a:srgbClr val="0000FF"/>
                </a:solidFill>
                <a:latin typeface="Microsoft YaHei UI"/>
                <a:cs typeface="Microsoft YaHei UI"/>
              </a:rPr>
              <a:t>：</a:t>
            </a:r>
            <a:r>
              <a:rPr dirty="0" smtClean="0" sz="2400" spc="-15">
                <a:latin typeface="Arial"/>
                <a:cs typeface="Arial"/>
              </a:rPr>
              <a:t>2</a:t>
            </a:r>
            <a:r>
              <a:rPr dirty="0" smtClean="0" sz="2400" spc="-15">
                <a:latin typeface="Arial"/>
                <a:cs typeface="Arial"/>
              </a:rPr>
              <a:t>,</a:t>
            </a:r>
            <a:r>
              <a:rPr dirty="0" smtClean="0" sz="2400" spc="0">
                <a:latin typeface="Arial"/>
                <a:cs typeface="Arial"/>
              </a:rPr>
              <a:t>497</a:t>
            </a:r>
            <a:r>
              <a:rPr dirty="0" smtClean="0" sz="2400" spc="0">
                <a:latin typeface="Microsoft YaHei UI"/>
                <a:cs typeface="Microsoft YaHei UI"/>
              </a:rPr>
              <a:t>个实体，</a:t>
            </a:r>
            <a:r>
              <a:rPr dirty="0" smtClean="0" sz="2400" spc="0">
                <a:latin typeface="Arial"/>
                <a:cs typeface="Arial"/>
              </a:rPr>
              <a:t>7</a:t>
            </a:r>
            <a:r>
              <a:rPr dirty="0" smtClean="0" sz="2400" spc="0">
                <a:latin typeface="Microsoft YaHei UI"/>
                <a:cs typeface="Microsoft YaHei UI"/>
              </a:rPr>
              <a:t>种关系，</a:t>
            </a:r>
            <a:r>
              <a:rPr dirty="0" smtClean="0" sz="2400" spc="0">
                <a:latin typeface="Arial"/>
                <a:cs typeface="Arial"/>
              </a:rPr>
              <a:t>39</a:t>
            </a:r>
            <a:r>
              <a:rPr dirty="0" smtClean="0" sz="2400" spc="-5">
                <a:latin typeface="Arial"/>
                <a:cs typeface="Arial"/>
              </a:rPr>
              <a:t>,</a:t>
            </a:r>
            <a:r>
              <a:rPr dirty="0" smtClean="0" sz="2400" spc="0">
                <a:latin typeface="Arial"/>
                <a:cs typeface="Arial"/>
              </a:rPr>
              <a:t>255</a:t>
            </a:r>
            <a:r>
              <a:rPr dirty="0" smtClean="0" sz="2400" spc="0">
                <a:latin typeface="Microsoft YaHei UI"/>
                <a:cs typeface="Microsoft YaHei UI"/>
              </a:rPr>
              <a:t>个三元组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300"/>
              </a:lnSpc>
              <a:spcBef>
                <a:spcPts val="86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机器自动构建的知识图谱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800"/>
              </a:lnSpc>
              <a:spcBef>
                <a:spcPts val="13"/>
              </a:spcBef>
            </a:pPr>
            <a:endParaRPr sz="800"/>
          </a:p>
          <a:p>
            <a:pPr>
              <a:lnSpc>
                <a:spcPts val="1000"/>
              </a:lnSpc>
            </a:pPr>
            <a:endParaRPr sz="10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dirty="0" smtClean="0" sz="2400" spc="-5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mtClean="0" sz="2400" spc="0">
                <a:solidFill>
                  <a:srgbClr val="0000FF"/>
                </a:solidFill>
                <a:latin typeface="Arial"/>
                <a:cs typeface="Arial"/>
              </a:rPr>
              <a:t>LL</a:t>
            </a:r>
            <a:r>
              <a:rPr dirty="0" smtClean="0" sz="2400" spc="0">
                <a:latin typeface="Microsoft YaHei UI"/>
                <a:cs typeface="Microsoft YaHei UI"/>
              </a:rPr>
              <a:t>：</a:t>
            </a:r>
            <a:r>
              <a:rPr dirty="0" smtClean="0" sz="2400" spc="-5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Arial"/>
                <a:cs typeface="Arial"/>
              </a:rPr>
              <a:t>519</a:t>
            </a:r>
            <a:r>
              <a:rPr dirty="0" smtClean="0" sz="2400" spc="0">
                <a:latin typeface="Microsoft YaHei UI"/>
                <a:cs typeface="Microsoft YaHei UI"/>
              </a:rPr>
              <a:t>万实体，</a:t>
            </a:r>
            <a:r>
              <a:rPr dirty="0" smtClean="0" sz="2400" spc="0">
                <a:latin typeface="Arial"/>
                <a:cs typeface="Arial"/>
              </a:rPr>
              <a:t>306</a:t>
            </a:r>
            <a:r>
              <a:rPr dirty="0" smtClean="0" sz="2400" spc="0">
                <a:latin typeface="Microsoft YaHei UI"/>
                <a:cs typeface="Microsoft YaHei UI"/>
              </a:rPr>
              <a:t>种关系，</a:t>
            </a:r>
            <a:r>
              <a:rPr dirty="0" smtClean="0" sz="2400" spc="-5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Arial"/>
                <a:cs typeface="Arial"/>
              </a:rPr>
              <a:t>5</a:t>
            </a:r>
            <a:r>
              <a:rPr dirty="0" smtClean="0" sz="2400" spc="0">
                <a:latin typeface="Microsoft YaHei UI"/>
                <a:cs typeface="Microsoft YaHei UI"/>
              </a:rPr>
              <a:t>亿候选三元组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950"/>
              </a:lnSpc>
              <a:spcBef>
                <a:spcPts val="40"/>
              </a:spcBef>
            </a:pPr>
            <a:endParaRPr sz="950"/>
          </a:p>
          <a:p>
            <a:pPr marL="755650" marR="12700" indent="-285750">
              <a:lnSpc>
                <a:spcPts val="2870"/>
              </a:lnSpc>
              <a:tabLst>
                <a:tab pos="755015" algn="l"/>
                <a:tab pos="3298190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5">
                <a:solidFill>
                  <a:srgbClr val="0000FF"/>
                </a:solidFill>
                <a:latin typeface="Arial"/>
                <a:cs typeface="Arial"/>
              </a:rPr>
              <a:t>K</a:t>
            </a:r>
            <a:r>
              <a:rPr dirty="0" smtClean="0" sz="2400" spc="0">
                <a:solidFill>
                  <a:srgbClr val="0000FF"/>
                </a:solidFill>
                <a:latin typeface="Arial"/>
                <a:cs typeface="Arial"/>
              </a:rPr>
              <a:t>nowledge</a:t>
            </a:r>
            <a:r>
              <a:rPr dirty="0" smtClean="0" sz="2400" spc="-5">
                <a:solidFill>
                  <a:srgbClr val="0000FF"/>
                </a:solidFill>
                <a:latin typeface="Arial"/>
                <a:cs typeface="Arial"/>
              </a:rPr>
              <a:t> V</a:t>
            </a:r>
            <a:r>
              <a:rPr dirty="0" smtClean="0" sz="2400" spc="0">
                <a:solidFill>
                  <a:srgbClr val="0000FF"/>
                </a:solidFill>
                <a:latin typeface="Arial"/>
                <a:cs typeface="Arial"/>
              </a:rPr>
              <a:t>aul</a:t>
            </a:r>
            <a:r>
              <a:rPr dirty="0" smtClean="0" sz="2400" spc="-2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mtClean="0" sz="2400" spc="-10">
                <a:latin typeface="Arial"/>
                <a:cs typeface="Arial"/>
              </a:rPr>
              <a:t>:</a:t>
            </a:r>
            <a:r>
              <a:rPr dirty="0" smtClean="0" sz="2400" spc="-10">
                <a:latin typeface="Arial"/>
                <a:cs typeface="Arial"/>
              </a:rPr>
              <a:t>	</a:t>
            </a:r>
            <a:r>
              <a:rPr dirty="0" smtClean="0" sz="2400" spc="-10">
                <a:latin typeface="Arial"/>
                <a:cs typeface="Arial"/>
              </a:rPr>
              <a:t>450</a:t>
            </a:r>
            <a:r>
              <a:rPr dirty="0" smtClean="0" sz="2400" spc="5">
                <a:latin typeface="Arial"/>
                <a:cs typeface="Arial"/>
              </a:rPr>
              <a:t>0</a:t>
            </a:r>
            <a:r>
              <a:rPr dirty="0" smtClean="0" sz="2400" spc="0">
                <a:latin typeface="Microsoft YaHei UI"/>
                <a:cs typeface="Microsoft YaHei UI"/>
              </a:rPr>
              <a:t>万实体，</a:t>
            </a:r>
            <a:r>
              <a:rPr dirty="0" smtClean="0" sz="2400" spc="0">
                <a:latin typeface="Arial"/>
                <a:cs typeface="Arial"/>
              </a:rPr>
              <a:t>4469</a:t>
            </a:r>
            <a:r>
              <a:rPr dirty="0" smtClean="0" sz="2400" spc="0">
                <a:latin typeface="Microsoft YaHei UI"/>
                <a:cs typeface="Microsoft YaHei UI"/>
              </a:rPr>
              <a:t>种关系，</a:t>
            </a:r>
            <a:r>
              <a:rPr dirty="0" smtClean="0" sz="2400" spc="-15">
                <a:latin typeface="Arial"/>
                <a:cs typeface="Arial"/>
              </a:rPr>
              <a:t>2</a:t>
            </a:r>
            <a:r>
              <a:rPr dirty="0" smtClean="0" sz="2400" spc="-15">
                <a:latin typeface="Arial"/>
                <a:cs typeface="Arial"/>
              </a:rPr>
              <a:t>.</a:t>
            </a:r>
            <a:r>
              <a:rPr dirty="0" smtClean="0" sz="2400" spc="0">
                <a:latin typeface="Arial"/>
                <a:cs typeface="Arial"/>
              </a:rPr>
              <a:t>7</a:t>
            </a:r>
            <a:r>
              <a:rPr dirty="0" smtClean="0" sz="2400" spc="0">
                <a:latin typeface="Microsoft YaHei UI"/>
                <a:cs typeface="Microsoft YaHei UI"/>
              </a:rPr>
              <a:t>亿</a:t>
            </a:r>
            <a:r>
              <a:rPr dirty="0" smtClean="0" sz="2400" spc="0">
                <a:latin typeface="Microsoft YaHei UI"/>
                <a:cs typeface="Microsoft YaHei UI"/>
              </a:rPr>
              <a:t> 三元组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KG</a:t>
            </a:r>
            <a:r>
              <a:rPr dirty="0" smtClean="0" sz="4000" spc="0">
                <a:latin typeface="Microsoft YaHei UI"/>
                <a:cs typeface="Microsoft YaHei UI"/>
              </a:rPr>
              <a:t>展望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632700" cy="48742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新的知识表示模型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gy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ee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g已经被用了超过</a:t>
            </a:r>
            <a:r>
              <a:rPr dirty="0" smtClean="0" sz="2400" spc="5">
                <a:latin typeface="Microsoft YaHei UI"/>
                <a:cs typeface="Microsoft YaHei UI"/>
              </a:rPr>
              <a:t>15</a:t>
            </a:r>
            <a:r>
              <a:rPr dirty="0" smtClean="0" sz="2400" spc="0">
                <a:latin typeface="Microsoft YaHei UI"/>
                <a:cs typeface="Microsoft YaHei UI"/>
              </a:rPr>
              <a:t>年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  <a:buFont typeface="Microsoft YaHei UI"/>
              <a:buChar char="-"/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新类型的知识图谱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不再围绕实体和关系的存储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如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0">
                <a:latin typeface="Microsoft YaHei UI"/>
                <a:cs typeface="Microsoft YaHei UI"/>
              </a:rPr>
              <a:t>ve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-c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ic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KG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  <a:buFont typeface="Microsoft YaHei UI"/>
              <a:buChar char="-"/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知识图谱自动构建技术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在F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eeb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se中，</a:t>
            </a:r>
            <a:r>
              <a:rPr dirty="0" smtClean="0" sz="2400" spc="5">
                <a:latin typeface="Microsoft YaHei UI"/>
                <a:cs typeface="Microsoft YaHei UI"/>
              </a:rPr>
              <a:t>71</a:t>
            </a:r>
            <a:r>
              <a:rPr dirty="0" smtClean="0" sz="2400" spc="0">
                <a:latin typeface="Microsoft YaHei UI"/>
                <a:cs typeface="Microsoft YaHei UI"/>
              </a:rPr>
              <a:t>%的人没有出生日期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16"/>
              </a:spcBef>
            </a:pPr>
            <a:endParaRPr sz="550"/>
          </a:p>
          <a:p>
            <a:pPr marL="755650" marR="12700" indent="-285750">
              <a:lnSpc>
                <a:spcPct val="100699"/>
              </a:lnSpc>
              <a:buFont typeface="Microsoft YaHei UI"/>
              <a:buChar char="-"/>
              <a:tabLst>
                <a:tab pos="755015" algn="l"/>
                <a:tab pos="5462270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新技术：</a:t>
            </a:r>
            <a:r>
              <a:rPr dirty="0" smtClean="0" sz="2400" spc="-5">
                <a:latin typeface="Microsoft YaHei UI"/>
                <a:cs typeface="Microsoft YaHei UI"/>
              </a:rPr>
              <a:t>Di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an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5">
                <a:latin typeface="Microsoft YaHei UI"/>
                <a:cs typeface="Microsoft YaHei UI"/>
              </a:rPr>
              <a:t>p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v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, KG embedd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知</a:t>
            </a:r>
            <a:r>
              <a:rPr dirty="0" smtClean="0" sz="2400" spc="0">
                <a:latin typeface="Microsoft YaHei UI"/>
                <a:cs typeface="Microsoft YaHei UI"/>
              </a:rPr>
              <a:t> 识集成（如G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e</a:t>
            </a:r>
            <a:r>
              <a:rPr dirty="0" smtClean="0" sz="2400" spc="0">
                <a:latin typeface="Microsoft YaHei UI"/>
                <a:cs typeface="Microsoft YaHei UI"/>
              </a:rPr>
              <a:t>的K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edge	</a:t>
            </a:r>
            <a:r>
              <a:rPr dirty="0" smtClean="0" sz="2400" spc="0">
                <a:latin typeface="Microsoft YaHei UI"/>
                <a:cs typeface="Microsoft YaHei UI"/>
              </a:rPr>
              <a:t>V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）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2590800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155575"/>
                </a:moveTo>
                <a:lnTo>
                  <a:pt x="8080375" y="155575"/>
                </a:lnTo>
                <a:lnTo>
                  <a:pt x="8080375" y="0"/>
                </a:lnTo>
                <a:lnTo>
                  <a:pt x="0" y="0"/>
                </a:lnTo>
                <a:lnTo>
                  <a:pt x="0" y="155575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2590800"/>
            <a:ext cx="8080375" cy="155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85800" y="2590800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84512" y="1838134"/>
            <a:ext cx="312801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ff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e</a:t>
            </a:r>
            <a:r>
              <a:rPr dirty="0" smtClean="0" sz="4000" spc="10">
                <a:latin typeface="Microsoft YaHei UI"/>
                <a:cs typeface="Microsoft YaHei UI"/>
              </a:rPr>
              <a:t> </a:t>
            </a:r>
            <a:r>
              <a:rPr dirty="0" smtClean="0" sz="4000" spc="0">
                <a:latin typeface="Microsoft YaHei UI"/>
                <a:cs typeface="Microsoft YaHei UI"/>
              </a:rPr>
              <a:t>B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ak</a:t>
            </a:r>
            <a:endParaRPr sz="4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目录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3355975" cy="3784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：知识图谱引言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680866"/>
            <a:ext cx="4270375" cy="29502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知识图谱发展历史与现有应用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知识图谱基本概念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知识图谱的生命周期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代表性知识图谱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33"/>
              </a:spcBef>
            </a:pPr>
            <a:endParaRPr sz="1400"/>
          </a:p>
          <a:p>
            <a:pPr algn="ctr">
              <a:lnSpc>
                <a:spcPct val="100000"/>
              </a:lnSpc>
              <a:tabLst>
                <a:tab pos="3422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solidFill>
                  <a:srgbClr val="C0000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solidFill>
                  <a:srgbClr val="C000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solidFill>
                  <a:srgbClr val="C0000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solidFill>
                  <a:srgbClr val="C000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solidFill>
                  <a:srgbClr val="C00000"/>
                </a:solidFill>
                <a:latin typeface="Microsoft YaHei UI"/>
                <a:cs typeface="Microsoft YaHei UI"/>
              </a:rPr>
              <a:t>2</a:t>
            </a:r>
            <a:r>
              <a:rPr dirty="0" smtClean="0" sz="2400" spc="0">
                <a:solidFill>
                  <a:srgbClr val="C00000"/>
                </a:solidFill>
                <a:latin typeface="Microsoft YaHei UI"/>
                <a:cs typeface="Microsoft YaHei UI"/>
              </a:rPr>
              <a:t>：知识图谱表示与推理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solidFill>
                  <a:srgbClr val="C00000"/>
                </a:solidFill>
                <a:latin typeface="Microsoft YaHei UI"/>
                <a:cs typeface="Microsoft YaHei UI"/>
              </a:rPr>
              <a:t>基于符号的知识表示与推理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0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基于分布式的知识表示与推理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基于符号的知识表示与推理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4121150" cy="35572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知识及知识表示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80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符号表示知识方法及实现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c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Sem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c 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5">
                <a:latin typeface="Microsoft YaHei UI"/>
                <a:cs typeface="Microsoft YaHei UI"/>
              </a:rPr>
              <a:t>p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语义网知识表示语言体系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什么是知识？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1412875"/>
            <a:ext cx="5184775" cy="2016125"/>
          </a:xfrm>
          <a:custGeom>
            <a:avLst/>
            <a:gdLst/>
            <a:ahLst/>
            <a:cxnLst/>
            <a:rect l="l" t="t" r="r" b="b"/>
            <a:pathLst>
              <a:path w="5184775" h="2016125">
                <a:moveTo>
                  <a:pt x="0" y="1008063"/>
                </a:moveTo>
                <a:lnTo>
                  <a:pt x="8593" y="925386"/>
                </a:lnTo>
                <a:lnTo>
                  <a:pt x="33929" y="844549"/>
                </a:lnTo>
                <a:lnTo>
                  <a:pt x="75341" y="765813"/>
                </a:lnTo>
                <a:lnTo>
                  <a:pt x="132161" y="689437"/>
                </a:lnTo>
                <a:lnTo>
                  <a:pt x="203722" y="615679"/>
                </a:lnTo>
                <a:lnTo>
                  <a:pt x="289357" y="544799"/>
                </a:lnTo>
                <a:lnTo>
                  <a:pt x="388399" y="477058"/>
                </a:lnTo>
                <a:lnTo>
                  <a:pt x="500180" y="412714"/>
                </a:lnTo>
                <a:lnTo>
                  <a:pt x="624033" y="352026"/>
                </a:lnTo>
                <a:lnTo>
                  <a:pt x="759292" y="295254"/>
                </a:lnTo>
                <a:lnTo>
                  <a:pt x="905289" y="242658"/>
                </a:lnTo>
                <a:lnTo>
                  <a:pt x="1061356" y="194497"/>
                </a:lnTo>
                <a:lnTo>
                  <a:pt x="1226828" y="151030"/>
                </a:lnTo>
                <a:lnTo>
                  <a:pt x="1401035" y="112518"/>
                </a:lnTo>
                <a:lnTo>
                  <a:pt x="1583312" y="79218"/>
                </a:lnTo>
                <a:lnTo>
                  <a:pt x="1772992" y="51391"/>
                </a:lnTo>
                <a:lnTo>
                  <a:pt x="1969406" y="29296"/>
                </a:lnTo>
                <a:lnTo>
                  <a:pt x="2171888" y="13193"/>
                </a:lnTo>
                <a:lnTo>
                  <a:pt x="2379770" y="3341"/>
                </a:lnTo>
                <a:lnTo>
                  <a:pt x="2592387" y="0"/>
                </a:lnTo>
                <a:lnTo>
                  <a:pt x="2805003" y="3341"/>
                </a:lnTo>
                <a:lnTo>
                  <a:pt x="3012885" y="13193"/>
                </a:lnTo>
                <a:lnTo>
                  <a:pt x="3215367" y="29296"/>
                </a:lnTo>
                <a:lnTo>
                  <a:pt x="3411782" y="51391"/>
                </a:lnTo>
                <a:lnTo>
                  <a:pt x="3601461" y="79218"/>
                </a:lnTo>
                <a:lnTo>
                  <a:pt x="3783738" y="112518"/>
                </a:lnTo>
                <a:lnTo>
                  <a:pt x="3957946" y="151030"/>
                </a:lnTo>
                <a:lnTo>
                  <a:pt x="4123417" y="194497"/>
                </a:lnTo>
                <a:lnTo>
                  <a:pt x="4279485" y="242658"/>
                </a:lnTo>
                <a:lnTo>
                  <a:pt x="4425482" y="295254"/>
                </a:lnTo>
                <a:lnTo>
                  <a:pt x="4560740" y="352026"/>
                </a:lnTo>
                <a:lnTo>
                  <a:pt x="4684594" y="412714"/>
                </a:lnTo>
                <a:lnTo>
                  <a:pt x="4796375" y="477058"/>
                </a:lnTo>
                <a:lnTo>
                  <a:pt x="4895417" y="544799"/>
                </a:lnTo>
                <a:lnTo>
                  <a:pt x="4981052" y="615679"/>
                </a:lnTo>
                <a:lnTo>
                  <a:pt x="5052613" y="689437"/>
                </a:lnTo>
                <a:lnTo>
                  <a:pt x="5109433" y="765813"/>
                </a:lnTo>
                <a:lnTo>
                  <a:pt x="5150845" y="844549"/>
                </a:lnTo>
                <a:lnTo>
                  <a:pt x="5176181" y="925386"/>
                </a:lnTo>
                <a:lnTo>
                  <a:pt x="5184775" y="1008063"/>
                </a:lnTo>
                <a:lnTo>
                  <a:pt x="5176181" y="1090739"/>
                </a:lnTo>
                <a:lnTo>
                  <a:pt x="5150845" y="1171575"/>
                </a:lnTo>
                <a:lnTo>
                  <a:pt x="5109433" y="1250311"/>
                </a:lnTo>
                <a:lnTo>
                  <a:pt x="5052613" y="1326688"/>
                </a:lnTo>
                <a:lnTo>
                  <a:pt x="4981052" y="1400446"/>
                </a:lnTo>
                <a:lnTo>
                  <a:pt x="4895417" y="1471325"/>
                </a:lnTo>
                <a:lnTo>
                  <a:pt x="4796375" y="1539066"/>
                </a:lnTo>
                <a:lnTo>
                  <a:pt x="4684594" y="1603411"/>
                </a:lnTo>
                <a:lnTo>
                  <a:pt x="4560740" y="1664098"/>
                </a:lnTo>
                <a:lnTo>
                  <a:pt x="4425482" y="1720870"/>
                </a:lnTo>
                <a:lnTo>
                  <a:pt x="4279485" y="1773466"/>
                </a:lnTo>
                <a:lnTo>
                  <a:pt x="4123417" y="1821627"/>
                </a:lnTo>
                <a:lnTo>
                  <a:pt x="3957946" y="1865094"/>
                </a:lnTo>
                <a:lnTo>
                  <a:pt x="3783738" y="1903606"/>
                </a:lnTo>
                <a:lnTo>
                  <a:pt x="3601461" y="1936906"/>
                </a:lnTo>
                <a:lnTo>
                  <a:pt x="3411782" y="1964733"/>
                </a:lnTo>
                <a:lnTo>
                  <a:pt x="3215367" y="1986828"/>
                </a:lnTo>
                <a:lnTo>
                  <a:pt x="3012885" y="2002931"/>
                </a:lnTo>
                <a:lnTo>
                  <a:pt x="2805003" y="2012783"/>
                </a:lnTo>
                <a:lnTo>
                  <a:pt x="2592387" y="2016125"/>
                </a:lnTo>
                <a:lnTo>
                  <a:pt x="2379770" y="2012783"/>
                </a:lnTo>
                <a:lnTo>
                  <a:pt x="2171888" y="2002931"/>
                </a:lnTo>
                <a:lnTo>
                  <a:pt x="1969406" y="1986828"/>
                </a:lnTo>
                <a:lnTo>
                  <a:pt x="1772992" y="1964733"/>
                </a:lnTo>
                <a:lnTo>
                  <a:pt x="1583312" y="1936906"/>
                </a:lnTo>
                <a:lnTo>
                  <a:pt x="1401035" y="1903606"/>
                </a:lnTo>
                <a:lnTo>
                  <a:pt x="1226828" y="1865094"/>
                </a:lnTo>
                <a:lnTo>
                  <a:pt x="1061356" y="1821627"/>
                </a:lnTo>
                <a:lnTo>
                  <a:pt x="905289" y="1773466"/>
                </a:lnTo>
                <a:lnTo>
                  <a:pt x="759292" y="1720870"/>
                </a:lnTo>
                <a:lnTo>
                  <a:pt x="624033" y="1664098"/>
                </a:lnTo>
                <a:lnTo>
                  <a:pt x="500180" y="1603411"/>
                </a:lnTo>
                <a:lnTo>
                  <a:pt x="388399" y="1539066"/>
                </a:lnTo>
                <a:lnTo>
                  <a:pt x="289357" y="1471325"/>
                </a:lnTo>
                <a:lnTo>
                  <a:pt x="203722" y="1400446"/>
                </a:lnTo>
                <a:lnTo>
                  <a:pt x="132161" y="1326688"/>
                </a:lnTo>
                <a:lnTo>
                  <a:pt x="75341" y="1250311"/>
                </a:lnTo>
                <a:lnTo>
                  <a:pt x="33929" y="1171575"/>
                </a:lnTo>
                <a:lnTo>
                  <a:pt x="8593" y="1090739"/>
                </a:lnTo>
                <a:lnTo>
                  <a:pt x="0" y="1008063"/>
                </a:lnTo>
                <a:close/>
              </a:path>
            </a:pathLst>
          </a:custGeom>
          <a:ln w="9525">
            <a:solidFill>
              <a:srgbClr val="33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908175" y="2627312"/>
            <a:ext cx="2895600" cy="457200"/>
          </a:xfrm>
          <a:custGeom>
            <a:avLst/>
            <a:gdLst/>
            <a:ahLst/>
            <a:cxnLst/>
            <a:rect l="l" t="t" r="r" b="b"/>
            <a:pathLst>
              <a:path w="2895600" h="457200">
                <a:moveTo>
                  <a:pt x="0" y="457200"/>
                </a:moveTo>
                <a:lnTo>
                  <a:pt x="2895600" y="457200"/>
                </a:lnTo>
                <a:lnTo>
                  <a:pt x="28956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908175" y="2627312"/>
            <a:ext cx="2895600" cy="457200"/>
          </a:xfrm>
          <a:custGeom>
            <a:avLst/>
            <a:gdLst/>
            <a:ahLst/>
            <a:cxnLst/>
            <a:rect l="l" t="t" r="r" b="b"/>
            <a:pathLst>
              <a:path w="2895600" h="457200">
                <a:moveTo>
                  <a:pt x="0" y="0"/>
                </a:moveTo>
                <a:lnTo>
                  <a:pt x="2895600" y="0"/>
                </a:lnTo>
                <a:lnTo>
                  <a:pt x="2895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411412" y="1547812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411412" y="1547812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0"/>
                </a:moveTo>
                <a:lnTo>
                  <a:pt x="2057400" y="0"/>
                </a:lnTo>
                <a:lnTo>
                  <a:pt x="2057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309938" y="1979612"/>
            <a:ext cx="42862" cy="647700"/>
          </a:xfrm>
          <a:custGeom>
            <a:avLst/>
            <a:gdLst/>
            <a:ahLst/>
            <a:cxnLst/>
            <a:rect l="l" t="t" r="r" b="b"/>
            <a:pathLst>
              <a:path w="42862" h="647700">
                <a:moveTo>
                  <a:pt x="42862" y="76200"/>
                </a:moveTo>
                <a:lnTo>
                  <a:pt x="33337" y="76200"/>
                </a:lnTo>
                <a:lnTo>
                  <a:pt x="33336" y="647700"/>
                </a:lnTo>
                <a:lnTo>
                  <a:pt x="42861" y="647700"/>
                </a:lnTo>
                <a:lnTo>
                  <a:pt x="42862" y="76200"/>
                </a:lnTo>
                <a:close/>
              </a:path>
              <a:path w="42862" h="6477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238501" y="3059112"/>
            <a:ext cx="42862" cy="647700"/>
          </a:xfrm>
          <a:custGeom>
            <a:avLst/>
            <a:gdLst/>
            <a:ahLst/>
            <a:cxnLst/>
            <a:rect l="l" t="t" r="r" b="b"/>
            <a:pathLst>
              <a:path w="42862" h="647700">
                <a:moveTo>
                  <a:pt x="42862" y="76200"/>
                </a:moveTo>
                <a:lnTo>
                  <a:pt x="33337" y="76200"/>
                </a:lnTo>
                <a:lnTo>
                  <a:pt x="33336" y="647700"/>
                </a:lnTo>
                <a:lnTo>
                  <a:pt x="42861" y="647700"/>
                </a:lnTo>
                <a:lnTo>
                  <a:pt x="42862" y="76200"/>
                </a:lnTo>
                <a:close/>
              </a:path>
              <a:path w="42862" h="647700">
                <a:moveTo>
                  <a:pt x="38099" y="0"/>
                </a:moveTo>
                <a:lnTo>
                  <a:pt x="0" y="76200"/>
                </a:lnTo>
                <a:lnTo>
                  <a:pt x="76199" y="76200"/>
                </a:lnTo>
                <a:lnTo>
                  <a:pt x="38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835150" y="3706812"/>
            <a:ext cx="2895600" cy="457200"/>
          </a:xfrm>
          <a:custGeom>
            <a:avLst/>
            <a:gdLst/>
            <a:ahLst/>
            <a:cxnLst/>
            <a:rect l="l" t="t" r="r" b="b"/>
            <a:pathLst>
              <a:path w="2895600" h="457200">
                <a:moveTo>
                  <a:pt x="0" y="0"/>
                </a:moveTo>
                <a:lnTo>
                  <a:pt x="2895600" y="0"/>
                </a:lnTo>
                <a:lnTo>
                  <a:pt x="2895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835150" y="4787900"/>
            <a:ext cx="2895600" cy="457200"/>
          </a:xfrm>
          <a:custGeom>
            <a:avLst/>
            <a:gdLst/>
            <a:ahLst/>
            <a:cxnLst/>
            <a:rect l="l" t="t" r="r" b="b"/>
            <a:pathLst>
              <a:path w="2895600" h="457200">
                <a:moveTo>
                  <a:pt x="0" y="0"/>
                </a:moveTo>
                <a:lnTo>
                  <a:pt x="2895600" y="0"/>
                </a:lnTo>
                <a:lnTo>
                  <a:pt x="2895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0012" y="1519872"/>
            <a:ext cx="8868410" cy="47523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402205">
              <a:lnSpc>
                <a:spcPct val="100000"/>
              </a:lnSpc>
            </a:pPr>
            <a:r>
              <a:rPr dirty="0" smtClean="0" sz="3200">
                <a:latin typeface="Times New Roman"/>
                <a:cs typeface="Times New Roman"/>
              </a:rPr>
              <a:t>Know</a:t>
            </a:r>
            <a:r>
              <a:rPr dirty="0" smtClean="0" sz="3200" spc="-15">
                <a:latin typeface="Times New Roman"/>
                <a:cs typeface="Times New Roman"/>
              </a:rPr>
              <a:t>l</a:t>
            </a:r>
            <a:r>
              <a:rPr dirty="0" smtClean="0" sz="3200" spc="-15">
                <a:latin typeface="Times New Roman"/>
                <a:cs typeface="Times New Roman"/>
              </a:rPr>
              <a:t>edge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ts val="1200"/>
              </a:lnSpc>
              <a:spcBef>
                <a:spcPts val="40"/>
              </a:spcBef>
            </a:pPr>
            <a:endParaRPr sz="1200"/>
          </a:p>
          <a:p>
            <a:pPr algn="r" marR="916940">
              <a:lnSpc>
                <a:spcPct val="100000"/>
              </a:lnSpc>
            </a:pPr>
            <a:r>
              <a:rPr dirty="0" smtClean="0" sz="3200">
                <a:solidFill>
                  <a:srgbClr val="3300FF"/>
                </a:solidFill>
                <a:latin typeface="Times New Roman"/>
                <a:cs typeface="Times New Roman"/>
              </a:rPr>
              <a:t>Know</a:t>
            </a:r>
            <a:r>
              <a:rPr dirty="0" smtClean="0" sz="3200" spc="-15">
                <a:solidFill>
                  <a:srgbClr val="3300FF"/>
                </a:solidFill>
                <a:latin typeface="Times New Roman"/>
                <a:cs typeface="Times New Roman"/>
              </a:rPr>
              <a:t>l</a:t>
            </a:r>
            <a:r>
              <a:rPr dirty="0" smtClean="0" sz="3200" spc="-15">
                <a:solidFill>
                  <a:srgbClr val="3300FF"/>
                </a:solidFill>
                <a:latin typeface="Times New Roman"/>
                <a:cs typeface="Times New Roman"/>
              </a:rPr>
              <a:t>edge</a:t>
            </a:r>
            <a:endParaRPr sz="3200">
              <a:latin typeface="Times New Roman"/>
              <a:cs typeface="Times New Roman"/>
            </a:endParaRPr>
          </a:p>
          <a:p>
            <a:pPr marL="2286000">
              <a:lnSpc>
                <a:spcPts val="3420"/>
              </a:lnSpc>
            </a:pPr>
            <a:r>
              <a:rPr dirty="0" smtClean="0" sz="3200" spc="-5">
                <a:latin typeface="Times New Roman"/>
                <a:cs typeface="Times New Roman"/>
              </a:rPr>
              <a:t>I</a:t>
            </a:r>
            <a:r>
              <a:rPr dirty="0" smtClean="0" sz="3200" spc="0">
                <a:latin typeface="Times New Roman"/>
                <a:cs typeface="Times New Roman"/>
              </a:rPr>
              <a:t>n</a:t>
            </a:r>
            <a:r>
              <a:rPr dirty="0" smtClean="0" sz="3200" spc="-5">
                <a:latin typeface="Times New Roman"/>
                <a:cs typeface="Times New Roman"/>
              </a:rPr>
              <a:t>f</a:t>
            </a:r>
            <a:r>
              <a:rPr dirty="0" smtClean="0" sz="3200" spc="0">
                <a:latin typeface="Times New Roman"/>
                <a:cs typeface="Times New Roman"/>
              </a:rPr>
              <a:t>o</a:t>
            </a:r>
            <a:r>
              <a:rPr dirty="0" smtClean="0" sz="3200" spc="-5">
                <a:latin typeface="Times New Roman"/>
                <a:cs typeface="Times New Roman"/>
              </a:rPr>
              <a:t>r</a:t>
            </a:r>
            <a:r>
              <a:rPr dirty="0" smtClean="0" sz="3200" spc="-30">
                <a:latin typeface="Times New Roman"/>
                <a:cs typeface="Times New Roman"/>
              </a:rPr>
              <a:t>m</a:t>
            </a:r>
            <a:r>
              <a:rPr dirty="0" smtClean="0" sz="3200" spc="-15">
                <a:latin typeface="Times New Roman"/>
                <a:cs typeface="Times New Roman"/>
              </a:rPr>
              <a:t>a</a:t>
            </a:r>
            <a:r>
              <a:rPr dirty="0" smtClean="0" sz="3200" spc="-15">
                <a:latin typeface="Times New Roman"/>
                <a:cs typeface="Times New Roman"/>
              </a:rPr>
              <a:t>t</a:t>
            </a:r>
            <a:r>
              <a:rPr dirty="0" smtClean="0" sz="3200" spc="-15">
                <a:latin typeface="Times New Roman"/>
                <a:cs typeface="Times New Roman"/>
              </a:rPr>
              <a:t>i</a:t>
            </a:r>
            <a:r>
              <a:rPr dirty="0" smtClean="0" sz="3200" spc="0">
                <a:latin typeface="Times New Roman"/>
                <a:cs typeface="Times New Roman"/>
              </a:rPr>
              <a:t>on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  <a:spcBef>
                <a:spcPts val="52"/>
              </a:spcBef>
            </a:pPr>
            <a:endParaRPr sz="1000"/>
          </a:p>
          <a:p>
            <a:pPr marL="2663825" marR="5165725" indent="134620">
              <a:lnSpc>
                <a:spcPts val="8510"/>
              </a:lnSpc>
            </a:pPr>
            <a:r>
              <a:rPr dirty="0" smtClean="0" sz="3200">
                <a:latin typeface="Times New Roman"/>
                <a:cs typeface="Times New Roman"/>
              </a:rPr>
              <a:t>D</a:t>
            </a:r>
            <a:r>
              <a:rPr dirty="0" smtClean="0" sz="3200" spc="5">
                <a:latin typeface="Times New Roman"/>
                <a:cs typeface="Times New Roman"/>
              </a:rPr>
              <a:t>a</a:t>
            </a:r>
            <a:r>
              <a:rPr dirty="0" smtClean="0" sz="3200" spc="-15">
                <a:latin typeface="Times New Roman"/>
                <a:cs typeface="Times New Roman"/>
              </a:rPr>
              <a:t>t</a:t>
            </a:r>
            <a:r>
              <a:rPr dirty="0" smtClean="0" sz="3200" spc="-15">
                <a:latin typeface="Times New Roman"/>
                <a:cs typeface="Times New Roman"/>
              </a:rPr>
              <a:t>a</a:t>
            </a:r>
            <a:r>
              <a:rPr dirty="0" smtClean="0" sz="3200" spc="-10">
                <a:latin typeface="Times New Roman"/>
                <a:cs typeface="Times New Roman"/>
              </a:rPr>
              <a:t> </a:t>
            </a:r>
            <a:r>
              <a:rPr dirty="0" smtClean="0" sz="3200" spc="-5">
                <a:latin typeface="Times New Roman"/>
                <a:cs typeface="Times New Roman"/>
              </a:rPr>
              <a:t>S</a:t>
            </a:r>
            <a:r>
              <a:rPr dirty="0" smtClean="0" sz="3200" spc="-15">
                <a:latin typeface="Times New Roman"/>
                <a:cs typeface="Times New Roman"/>
              </a:rPr>
              <a:t>i</a:t>
            </a:r>
            <a:r>
              <a:rPr dirty="0" smtClean="0" sz="3200" spc="-15">
                <a:latin typeface="Times New Roman"/>
                <a:cs typeface="Times New Roman"/>
              </a:rPr>
              <a:t>gnal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ts val="500"/>
              </a:lnSpc>
              <a:spcBef>
                <a:spcPts val="49"/>
              </a:spcBef>
            </a:pPr>
            <a:endParaRPr sz="5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</a:pPr>
            <a:r>
              <a:rPr dirty="0" smtClean="0" sz="2800">
                <a:solidFill>
                  <a:srgbClr val="C00000"/>
                </a:solidFill>
                <a:latin typeface="Times New Roman"/>
                <a:cs typeface="Times New Roman"/>
              </a:rPr>
              <a:t>Know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l</a:t>
            </a:r>
            <a:r>
              <a:rPr dirty="0" smtClean="0" sz="2800" spc="-25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dge</a:t>
            </a:r>
            <a:r>
              <a:rPr dirty="0" smtClean="0" sz="2800" spc="-1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20">
                <a:solidFill>
                  <a:srgbClr val="C00000"/>
                </a:solidFill>
                <a:latin typeface="Times New Roman"/>
                <a:cs typeface="Times New Roman"/>
              </a:rPr>
              <a:t>=</a:t>
            </a:r>
            <a:r>
              <a:rPr dirty="0" smtClean="0" sz="2800" spc="-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5">
                <a:solidFill>
                  <a:srgbClr val="C00000"/>
                </a:solidFill>
                <a:latin typeface="Times New Roman"/>
                <a:cs typeface="Times New Roman"/>
              </a:rPr>
              <a:t>F</a:t>
            </a:r>
            <a:r>
              <a:rPr dirty="0" smtClean="0" sz="2800" spc="-25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-25">
                <a:solidFill>
                  <a:srgbClr val="C00000"/>
                </a:solidFill>
                <a:latin typeface="Times New Roman"/>
                <a:cs typeface="Times New Roman"/>
              </a:rPr>
              <a:t>c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-5">
                <a:solidFill>
                  <a:srgbClr val="C00000"/>
                </a:solidFill>
                <a:latin typeface="Times New Roman"/>
                <a:cs typeface="Times New Roman"/>
              </a:rPr>
              <a:t>s</a:t>
            </a:r>
            <a:r>
              <a:rPr dirty="0" smtClean="0" sz="2800" spc="0">
                <a:solidFill>
                  <a:srgbClr val="C00000"/>
                </a:solidFill>
                <a:latin typeface="MS PGothic"/>
                <a:cs typeface="MS PGothic"/>
              </a:rPr>
              <a:t>＋</a:t>
            </a:r>
            <a:r>
              <a:rPr dirty="0" smtClean="0" sz="2800" spc="-25">
                <a:solidFill>
                  <a:srgbClr val="C00000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u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l</a:t>
            </a:r>
            <a:r>
              <a:rPr dirty="0" smtClean="0" sz="2800" spc="-25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-5">
                <a:solidFill>
                  <a:srgbClr val="C00000"/>
                </a:solidFill>
                <a:latin typeface="Times New Roman"/>
                <a:cs typeface="Times New Roman"/>
              </a:rPr>
              <a:t>s</a:t>
            </a:r>
            <a:r>
              <a:rPr dirty="0" smtClean="0" sz="2800" spc="0">
                <a:solidFill>
                  <a:srgbClr val="C00000"/>
                </a:solidFill>
                <a:latin typeface="MS PGothic"/>
                <a:cs typeface="MS PGothic"/>
              </a:rPr>
              <a:t>＋</a:t>
            </a:r>
            <a:r>
              <a:rPr dirty="0" smtClean="0" sz="2800" spc="-25">
                <a:solidFill>
                  <a:srgbClr val="C00000"/>
                </a:solidFill>
                <a:latin typeface="Times New Roman"/>
                <a:cs typeface="Times New Roman"/>
              </a:rPr>
              <a:t>C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on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5">
                <a:solidFill>
                  <a:srgbClr val="C00000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ol</a:t>
            </a:r>
            <a:r>
              <a:rPr dirty="0" smtClean="0" sz="2800" spc="-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5">
                <a:solidFill>
                  <a:srgbClr val="C00000"/>
                </a:solidFill>
                <a:latin typeface="Times New Roman"/>
                <a:cs typeface="Times New Roman"/>
              </a:rPr>
              <a:t>S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5">
                <a:solidFill>
                  <a:srgbClr val="C00000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-25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-25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0">
                <a:solidFill>
                  <a:srgbClr val="C00000"/>
                </a:solidFill>
                <a:latin typeface="Times New Roman"/>
                <a:cs typeface="Times New Roman"/>
              </a:rPr>
              <a:t>gy</a:t>
            </a:r>
            <a:r>
              <a:rPr dirty="0" smtClean="0" sz="2800" spc="-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20" b="1">
                <a:solidFill>
                  <a:srgbClr val="C00000"/>
                </a:solidFill>
                <a:latin typeface="Times New Roman"/>
                <a:cs typeface="Times New Roman"/>
              </a:rPr>
              <a:t>+</a:t>
            </a:r>
            <a:r>
              <a:rPr dirty="0" smtClean="0" sz="2800" spc="5">
                <a:solidFill>
                  <a:srgbClr val="C00000"/>
                </a:solidFill>
                <a:latin typeface="Times New Roman"/>
                <a:cs typeface="Times New Roman"/>
              </a:rPr>
              <a:t>(</a:t>
            </a:r>
            <a:r>
              <a:rPr dirty="0" smtClean="0" sz="2800" spc="0">
                <a:solidFill>
                  <a:srgbClr val="C00000"/>
                </a:solidFill>
                <a:latin typeface="Microsoft YaHei UI"/>
                <a:cs typeface="Microsoft YaHei UI"/>
              </a:rPr>
              <a:t>有时</a:t>
            </a:r>
            <a:r>
              <a:rPr dirty="0" smtClean="0" sz="2800" spc="0">
                <a:solidFill>
                  <a:srgbClr val="C00000"/>
                </a:solidFill>
                <a:latin typeface="Times New Roman"/>
                <a:cs typeface="Times New Roman"/>
              </a:rPr>
              <a:t>)</a:t>
            </a:r>
            <a:r>
              <a:rPr dirty="0" smtClean="0" sz="2800" spc="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5">
                <a:solidFill>
                  <a:srgbClr val="C00000"/>
                </a:solidFill>
                <a:latin typeface="Times New Roman"/>
                <a:cs typeface="Times New Roman"/>
              </a:rPr>
              <a:t>F</a:t>
            </a:r>
            <a:r>
              <a:rPr dirty="0" smtClean="0" sz="2800" spc="-25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-15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0">
                <a:solidFill>
                  <a:srgbClr val="C00000"/>
                </a:solidFill>
                <a:latin typeface="Times New Roman"/>
                <a:cs typeface="Times New Roman"/>
              </a:rPr>
              <a:t>hs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38501" y="4140200"/>
            <a:ext cx="42862" cy="647700"/>
          </a:xfrm>
          <a:custGeom>
            <a:avLst/>
            <a:gdLst/>
            <a:ahLst/>
            <a:cxnLst/>
            <a:rect l="l" t="t" r="r" b="b"/>
            <a:pathLst>
              <a:path w="42862" h="647700">
                <a:moveTo>
                  <a:pt x="42862" y="76200"/>
                </a:moveTo>
                <a:lnTo>
                  <a:pt x="33337" y="76200"/>
                </a:lnTo>
                <a:lnTo>
                  <a:pt x="33336" y="647700"/>
                </a:lnTo>
                <a:lnTo>
                  <a:pt x="42861" y="647700"/>
                </a:lnTo>
                <a:lnTo>
                  <a:pt x="42862" y="76200"/>
                </a:lnTo>
                <a:close/>
              </a:path>
              <a:path w="42862" h="647700">
                <a:moveTo>
                  <a:pt x="38099" y="0"/>
                </a:moveTo>
                <a:lnTo>
                  <a:pt x="0" y="76200"/>
                </a:lnTo>
                <a:lnTo>
                  <a:pt x="76199" y="76200"/>
                </a:lnTo>
                <a:lnTo>
                  <a:pt x="38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知识的类别体系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82890"/>
            <a:ext cx="6157595" cy="12757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  <a:tab pos="1309370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baseline="1111" sz="3750" spc="52">
                <a:solidFill>
                  <a:srgbClr val="0000CC"/>
                </a:solidFill>
                <a:latin typeface="Microsoft JhengHei"/>
                <a:cs typeface="Microsoft JhengHei"/>
              </a:rPr>
              <a:t>Fa</a:t>
            </a:r>
            <a:r>
              <a:rPr dirty="0" smtClean="0" baseline="1111" sz="3750" spc="-262">
                <a:solidFill>
                  <a:srgbClr val="0000CC"/>
                </a:solidFill>
                <a:latin typeface="Microsoft JhengHei"/>
                <a:cs typeface="Microsoft JhengHei"/>
              </a:rPr>
              <a:t>c</a:t>
            </a:r>
            <a:r>
              <a:rPr dirty="0" smtClean="0" baseline="1111" sz="3750" spc="-120">
                <a:solidFill>
                  <a:srgbClr val="0000CC"/>
                </a:solidFill>
                <a:latin typeface="Microsoft JhengHei"/>
                <a:cs typeface="Microsoft JhengHei"/>
              </a:rPr>
              <a:t>t</a:t>
            </a:r>
            <a:r>
              <a:rPr dirty="0" smtClean="0" baseline="1111" sz="3750" spc="-292">
                <a:solidFill>
                  <a:srgbClr val="0000CC"/>
                </a:solidFill>
                <a:latin typeface="Microsoft JhengHei"/>
                <a:cs typeface="Microsoft JhengHei"/>
              </a:rPr>
              <a:t>s</a:t>
            </a:r>
            <a:r>
              <a:rPr dirty="0" smtClean="0" baseline="1111" sz="3750" spc="-15">
                <a:solidFill>
                  <a:srgbClr val="0000CC"/>
                </a:solidFill>
                <a:latin typeface="Microsoft JhengHei"/>
                <a:cs typeface="Microsoft JhengHei"/>
              </a:rPr>
              <a:t>:</a:t>
            </a:r>
            <a:r>
              <a:rPr dirty="0" smtClean="0" baseline="1111" sz="3750" spc="-15">
                <a:solidFill>
                  <a:srgbClr val="0000CC"/>
                </a:solidFill>
                <a:latin typeface="Microsoft JhengHei"/>
                <a:cs typeface="Microsoft JhengHei"/>
              </a:rPr>
              <a:t>	</a:t>
            </a:r>
            <a:r>
              <a:rPr dirty="0" smtClean="0" baseline="1111" sz="3750" spc="112">
                <a:solidFill>
                  <a:srgbClr val="0000CC"/>
                </a:solidFill>
                <a:latin typeface="Microsoft JhengHei"/>
                <a:cs typeface="Microsoft JhengHei"/>
              </a:rPr>
              <a:t>陈述性知识</a:t>
            </a:r>
            <a:r>
              <a:rPr dirty="0" smtClean="0" baseline="1111" sz="3750" spc="-75">
                <a:solidFill>
                  <a:srgbClr val="0000CC"/>
                </a:solidFill>
                <a:latin typeface="Microsoft JhengHei"/>
                <a:cs typeface="Microsoft JhengHei"/>
              </a:rPr>
              <a:t>(</a:t>
            </a:r>
            <a:r>
              <a:rPr dirty="0" smtClean="0" baseline="1111" sz="3750" spc="-382">
                <a:solidFill>
                  <a:srgbClr val="0000CC"/>
                </a:solidFill>
                <a:latin typeface="Microsoft JhengHei"/>
                <a:cs typeface="Microsoft JhengHei"/>
              </a:rPr>
              <a:t>d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262">
                <a:solidFill>
                  <a:srgbClr val="0000CC"/>
                </a:solidFill>
                <a:latin typeface="Microsoft JhengHei"/>
                <a:cs typeface="Microsoft JhengHei"/>
              </a:rPr>
              <a:t>c</a:t>
            </a:r>
            <a:r>
              <a:rPr dirty="0" smtClean="0" baseline="1111" sz="3750" spc="89">
                <a:solidFill>
                  <a:srgbClr val="0000CC"/>
                </a:solidFill>
                <a:latin typeface="Microsoft JhengHei"/>
                <a:cs typeface="Microsoft JhengHei"/>
              </a:rPr>
              <a:t>l</a:t>
            </a:r>
            <a:r>
              <a:rPr dirty="0" smtClean="0" baseline="1111" sz="3750" spc="-89">
                <a:solidFill>
                  <a:srgbClr val="0000CC"/>
                </a:solidFill>
                <a:latin typeface="Microsoft JhengHei"/>
                <a:cs typeface="Microsoft JhengHei"/>
              </a:rPr>
              <a:t>a</a:t>
            </a:r>
            <a:r>
              <a:rPr dirty="0" smtClean="0" baseline="1111" sz="3750" spc="-7">
                <a:solidFill>
                  <a:srgbClr val="0000CC"/>
                </a:solidFill>
                <a:latin typeface="Microsoft JhengHei"/>
                <a:cs typeface="Microsoft JhengHei"/>
              </a:rPr>
              <a:t>r</a:t>
            </a:r>
            <a:r>
              <a:rPr dirty="0" smtClean="0" baseline="1111" sz="3750" spc="-89">
                <a:solidFill>
                  <a:srgbClr val="0000CC"/>
                </a:solidFill>
                <a:latin typeface="Microsoft JhengHei"/>
                <a:cs typeface="Microsoft JhengHei"/>
              </a:rPr>
              <a:t>a</a:t>
            </a:r>
            <a:r>
              <a:rPr dirty="0" smtClean="0" baseline="1111" sz="3750" spc="-120">
                <a:solidFill>
                  <a:srgbClr val="0000CC"/>
                </a:solidFill>
                <a:latin typeface="Microsoft JhengHei"/>
                <a:cs typeface="Microsoft JhengHei"/>
              </a:rPr>
              <a:t>t</a:t>
            </a:r>
            <a:r>
              <a:rPr dirty="0" smtClean="0" baseline="1111" sz="3750" spc="67">
                <a:solidFill>
                  <a:srgbClr val="0000CC"/>
                </a:solidFill>
                <a:latin typeface="Microsoft JhengHei"/>
                <a:cs typeface="Microsoft JhengHei"/>
              </a:rPr>
              <a:t>i</a:t>
            </a:r>
            <a:r>
              <a:rPr dirty="0" smtClean="0" baseline="1111" sz="3750" spc="-89">
                <a:solidFill>
                  <a:srgbClr val="0000CC"/>
                </a:solidFill>
                <a:latin typeface="Microsoft JhengHei"/>
                <a:cs typeface="Microsoft JhengHei"/>
              </a:rPr>
              <a:t>v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37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baseline="1111" sz="3750" spc="-187">
                <a:solidFill>
                  <a:srgbClr val="0000CC"/>
                </a:solidFill>
                <a:latin typeface="Microsoft JhengHei"/>
                <a:cs typeface="Microsoft JhengHei"/>
              </a:rPr>
              <a:t>k</a:t>
            </a:r>
            <a:r>
              <a:rPr dirty="0" smtClean="0" baseline="1111" sz="3750" spc="-232">
                <a:solidFill>
                  <a:srgbClr val="0000CC"/>
                </a:solidFill>
                <a:latin typeface="Microsoft JhengHei"/>
                <a:cs typeface="Microsoft JhengHei"/>
              </a:rPr>
              <a:t>n</a:t>
            </a:r>
            <a:r>
              <a:rPr dirty="0" smtClean="0" baseline="1111" sz="3750" spc="-390">
                <a:solidFill>
                  <a:srgbClr val="0000CC"/>
                </a:solidFill>
                <a:latin typeface="Microsoft JhengHei"/>
                <a:cs typeface="Microsoft JhengHei"/>
              </a:rPr>
              <a:t>o</a:t>
            </a:r>
            <a:r>
              <a:rPr dirty="0" smtClean="0" baseline="1111" sz="3750" spc="-322">
                <a:solidFill>
                  <a:srgbClr val="0000CC"/>
                </a:solidFill>
                <a:latin typeface="Microsoft JhengHei"/>
                <a:cs typeface="Microsoft JhengHei"/>
              </a:rPr>
              <a:t>w</a:t>
            </a:r>
            <a:r>
              <a:rPr dirty="0" smtClean="0" baseline="1111" sz="3750" spc="89">
                <a:solidFill>
                  <a:srgbClr val="0000CC"/>
                </a:solidFill>
                <a:latin typeface="Microsoft JhengHei"/>
                <a:cs typeface="Microsoft JhengHei"/>
              </a:rPr>
              <a:t>l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382">
                <a:solidFill>
                  <a:srgbClr val="0000CC"/>
                </a:solidFill>
                <a:latin typeface="Microsoft JhengHei"/>
                <a:cs typeface="Microsoft JhengHei"/>
              </a:rPr>
              <a:t>d</a:t>
            </a:r>
            <a:r>
              <a:rPr dirty="0" smtClean="0" baseline="1111" sz="3750" spc="-547">
                <a:solidFill>
                  <a:srgbClr val="0000CC"/>
                </a:solidFill>
                <a:latin typeface="Microsoft JhengHei"/>
                <a:cs typeface="Microsoft JhengHei"/>
              </a:rPr>
              <a:t>g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75">
                <a:solidFill>
                  <a:srgbClr val="0000CC"/>
                </a:solidFill>
                <a:latin typeface="Microsoft JhengHei"/>
                <a:cs typeface="Microsoft JhengHei"/>
              </a:rPr>
              <a:t>)</a:t>
            </a:r>
            <a:endParaRPr baseline="1111" sz="3750">
              <a:latin typeface="Microsoft JhengHei"/>
              <a:cs typeface="Microsoft JhengHei"/>
            </a:endParaRPr>
          </a:p>
          <a:p>
            <a:pPr>
              <a:lnSpc>
                <a:spcPts val="550"/>
              </a:lnSpc>
              <a:spcBef>
                <a:spcPts val="4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  <a:tab pos="4460240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baseline="1207" sz="3450" spc="-172">
                <a:latin typeface="Microsoft JhengHei"/>
                <a:cs typeface="Microsoft JhengHei"/>
              </a:rPr>
              <a:t>J</a:t>
            </a:r>
            <a:r>
              <a:rPr dirty="0" smtClean="0" baseline="1207" sz="3450" spc="-292">
                <a:latin typeface="Microsoft JhengHei"/>
                <a:cs typeface="Microsoft JhengHei"/>
              </a:rPr>
              <a:t>o</a:t>
            </a:r>
            <a:r>
              <a:rPr dirty="0" smtClean="0" baseline="1207" sz="3450" spc="-202">
                <a:latin typeface="Microsoft JhengHei"/>
                <a:cs typeface="Microsoft JhengHei"/>
              </a:rPr>
              <a:t>h</a:t>
            </a:r>
            <a:r>
              <a:rPr dirty="0" smtClean="0" baseline="1207" sz="3450" spc="-195">
                <a:latin typeface="Microsoft JhengHei"/>
                <a:cs typeface="Microsoft JhengHei"/>
              </a:rPr>
              <a:t>n</a:t>
            </a:r>
            <a:r>
              <a:rPr dirty="0" smtClean="0" baseline="1207" sz="3450" spc="30">
                <a:latin typeface="Microsoft JhengHei"/>
                <a:cs typeface="Microsoft JhengHei"/>
              </a:rPr>
              <a:t> </a:t>
            </a:r>
            <a:r>
              <a:rPr dirty="0" smtClean="0" baseline="1207" sz="3450" spc="135">
                <a:solidFill>
                  <a:srgbClr val="C00000"/>
                </a:solidFill>
                <a:latin typeface="Microsoft JhengHei"/>
                <a:cs typeface="Microsoft JhengHei"/>
              </a:rPr>
              <a:t>是⼀个</a:t>
            </a:r>
            <a:r>
              <a:rPr dirty="0" smtClean="0" baseline="1207" sz="3450" spc="37">
                <a:solidFill>
                  <a:srgbClr val="C00000"/>
                </a:solidFill>
                <a:latin typeface="Microsoft JhengHei"/>
                <a:cs typeface="Microsoft JhengHei"/>
              </a:rPr>
              <a:t> </a:t>
            </a:r>
            <a:r>
              <a:rPr dirty="0" smtClean="0" baseline="1207" sz="3450" spc="135">
                <a:latin typeface="Microsoft JhengHei"/>
                <a:cs typeface="Microsoft JhengHei"/>
              </a:rPr>
              <a:t>贼，约翰</a:t>
            </a:r>
            <a:r>
              <a:rPr dirty="0" smtClean="0" baseline="1207" sz="3450" spc="37">
                <a:latin typeface="Microsoft JhengHei"/>
                <a:cs typeface="Microsoft JhengHei"/>
              </a:rPr>
              <a:t> </a:t>
            </a:r>
            <a:r>
              <a:rPr dirty="0" smtClean="0" baseline="1207" sz="3450" spc="135">
                <a:solidFill>
                  <a:srgbClr val="C00000"/>
                </a:solidFill>
                <a:latin typeface="Microsoft JhengHei"/>
                <a:cs typeface="Microsoft JhengHei"/>
              </a:rPr>
              <a:t>喜欢</a:t>
            </a:r>
            <a:r>
              <a:rPr dirty="0" smtClean="0" baseline="1207" sz="3450" spc="135">
                <a:solidFill>
                  <a:srgbClr val="C00000"/>
                </a:solidFill>
                <a:latin typeface="Microsoft JhengHei"/>
                <a:cs typeface="Microsoft JhengHei"/>
              </a:rPr>
              <a:t>	</a:t>
            </a:r>
            <a:r>
              <a:rPr dirty="0" smtClean="0" baseline="1207" sz="3450" spc="135">
                <a:latin typeface="Microsoft JhengHei"/>
                <a:cs typeface="Microsoft JhengHei"/>
              </a:rPr>
              <a:t>酒</a:t>
            </a:r>
            <a:endParaRPr baseline="1207" sz="3450">
              <a:latin typeface="Microsoft JhengHei"/>
              <a:cs typeface="Microsoft JhengHei"/>
            </a:endParaRPr>
          </a:p>
          <a:p>
            <a:pPr>
              <a:lnSpc>
                <a:spcPts val="550"/>
              </a:lnSpc>
              <a:spcBef>
                <a:spcPts val="37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baseline="1207" sz="3450" spc="-284">
                <a:latin typeface="Microsoft JhengHei"/>
                <a:cs typeface="Microsoft JhengHei"/>
              </a:rPr>
              <a:t>1+</a:t>
            </a:r>
            <a:r>
              <a:rPr dirty="0" smtClean="0" baseline="1207" sz="3450" spc="-240">
                <a:latin typeface="Microsoft JhengHei"/>
                <a:cs typeface="Microsoft JhengHei"/>
              </a:rPr>
              <a:t>1</a:t>
            </a:r>
            <a:r>
              <a:rPr dirty="0" smtClean="0" baseline="1207" sz="3450" spc="30">
                <a:latin typeface="Microsoft JhengHei"/>
                <a:cs typeface="Microsoft JhengHei"/>
              </a:rPr>
              <a:t> </a:t>
            </a:r>
            <a:r>
              <a:rPr dirty="0" smtClean="0" baseline="1207" sz="3450" spc="-157">
                <a:latin typeface="Microsoft JhengHei"/>
                <a:cs typeface="Microsoft JhengHei"/>
              </a:rPr>
              <a:t>=</a:t>
            </a:r>
            <a:r>
              <a:rPr dirty="0" smtClean="0" baseline="1207" sz="3450" spc="30">
                <a:latin typeface="Microsoft JhengHei"/>
                <a:cs typeface="Microsoft JhengHei"/>
              </a:rPr>
              <a:t> </a:t>
            </a:r>
            <a:r>
              <a:rPr dirty="0" smtClean="0" baseline="1207" sz="3450" spc="-247">
                <a:latin typeface="Microsoft JhengHei"/>
                <a:cs typeface="Microsoft JhengHei"/>
              </a:rPr>
              <a:t>2</a:t>
            </a:r>
            <a:r>
              <a:rPr dirty="0" smtClean="0" baseline="1207" sz="3450" spc="-97">
                <a:latin typeface="Microsoft JhengHei"/>
                <a:cs typeface="Microsoft JhengHei"/>
              </a:rPr>
              <a:t>,</a:t>
            </a:r>
            <a:r>
              <a:rPr dirty="0" smtClean="0" baseline="1207" sz="3450" spc="30">
                <a:latin typeface="Microsoft JhengHei"/>
                <a:cs typeface="Microsoft JhengHei"/>
              </a:rPr>
              <a:t> </a:t>
            </a:r>
            <a:r>
              <a:rPr dirty="0" smtClean="0" baseline="1207" sz="3450" spc="-330">
                <a:latin typeface="Microsoft JhengHei"/>
                <a:cs typeface="Microsoft JhengHei"/>
              </a:rPr>
              <a:t>2</a:t>
            </a:r>
            <a:r>
              <a:rPr dirty="0" smtClean="0" baseline="1207" sz="3450" spc="135">
                <a:latin typeface="Microsoft JhengHei"/>
                <a:cs typeface="Microsoft JhengHei"/>
              </a:rPr>
              <a:t>是偶数</a:t>
            </a:r>
            <a:endParaRPr baseline="1207" sz="345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3111712"/>
            <a:ext cx="7467600" cy="3870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baseline="1111" sz="3750" spc="-127">
                <a:solidFill>
                  <a:srgbClr val="0000CC"/>
                </a:solidFill>
                <a:latin typeface="Microsoft JhengHei"/>
                <a:cs typeface="Microsoft JhengHei"/>
              </a:rPr>
              <a:t>R</a:t>
            </a:r>
            <a:r>
              <a:rPr dirty="0" smtClean="0" baseline="1111" sz="3750" spc="-112">
                <a:solidFill>
                  <a:srgbClr val="0000CC"/>
                </a:solidFill>
                <a:latin typeface="Microsoft JhengHei"/>
                <a:cs typeface="Microsoft JhengHei"/>
              </a:rPr>
              <a:t>u</a:t>
            </a:r>
            <a:r>
              <a:rPr dirty="0" smtClean="0" baseline="1111" sz="3750" spc="89">
                <a:solidFill>
                  <a:srgbClr val="0000CC"/>
                </a:solidFill>
                <a:latin typeface="Microsoft JhengHei"/>
                <a:cs typeface="Microsoft JhengHei"/>
              </a:rPr>
              <a:t>l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292">
                <a:solidFill>
                  <a:srgbClr val="0000CC"/>
                </a:solidFill>
                <a:latin typeface="Microsoft JhengHei"/>
                <a:cs typeface="Microsoft JhengHei"/>
              </a:rPr>
              <a:t>s</a:t>
            </a:r>
            <a:r>
              <a:rPr dirty="0" smtClean="0" baseline="1111" sz="3750" spc="-15">
                <a:solidFill>
                  <a:srgbClr val="0000CC"/>
                </a:solidFill>
                <a:latin typeface="Microsoft JhengHei"/>
                <a:cs typeface="Microsoft JhengHei"/>
              </a:rPr>
              <a:t>:</a:t>
            </a:r>
            <a:r>
              <a:rPr dirty="0" smtClean="0" baseline="1111" sz="3750" spc="44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baseline="1111" sz="3750" spc="112">
                <a:solidFill>
                  <a:srgbClr val="0000CC"/>
                </a:solidFill>
                <a:latin typeface="Microsoft JhengHei"/>
                <a:cs typeface="Microsoft JhengHei"/>
              </a:rPr>
              <a:t>程序性知识</a:t>
            </a:r>
            <a:r>
              <a:rPr dirty="0" smtClean="0" baseline="1111" sz="3750" spc="-75">
                <a:solidFill>
                  <a:srgbClr val="0000CC"/>
                </a:solidFill>
                <a:latin typeface="Microsoft JhengHei"/>
                <a:cs typeface="Microsoft JhengHei"/>
              </a:rPr>
              <a:t>(</a:t>
            </a:r>
            <a:r>
              <a:rPr dirty="0" smtClean="0" baseline="1111" sz="3750" spc="-352">
                <a:solidFill>
                  <a:srgbClr val="0000CC"/>
                </a:solidFill>
                <a:latin typeface="Microsoft JhengHei"/>
                <a:cs typeface="Microsoft JhengHei"/>
              </a:rPr>
              <a:t>p</a:t>
            </a:r>
            <a:r>
              <a:rPr dirty="0" smtClean="0" baseline="1111" sz="3750" spc="-7">
                <a:solidFill>
                  <a:srgbClr val="0000CC"/>
                </a:solidFill>
                <a:latin typeface="Microsoft JhengHei"/>
                <a:cs typeface="Microsoft JhengHei"/>
              </a:rPr>
              <a:t>r</a:t>
            </a:r>
            <a:r>
              <a:rPr dirty="0" smtClean="0" baseline="1111" sz="3750" spc="-390">
                <a:solidFill>
                  <a:srgbClr val="0000CC"/>
                </a:solidFill>
                <a:latin typeface="Microsoft JhengHei"/>
                <a:cs typeface="Microsoft JhengHei"/>
              </a:rPr>
              <a:t>o</a:t>
            </a:r>
            <a:r>
              <a:rPr dirty="0" smtClean="0" baseline="1111" sz="3750" spc="-262">
                <a:solidFill>
                  <a:srgbClr val="0000CC"/>
                </a:solidFill>
                <a:latin typeface="Microsoft JhengHei"/>
                <a:cs typeface="Microsoft JhengHei"/>
              </a:rPr>
              <a:t>c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382">
                <a:solidFill>
                  <a:srgbClr val="0000CC"/>
                </a:solidFill>
                <a:latin typeface="Microsoft JhengHei"/>
                <a:cs typeface="Microsoft JhengHei"/>
              </a:rPr>
              <a:t>d</a:t>
            </a:r>
            <a:r>
              <a:rPr dirty="0" smtClean="0" baseline="1111" sz="3750" spc="-270">
                <a:solidFill>
                  <a:srgbClr val="0000CC"/>
                </a:solidFill>
                <a:latin typeface="Microsoft JhengHei"/>
                <a:cs typeface="Microsoft JhengHei"/>
              </a:rPr>
              <a:t>u</a:t>
            </a:r>
            <a:r>
              <a:rPr dirty="0" smtClean="0" baseline="1111" sz="3750" spc="-7">
                <a:solidFill>
                  <a:srgbClr val="0000CC"/>
                </a:solidFill>
                <a:latin typeface="Microsoft JhengHei"/>
                <a:cs typeface="Microsoft JhengHei"/>
              </a:rPr>
              <a:t>r</a:t>
            </a:r>
            <a:r>
              <a:rPr dirty="0" smtClean="0" baseline="1111" sz="3750" spc="-89">
                <a:solidFill>
                  <a:srgbClr val="0000CC"/>
                </a:solidFill>
                <a:latin typeface="Microsoft JhengHei"/>
                <a:cs typeface="Microsoft JhengHei"/>
              </a:rPr>
              <a:t>a</a:t>
            </a:r>
            <a:r>
              <a:rPr dirty="0" smtClean="0" baseline="1111" sz="3750" spc="82">
                <a:solidFill>
                  <a:srgbClr val="0000CC"/>
                </a:solidFill>
                <a:latin typeface="Microsoft JhengHei"/>
                <a:cs typeface="Microsoft JhengHei"/>
              </a:rPr>
              <a:t>l</a:t>
            </a:r>
            <a:r>
              <a:rPr dirty="0" smtClean="0" baseline="1111" sz="3750" spc="44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baseline="1111" sz="3750" spc="-187">
                <a:solidFill>
                  <a:srgbClr val="0000CC"/>
                </a:solidFill>
                <a:latin typeface="Microsoft JhengHei"/>
                <a:cs typeface="Microsoft JhengHei"/>
              </a:rPr>
              <a:t>k</a:t>
            </a:r>
            <a:r>
              <a:rPr dirty="0" smtClean="0" baseline="1111" sz="3750" spc="-232">
                <a:solidFill>
                  <a:srgbClr val="0000CC"/>
                </a:solidFill>
                <a:latin typeface="Microsoft JhengHei"/>
                <a:cs typeface="Microsoft JhengHei"/>
              </a:rPr>
              <a:t>n</a:t>
            </a:r>
            <a:r>
              <a:rPr dirty="0" smtClean="0" baseline="1111" sz="3750" spc="-390">
                <a:solidFill>
                  <a:srgbClr val="0000CC"/>
                </a:solidFill>
                <a:latin typeface="Microsoft JhengHei"/>
                <a:cs typeface="Microsoft JhengHei"/>
              </a:rPr>
              <a:t>o</a:t>
            </a:r>
            <a:r>
              <a:rPr dirty="0" smtClean="0" baseline="1111" sz="3750" spc="-322">
                <a:solidFill>
                  <a:srgbClr val="0000CC"/>
                </a:solidFill>
                <a:latin typeface="Microsoft JhengHei"/>
                <a:cs typeface="Microsoft JhengHei"/>
              </a:rPr>
              <a:t>w</a:t>
            </a:r>
            <a:r>
              <a:rPr dirty="0" smtClean="0" baseline="1111" sz="3750" spc="89">
                <a:solidFill>
                  <a:srgbClr val="0000CC"/>
                </a:solidFill>
                <a:latin typeface="Microsoft JhengHei"/>
                <a:cs typeface="Microsoft JhengHei"/>
              </a:rPr>
              <a:t>l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382">
                <a:solidFill>
                  <a:srgbClr val="0000CC"/>
                </a:solidFill>
                <a:latin typeface="Microsoft JhengHei"/>
                <a:cs typeface="Microsoft JhengHei"/>
              </a:rPr>
              <a:t>d</a:t>
            </a:r>
            <a:r>
              <a:rPr dirty="0" smtClean="0" baseline="1111" sz="3750" spc="-547">
                <a:solidFill>
                  <a:srgbClr val="0000CC"/>
                </a:solidFill>
                <a:latin typeface="Microsoft JhengHei"/>
                <a:cs typeface="Microsoft JhengHei"/>
              </a:rPr>
              <a:t>g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75">
                <a:solidFill>
                  <a:srgbClr val="0000CC"/>
                </a:solidFill>
                <a:latin typeface="Microsoft JhengHei"/>
                <a:cs typeface="Microsoft JhengHei"/>
              </a:rPr>
              <a:t>)</a:t>
            </a:r>
            <a:endParaRPr baseline="1111" sz="3750">
              <a:latin typeface="Microsoft JhengHei"/>
              <a:cs typeface="Microsoft JhengHei"/>
            </a:endParaRPr>
          </a:p>
          <a:p>
            <a:pPr>
              <a:lnSpc>
                <a:spcPts val="550"/>
              </a:lnSpc>
              <a:spcBef>
                <a:spcPts val="4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baseline="1207" sz="3450" spc="135">
                <a:latin typeface="Microsoft JhengHei"/>
                <a:cs typeface="Microsoft JhengHei"/>
              </a:rPr>
              <a:t>解决⼀个问题的系列步骤：</a:t>
            </a:r>
            <a:r>
              <a:rPr dirty="0" smtClean="0" baseline="1207" sz="3450" spc="37">
                <a:latin typeface="Microsoft JhengHei"/>
                <a:cs typeface="Microsoft JhengHei"/>
              </a:rPr>
              <a:t> </a:t>
            </a:r>
            <a:r>
              <a:rPr dirty="0" smtClean="0" baseline="1207" sz="3450" spc="135">
                <a:latin typeface="Microsoft JhengHei"/>
                <a:cs typeface="Microsoft JhengHei"/>
              </a:rPr>
              <a:t>菜谱中的炒菜步骤</a:t>
            </a:r>
            <a:endParaRPr baseline="1207" sz="3450">
              <a:latin typeface="Microsoft JhengHei"/>
              <a:cs typeface="Microsoft JhengHei"/>
            </a:endParaRPr>
          </a:p>
          <a:p>
            <a:pPr marL="469900">
              <a:lnSpc>
                <a:spcPct val="100000"/>
              </a:lnSpc>
              <a:spcBef>
                <a:spcPts val="450"/>
              </a:spcBef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baseline="1207" sz="3450" spc="135">
                <a:latin typeface="Microsoft JhengHei"/>
                <a:cs typeface="Microsoft JhengHei"/>
              </a:rPr>
              <a:t>规则：⼀个贼</a:t>
            </a:r>
            <a:r>
              <a:rPr dirty="0" smtClean="0" baseline="1207" sz="3450" spc="37">
                <a:latin typeface="Microsoft JhengHei"/>
                <a:cs typeface="Microsoft JhengHei"/>
              </a:rPr>
              <a:t> </a:t>
            </a:r>
            <a:r>
              <a:rPr dirty="0" smtClean="0" baseline="1207" sz="3450" spc="135">
                <a:solidFill>
                  <a:srgbClr val="C00000"/>
                </a:solidFill>
                <a:latin typeface="Microsoft JhengHei"/>
                <a:cs typeface="Microsoft JhengHei"/>
              </a:rPr>
              <a:t>喜欢</a:t>
            </a:r>
            <a:r>
              <a:rPr dirty="0" smtClean="0" baseline="1207" sz="3450" spc="37">
                <a:solidFill>
                  <a:srgbClr val="C00000"/>
                </a:solidFill>
                <a:latin typeface="Microsoft JhengHei"/>
                <a:cs typeface="Microsoft JhengHei"/>
              </a:rPr>
              <a:t> </a:t>
            </a:r>
            <a:r>
              <a:rPr dirty="0" smtClean="0" baseline="1207" sz="3450" spc="135">
                <a:latin typeface="Microsoft JhengHei"/>
                <a:cs typeface="Microsoft JhengHei"/>
              </a:rPr>
              <a:t>⼀个东西</a:t>
            </a:r>
            <a:r>
              <a:rPr dirty="0" smtClean="0" baseline="1207" sz="3450" spc="37">
                <a:latin typeface="Microsoft JhengHei"/>
                <a:cs typeface="Microsoft JhengHei"/>
              </a:rPr>
              <a:t> </a:t>
            </a:r>
            <a:r>
              <a:rPr dirty="0" smtClean="0" baseline="1207" sz="3450" spc="1589">
                <a:latin typeface="Arial"/>
                <a:cs typeface="Arial"/>
              </a:rPr>
              <a:t>à</a:t>
            </a:r>
            <a:r>
              <a:rPr dirty="0" smtClean="0" baseline="1207" sz="3450" spc="-67">
                <a:latin typeface="Arial"/>
                <a:cs typeface="Arial"/>
              </a:rPr>
              <a:t> </a:t>
            </a:r>
            <a:r>
              <a:rPr dirty="0" smtClean="0" baseline="1207" sz="3450" spc="135">
                <a:latin typeface="Microsoft JhengHei"/>
                <a:cs typeface="Microsoft JhengHei"/>
              </a:rPr>
              <a:t>这个贼很有可能去</a:t>
            </a:r>
            <a:endParaRPr baseline="1207" sz="3450">
              <a:latin typeface="Microsoft JhengHei"/>
              <a:cs typeface="Microsoft JhengHei"/>
            </a:endParaRPr>
          </a:p>
          <a:p>
            <a:pPr marL="755650">
              <a:lnSpc>
                <a:spcPct val="100000"/>
              </a:lnSpc>
              <a:spcBef>
                <a:spcPts val="185"/>
              </a:spcBef>
            </a:pPr>
            <a:r>
              <a:rPr dirty="0" smtClean="0" sz="2300" spc="90">
                <a:solidFill>
                  <a:srgbClr val="C00000"/>
                </a:solidFill>
                <a:latin typeface="Microsoft JhengHei"/>
                <a:cs typeface="Microsoft JhengHei"/>
              </a:rPr>
              <a:t>偷取</a:t>
            </a:r>
            <a:r>
              <a:rPr dirty="0" smtClean="0" sz="2300" spc="25">
                <a:solidFill>
                  <a:srgbClr val="C00000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2300" spc="90">
                <a:latin typeface="Microsoft JhengHei"/>
                <a:cs typeface="Microsoft JhengHei"/>
              </a:rPr>
              <a:t>它</a:t>
            </a:r>
            <a:endParaRPr sz="2300">
              <a:latin typeface="Microsoft JhengHei"/>
              <a:cs typeface="Microsoft JhengHe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200"/>
              </a:lnSpc>
              <a:spcBef>
                <a:spcPts val="39"/>
              </a:spcBef>
            </a:pPr>
            <a:endParaRPr sz="12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baseline="1111" sz="3750" spc="-60">
                <a:solidFill>
                  <a:srgbClr val="0000CC"/>
                </a:solidFill>
                <a:latin typeface="Microsoft JhengHei"/>
                <a:cs typeface="Microsoft JhengHei"/>
              </a:rPr>
              <a:t>C</a:t>
            </a:r>
            <a:r>
              <a:rPr dirty="0" smtClean="0" baseline="1111" sz="3750" spc="-390">
                <a:solidFill>
                  <a:srgbClr val="0000CC"/>
                </a:solidFill>
                <a:latin typeface="Microsoft JhengHei"/>
                <a:cs typeface="Microsoft JhengHei"/>
              </a:rPr>
              <a:t>o</a:t>
            </a:r>
            <a:r>
              <a:rPr dirty="0" smtClean="0" baseline="1111" sz="3750" spc="-232">
                <a:solidFill>
                  <a:srgbClr val="0000CC"/>
                </a:solidFill>
                <a:latin typeface="Microsoft JhengHei"/>
                <a:cs typeface="Microsoft JhengHei"/>
              </a:rPr>
              <a:t>n</a:t>
            </a:r>
            <a:r>
              <a:rPr dirty="0" smtClean="0" baseline="1111" sz="3750" spc="-120">
                <a:solidFill>
                  <a:srgbClr val="0000CC"/>
                </a:solidFill>
                <a:latin typeface="Microsoft JhengHei"/>
                <a:cs typeface="Microsoft JhengHei"/>
              </a:rPr>
              <a:t>t</a:t>
            </a:r>
            <a:r>
              <a:rPr dirty="0" smtClean="0" baseline="1111" sz="3750" spc="-7">
                <a:solidFill>
                  <a:srgbClr val="0000CC"/>
                </a:solidFill>
                <a:latin typeface="Microsoft JhengHei"/>
                <a:cs typeface="Microsoft JhengHei"/>
              </a:rPr>
              <a:t>r</a:t>
            </a:r>
            <a:r>
              <a:rPr dirty="0" smtClean="0" baseline="1111" sz="3750" spc="-390">
                <a:solidFill>
                  <a:srgbClr val="0000CC"/>
                </a:solidFill>
                <a:latin typeface="Microsoft JhengHei"/>
                <a:cs typeface="Microsoft JhengHei"/>
              </a:rPr>
              <a:t>o</a:t>
            </a:r>
            <a:r>
              <a:rPr dirty="0" smtClean="0" baseline="1111" sz="3750" spc="82">
                <a:solidFill>
                  <a:srgbClr val="0000CC"/>
                </a:solidFill>
                <a:latin typeface="Microsoft JhengHei"/>
                <a:cs typeface="Microsoft JhengHei"/>
              </a:rPr>
              <a:t>l</a:t>
            </a:r>
            <a:r>
              <a:rPr dirty="0" smtClean="0" baseline="1111" sz="3750" spc="44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baseline="1111" sz="3750" spc="-284">
                <a:solidFill>
                  <a:srgbClr val="0000CC"/>
                </a:solidFill>
                <a:latin typeface="Microsoft JhengHei"/>
                <a:cs typeface="Microsoft JhengHei"/>
              </a:rPr>
              <a:t>S</a:t>
            </a:r>
            <a:r>
              <a:rPr dirty="0" smtClean="0" baseline="1111" sz="3750" spc="-120">
                <a:solidFill>
                  <a:srgbClr val="0000CC"/>
                </a:solidFill>
                <a:latin typeface="Microsoft JhengHei"/>
                <a:cs typeface="Microsoft JhengHei"/>
              </a:rPr>
              <a:t>t</a:t>
            </a:r>
            <a:r>
              <a:rPr dirty="0" smtClean="0" baseline="1111" sz="3750" spc="-7">
                <a:solidFill>
                  <a:srgbClr val="0000CC"/>
                </a:solidFill>
                <a:latin typeface="Microsoft JhengHei"/>
                <a:cs typeface="Microsoft JhengHei"/>
              </a:rPr>
              <a:t>r</a:t>
            </a:r>
            <a:r>
              <a:rPr dirty="0" smtClean="0" baseline="1111" sz="3750" spc="-89">
                <a:solidFill>
                  <a:srgbClr val="0000CC"/>
                </a:solidFill>
                <a:latin typeface="Microsoft JhengHei"/>
                <a:cs typeface="Microsoft JhengHei"/>
              </a:rPr>
              <a:t>a</a:t>
            </a:r>
            <a:r>
              <a:rPr dirty="0" smtClean="0" baseline="1111" sz="3750" spc="-120">
                <a:solidFill>
                  <a:srgbClr val="0000CC"/>
                </a:solidFill>
                <a:latin typeface="Microsoft JhengHei"/>
                <a:cs typeface="Microsoft JhengHei"/>
              </a:rPr>
              <a:t>t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547">
                <a:solidFill>
                  <a:srgbClr val="0000CC"/>
                </a:solidFill>
                <a:latin typeface="Microsoft JhengHei"/>
                <a:cs typeface="Microsoft JhengHei"/>
              </a:rPr>
              <a:t>g</a:t>
            </a:r>
            <a:r>
              <a:rPr dirty="0" smtClean="0" baseline="1111" sz="3750" spc="-337">
                <a:solidFill>
                  <a:srgbClr val="0000CC"/>
                </a:solidFill>
                <a:latin typeface="Microsoft JhengHei"/>
                <a:cs typeface="Microsoft JhengHei"/>
              </a:rPr>
              <a:t>y</a:t>
            </a:r>
            <a:r>
              <a:rPr dirty="0" smtClean="0" baseline="1111" sz="3750" spc="-15">
                <a:solidFill>
                  <a:srgbClr val="0000CC"/>
                </a:solidFill>
                <a:latin typeface="Microsoft JhengHei"/>
                <a:cs typeface="Microsoft JhengHei"/>
              </a:rPr>
              <a:t>:</a:t>
            </a:r>
            <a:r>
              <a:rPr dirty="0" smtClean="0" baseline="1111" sz="3750" spc="44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baseline="1111" sz="3750" spc="112">
                <a:solidFill>
                  <a:srgbClr val="0000CC"/>
                </a:solidFill>
                <a:latin typeface="Microsoft JhengHei"/>
                <a:cs typeface="Microsoft JhengHei"/>
              </a:rPr>
              <a:t>元知识</a:t>
            </a:r>
            <a:r>
              <a:rPr dirty="0" smtClean="0" baseline="1111" sz="3750" spc="-75">
                <a:solidFill>
                  <a:srgbClr val="0000CC"/>
                </a:solidFill>
                <a:latin typeface="Microsoft JhengHei"/>
                <a:cs typeface="Microsoft JhengHei"/>
              </a:rPr>
              <a:t>(</a:t>
            </a:r>
            <a:r>
              <a:rPr dirty="0" smtClean="0" baseline="1111" sz="3750" spc="-434">
                <a:solidFill>
                  <a:srgbClr val="0000CC"/>
                </a:solidFill>
                <a:latin typeface="Microsoft JhengHei"/>
                <a:cs typeface="Microsoft JhengHei"/>
              </a:rPr>
              <a:t>m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120">
                <a:solidFill>
                  <a:srgbClr val="0000CC"/>
                </a:solidFill>
                <a:latin typeface="Microsoft JhengHei"/>
                <a:cs typeface="Microsoft JhengHei"/>
              </a:rPr>
              <a:t>t</a:t>
            </a:r>
            <a:r>
              <a:rPr dirty="0" smtClean="0" baseline="1111" sz="3750" spc="-89">
                <a:solidFill>
                  <a:srgbClr val="0000CC"/>
                </a:solidFill>
                <a:latin typeface="Microsoft JhengHei"/>
                <a:cs typeface="Microsoft JhengHei"/>
              </a:rPr>
              <a:t>a</a:t>
            </a:r>
            <a:r>
              <a:rPr dirty="0" smtClean="0" baseline="1111" sz="3750" spc="-15">
                <a:solidFill>
                  <a:srgbClr val="0000CC"/>
                </a:solidFill>
                <a:latin typeface="Microsoft JhengHei"/>
                <a:cs typeface="Microsoft JhengHei"/>
              </a:rPr>
              <a:t>,</a:t>
            </a:r>
            <a:r>
              <a:rPr dirty="0" smtClean="0" baseline="1111" sz="3750" spc="44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baseline="1111" sz="3750" spc="-292">
                <a:solidFill>
                  <a:srgbClr val="0000CC"/>
                </a:solidFill>
                <a:latin typeface="Microsoft JhengHei"/>
                <a:cs typeface="Microsoft JhengHei"/>
              </a:rPr>
              <a:t>s</a:t>
            </a:r>
            <a:r>
              <a:rPr dirty="0" smtClean="0" baseline="1111" sz="3750" spc="-270">
                <a:solidFill>
                  <a:srgbClr val="0000CC"/>
                </a:solidFill>
                <a:latin typeface="Microsoft JhengHei"/>
                <a:cs typeface="Microsoft JhengHei"/>
              </a:rPr>
              <a:t>u</a:t>
            </a:r>
            <a:r>
              <a:rPr dirty="0" smtClean="0" baseline="1111" sz="3750" spc="-352">
                <a:solidFill>
                  <a:srgbClr val="0000CC"/>
                </a:solidFill>
                <a:latin typeface="Microsoft JhengHei"/>
                <a:cs typeface="Microsoft JhengHei"/>
              </a:rPr>
              <a:t>p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r</a:t>
            </a:r>
            <a:r>
              <a:rPr dirty="0" smtClean="0" baseline="1111" sz="3750" spc="30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baseline="1111" sz="3750" spc="-187">
                <a:solidFill>
                  <a:srgbClr val="0000CC"/>
                </a:solidFill>
                <a:latin typeface="Microsoft JhengHei"/>
                <a:cs typeface="Microsoft JhengHei"/>
              </a:rPr>
              <a:t>k</a:t>
            </a:r>
            <a:r>
              <a:rPr dirty="0" smtClean="0" baseline="1111" sz="3750" spc="-232">
                <a:solidFill>
                  <a:srgbClr val="0000CC"/>
                </a:solidFill>
                <a:latin typeface="Microsoft JhengHei"/>
                <a:cs typeface="Microsoft JhengHei"/>
              </a:rPr>
              <a:t>n</a:t>
            </a:r>
            <a:r>
              <a:rPr dirty="0" smtClean="0" baseline="1111" sz="3750" spc="-390">
                <a:solidFill>
                  <a:srgbClr val="0000CC"/>
                </a:solidFill>
                <a:latin typeface="Microsoft JhengHei"/>
                <a:cs typeface="Microsoft JhengHei"/>
              </a:rPr>
              <a:t>o</a:t>
            </a:r>
            <a:r>
              <a:rPr dirty="0" smtClean="0" baseline="1111" sz="3750" spc="-322">
                <a:solidFill>
                  <a:srgbClr val="0000CC"/>
                </a:solidFill>
                <a:latin typeface="Microsoft JhengHei"/>
                <a:cs typeface="Microsoft JhengHei"/>
              </a:rPr>
              <a:t>w</a:t>
            </a:r>
            <a:r>
              <a:rPr dirty="0" smtClean="0" baseline="1111" sz="3750" spc="89">
                <a:solidFill>
                  <a:srgbClr val="0000CC"/>
                </a:solidFill>
                <a:latin typeface="Microsoft JhengHei"/>
                <a:cs typeface="Microsoft JhengHei"/>
              </a:rPr>
              <a:t>l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382">
                <a:solidFill>
                  <a:srgbClr val="0000CC"/>
                </a:solidFill>
                <a:latin typeface="Microsoft JhengHei"/>
                <a:cs typeface="Microsoft JhengHei"/>
              </a:rPr>
              <a:t>d</a:t>
            </a:r>
            <a:r>
              <a:rPr dirty="0" smtClean="0" baseline="1111" sz="3750" spc="-547">
                <a:solidFill>
                  <a:srgbClr val="0000CC"/>
                </a:solidFill>
                <a:latin typeface="Microsoft JhengHei"/>
                <a:cs typeface="Microsoft JhengHei"/>
              </a:rPr>
              <a:t>g</a:t>
            </a:r>
            <a:r>
              <a:rPr dirty="0" smtClean="0" baseline="1111" sz="3750" spc="-450">
                <a:solidFill>
                  <a:srgbClr val="0000CC"/>
                </a:solidFill>
                <a:latin typeface="Microsoft JhengHei"/>
                <a:cs typeface="Microsoft JhengHei"/>
              </a:rPr>
              <a:t>e</a:t>
            </a:r>
            <a:r>
              <a:rPr dirty="0" smtClean="0" baseline="1111" sz="3750" spc="-75">
                <a:solidFill>
                  <a:srgbClr val="0000CC"/>
                </a:solidFill>
                <a:latin typeface="Microsoft JhengHei"/>
                <a:cs typeface="Microsoft JhengHei"/>
              </a:rPr>
              <a:t>)</a:t>
            </a:r>
            <a:endParaRPr baseline="1111" sz="3750">
              <a:latin typeface="Microsoft JhengHei"/>
              <a:cs typeface="Microsoft JhengHei"/>
            </a:endParaRPr>
          </a:p>
          <a:p>
            <a:pPr>
              <a:lnSpc>
                <a:spcPts val="550"/>
              </a:lnSpc>
              <a:spcBef>
                <a:spcPts val="4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SzPct val="104347"/>
              <a:buFont typeface="Microsoft YaHei UI"/>
              <a:buChar char="-"/>
              <a:tabLst>
                <a:tab pos="755015" algn="l"/>
              </a:tabLst>
            </a:pPr>
            <a:r>
              <a:rPr dirty="0" smtClean="0" baseline="1207" sz="3450" spc="135">
                <a:latin typeface="Microsoft JhengHei"/>
                <a:cs typeface="Microsoft JhengHei"/>
              </a:rPr>
              <a:t>推理策略</a:t>
            </a:r>
            <a:r>
              <a:rPr dirty="0" smtClean="0" baseline="1207" sz="3450" spc="-75">
                <a:latin typeface="Microsoft JhengHei"/>
                <a:cs typeface="Microsoft JhengHei"/>
              </a:rPr>
              <a:t>(</a:t>
            </a:r>
            <a:r>
              <a:rPr dirty="0" smtClean="0" baseline="1207" sz="3450" spc="0">
                <a:latin typeface="Microsoft JhengHei"/>
                <a:cs typeface="Microsoft JhengHei"/>
              </a:rPr>
              <a:t>r</a:t>
            </a:r>
            <a:r>
              <a:rPr dirty="0" smtClean="0" baseline="1207" sz="3450" spc="-390">
                <a:latin typeface="Microsoft JhengHei"/>
                <a:cs typeface="Microsoft JhengHei"/>
              </a:rPr>
              <a:t>e</a:t>
            </a:r>
            <a:r>
              <a:rPr dirty="0" smtClean="0" baseline="1207" sz="3450" spc="-89">
                <a:latin typeface="Microsoft JhengHei"/>
                <a:cs typeface="Microsoft JhengHei"/>
              </a:rPr>
              <a:t>a</a:t>
            </a:r>
            <a:r>
              <a:rPr dirty="0" smtClean="0" baseline="1207" sz="3450" spc="-277">
                <a:latin typeface="Microsoft JhengHei"/>
                <a:cs typeface="Microsoft JhengHei"/>
              </a:rPr>
              <a:t>s</a:t>
            </a:r>
            <a:r>
              <a:rPr dirty="0" smtClean="0" baseline="1207" sz="3450" spc="-359">
                <a:latin typeface="Microsoft JhengHei"/>
                <a:cs typeface="Microsoft JhengHei"/>
              </a:rPr>
              <a:t>o</a:t>
            </a:r>
            <a:r>
              <a:rPr dirty="0" smtClean="0" baseline="1207" sz="3450" spc="-202">
                <a:latin typeface="Microsoft JhengHei"/>
                <a:cs typeface="Microsoft JhengHei"/>
              </a:rPr>
              <a:t>n</a:t>
            </a:r>
            <a:r>
              <a:rPr dirty="0" smtClean="0" baseline="1207" sz="3450" spc="67">
                <a:latin typeface="Microsoft JhengHei"/>
                <a:cs typeface="Microsoft JhengHei"/>
              </a:rPr>
              <a:t>i</a:t>
            </a:r>
            <a:r>
              <a:rPr dirty="0" smtClean="0" baseline="1207" sz="3450" spc="-202">
                <a:latin typeface="Microsoft JhengHei"/>
                <a:cs typeface="Microsoft JhengHei"/>
              </a:rPr>
              <a:t>n</a:t>
            </a:r>
            <a:r>
              <a:rPr dirty="0" smtClean="0" baseline="1207" sz="3450" spc="-487">
                <a:latin typeface="Microsoft JhengHei"/>
                <a:cs typeface="Microsoft JhengHei"/>
              </a:rPr>
              <a:t>g</a:t>
            </a:r>
            <a:r>
              <a:rPr dirty="0" smtClean="0" baseline="1207" sz="3450" spc="30">
                <a:latin typeface="Microsoft JhengHei"/>
                <a:cs typeface="Microsoft JhengHei"/>
              </a:rPr>
              <a:t> </a:t>
            </a:r>
            <a:r>
              <a:rPr dirty="0" smtClean="0" baseline="1207" sz="3450" spc="-277">
                <a:latin typeface="Microsoft JhengHei"/>
                <a:cs typeface="Microsoft JhengHei"/>
              </a:rPr>
              <a:t>s</a:t>
            </a:r>
            <a:r>
              <a:rPr dirty="0" smtClean="0" baseline="1207" sz="3450" spc="-127">
                <a:latin typeface="Microsoft JhengHei"/>
                <a:cs typeface="Microsoft JhengHei"/>
              </a:rPr>
              <a:t>t</a:t>
            </a:r>
            <a:r>
              <a:rPr dirty="0" smtClean="0" baseline="1207" sz="3450" spc="0">
                <a:latin typeface="Microsoft JhengHei"/>
                <a:cs typeface="Microsoft JhengHei"/>
              </a:rPr>
              <a:t>r</a:t>
            </a:r>
            <a:r>
              <a:rPr dirty="0" smtClean="0" baseline="1207" sz="3450" spc="-89">
                <a:latin typeface="Microsoft JhengHei"/>
                <a:cs typeface="Microsoft JhengHei"/>
              </a:rPr>
              <a:t>a</a:t>
            </a:r>
            <a:r>
              <a:rPr dirty="0" smtClean="0" baseline="1207" sz="3450" spc="-127">
                <a:latin typeface="Microsoft JhengHei"/>
                <a:cs typeface="Microsoft JhengHei"/>
              </a:rPr>
              <a:t>t</a:t>
            </a:r>
            <a:r>
              <a:rPr dirty="0" smtClean="0" baseline="1207" sz="3450" spc="-390">
                <a:latin typeface="Microsoft JhengHei"/>
                <a:cs typeface="Microsoft JhengHei"/>
              </a:rPr>
              <a:t>e</a:t>
            </a:r>
            <a:r>
              <a:rPr dirty="0" smtClean="0" baseline="1207" sz="3450" spc="-494">
                <a:latin typeface="Microsoft JhengHei"/>
                <a:cs typeface="Microsoft JhengHei"/>
              </a:rPr>
              <a:t>g</a:t>
            </a:r>
            <a:r>
              <a:rPr dirty="0" smtClean="0" baseline="1207" sz="3450" spc="-315">
                <a:latin typeface="Microsoft JhengHei"/>
                <a:cs typeface="Microsoft JhengHei"/>
              </a:rPr>
              <a:t>y</a:t>
            </a:r>
            <a:r>
              <a:rPr dirty="0" smtClean="0" baseline="1207" sz="3450" spc="-67">
                <a:latin typeface="Microsoft JhengHei"/>
                <a:cs typeface="Microsoft JhengHei"/>
              </a:rPr>
              <a:t>)</a:t>
            </a:r>
            <a:endParaRPr baseline="1207" sz="3450">
              <a:latin typeface="Microsoft JhengHei"/>
              <a:cs typeface="Microsoft JhengHei"/>
            </a:endParaRPr>
          </a:p>
          <a:p>
            <a:pPr>
              <a:lnSpc>
                <a:spcPts val="550"/>
              </a:lnSpc>
              <a:spcBef>
                <a:spcPts val="37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SzPct val="104347"/>
              <a:buFont typeface="Microsoft YaHei UI"/>
              <a:buChar char="-"/>
              <a:tabLst>
                <a:tab pos="755015" algn="l"/>
              </a:tabLst>
            </a:pPr>
            <a:r>
              <a:rPr dirty="0" smtClean="0" baseline="1207" sz="3450" spc="135">
                <a:latin typeface="Microsoft JhengHei"/>
                <a:cs typeface="Microsoft JhengHei"/>
              </a:rPr>
              <a:t>搜索策略</a:t>
            </a:r>
            <a:r>
              <a:rPr dirty="0" smtClean="0" baseline="1207" sz="3450" spc="-75">
                <a:latin typeface="Microsoft JhengHei"/>
                <a:cs typeface="Microsoft JhengHei"/>
              </a:rPr>
              <a:t>(</a:t>
            </a:r>
            <a:r>
              <a:rPr dirty="0" smtClean="0" baseline="1207" sz="3450" spc="-277">
                <a:latin typeface="Microsoft JhengHei"/>
                <a:cs typeface="Microsoft JhengHei"/>
              </a:rPr>
              <a:t>s</a:t>
            </a:r>
            <a:r>
              <a:rPr dirty="0" smtClean="0" baseline="1207" sz="3450" spc="-390">
                <a:latin typeface="Microsoft JhengHei"/>
                <a:cs typeface="Microsoft JhengHei"/>
              </a:rPr>
              <a:t>e</a:t>
            </a:r>
            <a:r>
              <a:rPr dirty="0" smtClean="0" baseline="1207" sz="3450" spc="-89">
                <a:latin typeface="Microsoft JhengHei"/>
                <a:cs typeface="Microsoft JhengHei"/>
              </a:rPr>
              <a:t>a</a:t>
            </a:r>
            <a:r>
              <a:rPr dirty="0" smtClean="0" baseline="1207" sz="3450" spc="0">
                <a:latin typeface="Microsoft JhengHei"/>
                <a:cs typeface="Microsoft JhengHei"/>
              </a:rPr>
              <a:t>r</a:t>
            </a:r>
            <a:r>
              <a:rPr dirty="0" smtClean="0" baseline="1207" sz="3450" spc="-254">
                <a:latin typeface="Microsoft JhengHei"/>
                <a:cs typeface="Microsoft JhengHei"/>
              </a:rPr>
              <a:t>c</a:t>
            </a:r>
            <a:r>
              <a:rPr dirty="0" smtClean="0" baseline="1207" sz="3450" spc="-195">
                <a:latin typeface="Microsoft JhengHei"/>
                <a:cs typeface="Microsoft JhengHei"/>
              </a:rPr>
              <a:t>h</a:t>
            </a:r>
            <a:r>
              <a:rPr dirty="0" smtClean="0" baseline="1207" sz="3450" spc="30">
                <a:latin typeface="Microsoft JhengHei"/>
                <a:cs typeface="Microsoft JhengHei"/>
              </a:rPr>
              <a:t> </a:t>
            </a:r>
            <a:r>
              <a:rPr dirty="0" smtClean="0" baseline="1207" sz="3450" spc="-277">
                <a:latin typeface="Microsoft JhengHei"/>
                <a:cs typeface="Microsoft JhengHei"/>
              </a:rPr>
              <a:t>s</a:t>
            </a:r>
            <a:r>
              <a:rPr dirty="0" smtClean="0" baseline="1207" sz="3450" spc="-127">
                <a:latin typeface="Microsoft JhengHei"/>
                <a:cs typeface="Microsoft JhengHei"/>
              </a:rPr>
              <a:t>t</a:t>
            </a:r>
            <a:r>
              <a:rPr dirty="0" smtClean="0" baseline="1207" sz="3450" spc="0">
                <a:latin typeface="Microsoft JhengHei"/>
                <a:cs typeface="Microsoft JhengHei"/>
              </a:rPr>
              <a:t>r</a:t>
            </a:r>
            <a:r>
              <a:rPr dirty="0" smtClean="0" baseline="1207" sz="3450" spc="-89">
                <a:latin typeface="Microsoft JhengHei"/>
                <a:cs typeface="Microsoft JhengHei"/>
              </a:rPr>
              <a:t>a</a:t>
            </a:r>
            <a:r>
              <a:rPr dirty="0" smtClean="0" baseline="1207" sz="3450" spc="-127">
                <a:latin typeface="Microsoft JhengHei"/>
                <a:cs typeface="Microsoft JhengHei"/>
              </a:rPr>
              <a:t>t</a:t>
            </a:r>
            <a:r>
              <a:rPr dirty="0" smtClean="0" baseline="1207" sz="3450" spc="-390">
                <a:latin typeface="Microsoft JhengHei"/>
                <a:cs typeface="Microsoft JhengHei"/>
              </a:rPr>
              <a:t>e</a:t>
            </a:r>
            <a:r>
              <a:rPr dirty="0" smtClean="0" baseline="1207" sz="3450" spc="-494">
                <a:latin typeface="Microsoft JhengHei"/>
                <a:cs typeface="Microsoft JhengHei"/>
              </a:rPr>
              <a:t>g</a:t>
            </a:r>
            <a:r>
              <a:rPr dirty="0" smtClean="0" baseline="1207" sz="3450" spc="-315">
                <a:latin typeface="Microsoft JhengHei"/>
                <a:cs typeface="Microsoft JhengHei"/>
              </a:rPr>
              <a:t>y</a:t>
            </a:r>
            <a:r>
              <a:rPr dirty="0" smtClean="0" baseline="1207" sz="3450" spc="-67">
                <a:latin typeface="Microsoft JhengHei"/>
                <a:cs typeface="Microsoft JhengHei"/>
              </a:rPr>
              <a:t>)</a:t>
            </a:r>
            <a:endParaRPr baseline="1207" sz="3450">
              <a:latin typeface="Microsoft JhengHei"/>
              <a:cs typeface="Microsoft JhengHei"/>
            </a:endParaRPr>
          </a:p>
          <a:p>
            <a:pPr>
              <a:lnSpc>
                <a:spcPts val="550"/>
              </a:lnSpc>
              <a:spcBef>
                <a:spcPts val="2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baseline="1207" sz="3450" spc="-22">
                <a:latin typeface="Microsoft JhengHei"/>
                <a:cs typeface="Microsoft JhengHei"/>
              </a:rPr>
              <a:t>...</a:t>
            </a:r>
            <a:endParaRPr baseline="1207" sz="345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74833" y="1189566"/>
            <a:ext cx="3069167" cy="986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996581" y="1953102"/>
            <a:ext cx="147417" cy="147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127996" y="1689087"/>
            <a:ext cx="908340" cy="42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946900" y="1176866"/>
            <a:ext cx="2197100" cy="11006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996581" y="1953102"/>
            <a:ext cx="147417" cy="147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946900" y="1689087"/>
            <a:ext cx="89436" cy="428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127996" y="1216025"/>
            <a:ext cx="3016003" cy="884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127996" y="1216025"/>
            <a:ext cx="3016003" cy="884492"/>
          </a:xfrm>
          <a:custGeom>
            <a:avLst/>
            <a:gdLst/>
            <a:ahLst/>
            <a:cxnLst/>
            <a:rect l="l" t="t" r="r" b="b"/>
            <a:pathLst>
              <a:path w="3016003" h="884492">
                <a:moveTo>
                  <a:pt x="0" y="473062"/>
                </a:moveTo>
                <a:lnTo>
                  <a:pt x="908325" y="737077"/>
                </a:lnTo>
                <a:lnTo>
                  <a:pt x="908451" y="743230"/>
                </a:lnTo>
                <a:lnTo>
                  <a:pt x="909765" y="757763"/>
                </a:lnTo>
                <a:lnTo>
                  <a:pt x="921668" y="798446"/>
                </a:lnTo>
                <a:lnTo>
                  <a:pt x="944069" y="833313"/>
                </a:lnTo>
                <a:lnTo>
                  <a:pt x="975117" y="860511"/>
                </a:lnTo>
                <a:lnTo>
                  <a:pt x="1012959" y="878188"/>
                </a:lnTo>
                <a:lnTo>
                  <a:pt x="1055743" y="884492"/>
                </a:lnTo>
                <a:lnTo>
                  <a:pt x="2874741" y="884366"/>
                </a:lnTo>
                <a:lnTo>
                  <a:pt x="2916951" y="876375"/>
                </a:lnTo>
                <a:lnTo>
                  <a:pt x="2953962" y="857268"/>
                </a:lnTo>
                <a:lnTo>
                  <a:pt x="2983922" y="828896"/>
                </a:lnTo>
                <a:lnTo>
                  <a:pt x="3004979" y="793113"/>
                </a:lnTo>
                <a:lnTo>
                  <a:pt x="3015280" y="751770"/>
                </a:lnTo>
                <a:lnTo>
                  <a:pt x="3016003" y="737077"/>
                </a:lnTo>
                <a:lnTo>
                  <a:pt x="3015956" y="515955"/>
                </a:lnTo>
                <a:lnTo>
                  <a:pt x="908325" y="515955"/>
                </a:lnTo>
                <a:lnTo>
                  <a:pt x="0" y="473062"/>
                </a:lnTo>
              </a:path>
              <a:path w="3016003" h="884492">
                <a:moveTo>
                  <a:pt x="908325" y="515955"/>
                </a:moveTo>
                <a:lnTo>
                  <a:pt x="3015956" y="515955"/>
                </a:lnTo>
              </a:path>
              <a:path w="3016003" h="884492">
                <a:moveTo>
                  <a:pt x="3015956" y="515955"/>
                </a:moveTo>
                <a:lnTo>
                  <a:pt x="908325" y="515955"/>
                </a:lnTo>
              </a:path>
              <a:path w="3016003" h="884492">
                <a:moveTo>
                  <a:pt x="2868585" y="0"/>
                </a:moveTo>
                <a:lnTo>
                  <a:pt x="1049587" y="126"/>
                </a:lnTo>
                <a:lnTo>
                  <a:pt x="1007378" y="8117"/>
                </a:lnTo>
                <a:lnTo>
                  <a:pt x="970366" y="27224"/>
                </a:lnTo>
                <a:lnTo>
                  <a:pt x="940406" y="55596"/>
                </a:lnTo>
                <a:lnTo>
                  <a:pt x="919349" y="91379"/>
                </a:lnTo>
                <a:lnTo>
                  <a:pt x="909048" y="132721"/>
                </a:lnTo>
                <a:lnTo>
                  <a:pt x="908325" y="147417"/>
                </a:lnTo>
                <a:lnTo>
                  <a:pt x="908325" y="515955"/>
                </a:lnTo>
                <a:lnTo>
                  <a:pt x="3015956" y="515955"/>
                </a:lnTo>
                <a:lnTo>
                  <a:pt x="3015877" y="141262"/>
                </a:lnTo>
                <a:lnTo>
                  <a:pt x="3007886" y="99052"/>
                </a:lnTo>
                <a:lnTo>
                  <a:pt x="2988779" y="62041"/>
                </a:lnTo>
                <a:lnTo>
                  <a:pt x="2960407" y="32081"/>
                </a:lnTo>
                <a:lnTo>
                  <a:pt x="2924624" y="11024"/>
                </a:lnTo>
                <a:lnTo>
                  <a:pt x="2883281" y="723"/>
                </a:lnTo>
                <a:lnTo>
                  <a:pt x="2868585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127996" y="1216025"/>
            <a:ext cx="3016003" cy="884493"/>
          </a:xfrm>
          <a:custGeom>
            <a:avLst/>
            <a:gdLst/>
            <a:ahLst/>
            <a:cxnLst/>
            <a:rect l="l" t="t" r="r" b="b"/>
            <a:pathLst>
              <a:path w="3016003" h="884493">
                <a:moveTo>
                  <a:pt x="908325" y="147417"/>
                </a:moveTo>
                <a:lnTo>
                  <a:pt x="914629" y="104634"/>
                </a:lnTo>
                <a:lnTo>
                  <a:pt x="932307" y="66792"/>
                </a:lnTo>
                <a:lnTo>
                  <a:pt x="959505" y="35744"/>
                </a:lnTo>
                <a:lnTo>
                  <a:pt x="994372" y="13342"/>
                </a:lnTo>
                <a:lnTo>
                  <a:pt x="1035054" y="1440"/>
                </a:lnTo>
                <a:lnTo>
                  <a:pt x="1259605" y="0"/>
                </a:lnTo>
                <a:lnTo>
                  <a:pt x="1786524" y="0"/>
                </a:lnTo>
                <a:lnTo>
                  <a:pt x="2868586" y="0"/>
                </a:lnTo>
                <a:lnTo>
                  <a:pt x="2911369" y="6304"/>
                </a:lnTo>
                <a:lnTo>
                  <a:pt x="2949211" y="23981"/>
                </a:lnTo>
                <a:lnTo>
                  <a:pt x="2980259" y="51180"/>
                </a:lnTo>
                <a:lnTo>
                  <a:pt x="3002661" y="86047"/>
                </a:lnTo>
                <a:lnTo>
                  <a:pt x="3014563" y="126729"/>
                </a:lnTo>
                <a:lnTo>
                  <a:pt x="3015877" y="141262"/>
                </a:lnTo>
                <a:lnTo>
                  <a:pt x="3016003" y="515952"/>
                </a:lnTo>
              </a:path>
              <a:path w="3016003" h="884493">
                <a:moveTo>
                  <a:pt x="3016003" y="737075"/>
                </a:moveTo>
                <a:lnTo>
                  <a:pt x="3009699" y="779858"/>
                </a:lnTo>
                <a:lnTo>
                  <a:pt x="2992021" y="817701"/>
                </a:lnTo>
                <a:lnTo>
                  <a:pt x="2964823" y="848749"/>
                </a:lnTo>
                <a:lnTo>
                  <a:pt x="2929956" y="871150"/>
                </a:lnTo>
                <a:lnTo>
                  <a:pt x="2889274" y="883052"/>
                </a:lnTo>
                <a:lnTo>
                  <a:pt x="1786524" y="884493"/>
                </a:lnTo>
                <a:lnTo>
                  <a:pt x="1259605" y="884493"/>
                </a:lnTo>
                <a:lnTo>
                  <a:pt x="1055743" y="884493"/>
                </a:lnTo>
                <a:lnTo>
                  <a:pt x="1012959" y="878188"/>
                </a:lnTo>
                <a:lnTo>
                  <a:pt x="975117" y="860511"/>
                </a:lnTo>
                <a:lnTo>
                  <a:pt x="944069" y="833312"/>
                </a:lnTo>
                <a:lnTo>
                  <a:pt x="921668" y="798446"/>
                </a:lnTo>
                <a:lnTo>
                  <a:pt x="909765" y="757763"/>
                </a:lnTo>
                <a:lnTo>
                  <a:pt x="908325" y="737077"/>
                </a:lnTo>
                <a:lnTo>
                  <a:pt x="0" y="473061"/>
                </a:lnTo>
                <a:lnTo>
                  <a:pt x="908325" y="515955"/>
                </a:lnTo>
                <a:lnTo>
                  <a:pt x="908325" y="147417"/>
                </a:lnTo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163061" y="1277251"/>
            <a:ext cx="1859280" cy="7493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7145" marR="12700" indent="-5080">
              <a:lnSpc>
                <a:spcPct val="100699"/>
              </a:lnSpc>
            </a:pPr>
            <a:r>
              <a:rPr dirty="0" smtClean="0" sz="2400">
                <a:solidFill>
                  <a:srgbClr val="FFFFFF"/>
                </a:solidFill>
                <a:latin typeface="Microsoft YaHei UI"/>
                <a:cs typeface="Microsoft YaHei UI"/>
              </a:rPr>
              <a:t>知识图谱主要</a:t>
            </a:r>
            <a:r>
              <a:rPr dirty="0" smtClean="0" sz="2400">
                <a:solidFill>
                  <a:srgbClr val="FFFFFF"/>
                </a:solidFill>
                <a:latin typeface="Microsoft YaHei UI"/>
                <a:cs typeface="Microsoft YaHei UI"/>
              </a:rPr>
              <a:t> 包含事实知识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1052" y="4431474"/>
            <a:ext cx="2057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b="1">
                <a:latin typeface="Microsoft YaHei UI"/>
                <a:cs typeface="Microsoft YaHei UI"/>
              </a:rPr>
              <a:t>知识表示</a:t>
            </a:r>
            <a:endParaRPr sz="4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79285"/>
            <a:ext cx="8060055" cy="5607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600">
                <a:latin typeface="Microsoft YaHei UI"/>
                <a:cs typeface="Microsoft YaHei UI"/>
              </a:rPr>
              <a:t>知识表示</a:t>
            </a:r>
            <a:r>
              <a:rPr dirty="0" smtClean="0" sz="3600" spc="-5">
                <a:latin typeface="Microsoft YaHei UI"/>
                <a:cs typeface="Microsoft YaHei UI"/>
              </a:rPr>
              <a:t>(</a:t>
            </a:r>
            <a:r>
              <a:rPr dirty="0" smtClean="0" sz="3600" spc="0">
                <a:latin typeface="Microsoft YaHei UI"/>
                <a:cs typeface="Microsoft YaHei UI"/>
              </a:rPr>
              <a:t>K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-5">
                <a:latin typeface="Microsoft YaHei UI"/>
                <a:cs typeface="Microsoft YaHei UI"/>
              </a:rPr>
              <a:t>o</a:t>
            </a:r>
            <a:r>
              <a:rPr dirty="0" smtClean="0" sz="3600" spc="-10">
                <a:latin typeface="Microsoft YaHei UI"/>
                <a:cs typeface="Microsoft YaHei UI"/>
              </a:rPr>
              <a:t>w</a:t>
            </a:r>
            <a:r>
              <a:rPr dirty="0" smtClean="0" sz="3600" spc="0">
                <a:latin typeface="Microsoft YaHei UI"/>
                <a:cs typeface="Microsoft YaHei UI"/>
              </a:rPr>
              <a:t>l</a:t>
            </a:r>
            <a:r>
              <a:rPr dirty="0" smtClean="0" sz="3600" spc="-5">
                <a:latin typeface="Microsoft YaHei UI"/>
                <a:cs typeface="Microsoft YaHei UI"/>
              </a:rPr>
              <a:t>edg</a:t>
            </a:r>
            <a:r>
              <a:rPr dirty="0" smtClean="0" sz="3600" spc="0">
                <a:latin typeface="Microsoft YaHei UI"/>
                <a:cs typeface="Microsoft YaHei UI"/>
              </a:rPr>
              <a:t>e</a:t>
            </a:r>
            <a:r>
              <a:rPr dirty="0" smtClean="0" sz="3600" spc="-10">
                <a:latin typeface="Microsoft YaHei UI"/>
                <a:cs typeface="Microsoft YaHei UI"/>
              </a:rPr>
              <a:t> </a:t>
            </a:r>
            <a:r>
              <a:rPr dirty="0" smtClean="0" sz="3600" spc="-5">
                <a:latin typeface="Microsoft YaHei UI"/>
                <a:cs typeface="Microsoft YaHei UI"/>
              </a:rPr>
              <a:t>Repre</a:t>
            </a:r>
            <a:r>
              <a:rPr dirty="0" smtClean="0" sz="3600" spc="-5">
                <a:latin typeface="Microsoft YaHei UI"/>
                <a:cs typeface="Microsoft YaHei UI"/>
              </a:rPr>
              <a:t>s</a:t>
            </a:r>
            <a:r>
              <a:rPr dirty="0" smtClean="0" sz="3600" spc="-5">
                <a:latin typeface="Microsoft YaHei UI"/>
                <a:cs typeface="Microsoft YaHei UI"/>
              </a:rPr>
              <a:t>e</a:t>
            </a:r>
            <a:r>
              <a:rPr dirty="0" smtClean="0" sz="3600" spc="-5">
                <a:latin typeface="Microsoft YaHei UI"/>
                <a:cs typeface="Microsoft YaHei UI"/>
              </a:rPr>
              <a:t>n</a:t>
            </a:r>
            <a:r>
              <a:rPr dirty="0" smtClean="0" sz="3600" spc="-5">
                <a:latin typeface="Microsoft YaHei UI"/>
                <a:cs typeface="Microsoft YaHei UI"/>
              </a:rPr>
              <a:t>t</a:t>
            </a:r>
            <a:r>
              <a:rPr dirty="0" smtClean="0" sz="3600" spc="-5">
                <a:latin typeface="Microsoft YaHei UI"/>
                <a:cs typeface="Microsoft YaHei UI"/>
              </a:rPr>
              <a:t>a</a:t>
            </a:r>
            <a:r>
              <a:rPr dirty="0" smtClean="0" sz="3600" spc="-5">
                <a:latin typeface="Microsoft YaHei UI"/>
                <a:cs typeface="Microsoft YaHei UI"/>
              </a:rPr>
              <a:t>t</a:t>
            </a:r>
            <a:r>
              <a:rPr dirty="0" smtClean="0" sz="3600" spc="5">
                <a:latin typeface="Microsoft YaHei UI"/>
                <a:cs typeface="Microsoft YaHei UI"/>
              </a:rPr>
              <a:t>i</a:t>
            </a:r>
            <a:r>
              <a:rPr dirty="0" smtClean="0" sz="3600" spc="-5">
                <a:latin typeface="Microsoft YaHei UI"/>
                <a:cs typeface="Microsoft YaHei UI"/>
              </a:rPr>
              <a:t>o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0">
                <a:latin typeface="Microsoft YaHei UI"/>
                <a:cs typeface="Microsoft YaHei UI"/>
              </a:rPr>
              <a:t>)</a:t>
            </a:r>
            <a:endParaRPr sz="36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574280" cy="28251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知识表示</a:t>
            </a:r>
            <a:r>
              <a:rPr dirty="0" smtClean="0" sz="2600" spc="300">
                <a:latin typeface="Microsoft YaHei UI"/>
                <a:cs typeface="Microsoft YaHei UI"/>
              </a:rPr>
              <a:t>同时是认知科学和</a:t>
            </a:r>
            <a:r>
              <a:rPr dirty="0" smtClean="0" sz="2600" spc="-10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中的科学问题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在</a:t>
            </a:r>
            <a:r>
              <a:rPr dirty="0" smtClean="0" sz="2400" b="1">
                <a:solidFill>
                  <a:srgbClr val="0000CC"/>
                </a:solidFill>
                <a:latin typeface="Microsoft YaHei UI"/>
                <a:cs typeface="Microsoft YaHei UI"/>
              </a:rPr>
              <a:t>认知科学</a:t>
            </a:r>
            <a:r>
              <a:rPr dirty="0" smtClean="0" sz="2400">
                <a:latin typeface="Microsoft YaHei UI"/>
                <a:cs typeface="Microsoft YaHei UI"/>
              </a:rPr>
              <a:t>中，K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主要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关注人如何存储和处理信息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3"/>
              </a:spcBef>
            </a:pPr>
            <a:endParaRPr sz="550"/>
          </a:p>
          <a:p>
            <a:pPr algn="just" marL="755650" marR="25400" indent="-285750">
              <a:lnSpc>
                <a:spcPct val="100099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在</a:t>
            </a:r>
            <a:r>
              <a:rPr dirty="0" smtClean="0" sz="2400" b="1">
                <a:solidFill>
                  <a:srgbClr val="0000CC"/>
                </a:solidFill>
                <a:latin typeface="Microsoft YaHei UI"/>
                <a:cs typeface="Microsoft YaHei UI"/>
              </a:rPr>
              <a:t>人工智能</a:t>
            </a:r>
            <a:r>
              <a:rPr dirty="0" smtClean="0" sz="2400">
                <a:latin typeface="Microsoft YaHei UI"/>
                <a:cs typeface="Microsoft YaHei UI"/>
              </a:rPr>
              <a:t>中，K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的主要关注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如何表示关于世界的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 信息，并通过常识和事实来得出结论</a:t>
            </a:r>
            <a:r>
              <a:rPr dirty="0" smtClean="0" sz="2400" spc="0">
                <a:latin typeface="Microsoft YaHei UI"/>
                <a:cs typeface="Microsoft YaHei UI"/>
              </a:rPr>
              <a:t>，这样计算机</a:t>
            </a:r>
            <a:r>
              <a:rPr dirty="0" smtClean="0" sz="2400" spc="0">
                <a:latin typeface="Microsoft YaHei UI"/>
                <a:cs typeface="Microsoft YaHei UI"/>
              </a:rPr>
              <a:t> 程序就可以通过这些知识来模拟人类智能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32"/>
              </a:spcBef>
            </a:pPr>
            <a:endParaRPr sz="500"/>
          </a:p>
          <a:p>
            <a:pPr algn="just" marL="755650" marR="12700" indent="-285750">
              <a:lnSpc>
                <a:spcPct val="100699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科学家大量的借用了认知科学的表示理论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原型、</a:t>
            </a:r>
            <a:r>
              <a:rPr dirty="0" smtClean="0" sz="2400" spc="0">
                <a:latin typeface="Microsoft YaHei UI"/>
                <a:cs typeface="Microsoft YaHei UI"/>
              </a:rPr>
              <a:t> 框架、神经网络</a:t>
            </a:r>
            <a:r>
              <a:rPr dirty="0" smtClean="0" sz="2400" spc="-5">
                <a:latin typeface="Microsoft YaHei UI"/>
                <a:cs typeface="Microsoft YaHei UI"/>
              </a:rPr>
              <a:t>).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3623" y="4430712"/>
            <a:ext cx="3505200" cy="231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685697" y="4666796"/>
            <a:ext cx="2188028" cy="2188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知识表示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8191"/>
            <a:ext cx="7835900" cy="30391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1002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一个知识表示是</a:t>
            </a:r>
            <a:r>
              <a:rPr dirty="0" smtClean="0" sz="2800" spc="320" b="1">
                <a:solidFill>
                  <a:srgbClr val="C00000"/>
                </a:solidFill>
                <a:latin typeface="Microsoft YaHei UI"/>
                <a:cs typeface="Microsoft YaHei UI"/>
              </a:rPr>
              <a:t>事物本身的一个替代</a:t>
            </a:r>
            <a:r>
              <a:rPr dirty="0" smtClean="0" sz="2800" spc="320">
                <a:latin typeface="Microsoft YaHei UI"/>
                <a:cs typeface="Microsoft YaHei UI"/>
              </a:rPr>
              <a:t>，使得我们</a:t>
            </a:r>
            <a:r>
              <a:rPr dirty="0" smtClean="0" sz="2800" spc="320">
                <a:latin typeface="Microsoft YaHei UI"/>
                <a:cs typeface="Microsoft YaHei UI"/>
              </a:rPr>
              <a:t> 可以通过思考而不是行动来确定事物的后果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3"/>
              </a:spcBef>
            </a:pPr>
            <a:endParaRPr sz="650"/>
          </a:p>
          <a:p>
            <a:pPr marL="812800" marR="12700" indent="-342900">
              <a:lnSpc>
                <a:spcPts val="2900"/>
              </a:lnSpc>
              <a:tabLst>
                <a:tab pos="812165" algn="l"/>
              </a:tabLst>
            </a:pPr>
            <a:r>
              <a:rPr dirty="0" smtClean="0" sz="1400" spc="285">
                <a:latin typeface="Arial"/>
                <a:cs typeface="Arial"/>
              </a:rPr>
              <a:t>n</a:t>
            </a:r>
            <a:r>
              <a:rPr dirty="0" smtClean="0" sz="1400" spc="285">
                <a:latin typeface="Arial"/>
                <a:cs typeface="Arial"/>
              </a:rPr>
              <a:t>	</a:t>
            </a:r>
            <a:r>
              <a:rPr dirty="0" smtClean="0" sz="2450" spc="-75">
                <a:solidFill>
                  <a:srgbClr val="00B050"/>
                </a:solidFill>
                <a:latin typeface="Microsoft YaHei UI"/>
                <a:cs typeface="Microsoft YaHei UI"/>
              </a:rPr>
              <a:t>吃饭会饱（不需要每次都吃来确认），冰岛是一个国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 家</a:t>
            </a:r>
            <a:r>
              <a:rPr dirty="0" smtClean="0" sz="2450" spc="-25">
                <a:solidFill>
                  <a:srgbClr val="00B050"/>
                </a:solidFill>
                <a:latin typeface="Tahoma"/>
                <a:cs typeface="Tahoma"/>
              </a:rPr>
              <a:t>(</a:t>
            </a:r>
            <a:r>
              <a:rPr dirty="0" smtClean="0" sz="2450" spc="-75">
                <a:solidFill>
                  <a:srgbClr val="00B050"/>
                </a:solidFill>
                <a:latin typeface="Microsoft YaHei UI"/>
                <a:cs typeface="Microsoft YaHei UI"/>
              </a:rPr>
              <a:t>虽然没去过</a:t>
            </a:r>
            <a:r>
              <a:rPr dirty="0" smtClean="0" sz="2450" spc="-30">
                <a:solidFill>
                  <a:srgbClr val="00B050"/>
                </a:solidFill>
                <a:latin typeface="Tahoma"/>
                <a:cs typeface="Tahoma"/>
              </a:rPr>
              <a:t>)</a:t>
            </a:r>
            <a:endParaRPr sz="2450">
              <a:latin typeface="Tahoma"/>
              <a:cs typeface="Tahoma"/>
            </a:endParaRPr>
          </a:p>
          <a:p>
            <a:pPr>
              <a:lnSpc>
                <a:spcPts val="500"/>
              </a:lnSpc>
              <a:spcBef>
                <a:spcPts val="46"/>
              </a:spcBef>
            </a:pPr>
            <a:endParaRPr sz="500"/>
          </a:p>
          <a:p>
            <a:pPr marL="355600" marR="73025" indent="-342900">
              <a:lnSpc>
                <a:spcPct val="1002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一个知识表示是一个</a:t>
            </a:r>
            <a:r>
              <a:rPr dirty="0" smtClean="0" sz="2800" spc="320" b="1">
                <a:solidFill>
                  <a:srgbClr val="C00000"/>
                </a:solidFill>
                <a:latin typeface="Microsoft YaHei UI"/>
                <a:cs typeface="Microsoft YaHei UI"/>
              </a:rPr>
              <a:t>本体约定</a:t>
            </a:r>
            <a:r>
              <a:rPr dirty="0" smtClean="0" sz="2800" spc="320" b="1">
                <a:solidFill>
                  <a:srgbClr val="C00000"/>
                </a:solidFill>
                <a:latin typeface="Tahoma"/>
                <a:cs typeface="Tahoma"/>
              </a:rPr>
              <a:t>(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o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n</a:t>
            </a:r>
            <a:r>
              <a:rPr dirty="0" smtClean="0" sz="2800" spc="-20" b="1">
                <a:solidFill>
                  <a:srgbClr val="C00000"/>
                </a:solidFill>
                <a:latin typeface="Tahoma"/>
                <a:cs typeface="Tahoma"/>
              </a:rPr>
              <a:t>t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o</a:t>
            </a:r>
            <a:r>
              <a:rPr dirty="0" smtClean="0" sz="2800" spc="-10" b="1">
                <a:solidFill>
                  <a:srgbClr val="C00000"/>
                </a:solidFill>
                <a:latin typeface="Tahoma"/>
                <a:cs typeface="Tahoma"/>
              </a:rPr>
              <a:t>l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o</a:t>
            </a:r>
            <a:r>
              <a:rPr dirty="0" smtClean="0" sz="2800" spc="0" b="1">
                <a:solidFill>
                  <a:srgbClr val="C00000"/>
                </a:solidFill>
                <a:latin typeface="Tahoma"/>
                <a:cs typeface="Tahoma"/>
              </a:rPr>
              <a:t>gi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c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a</a:t>
            </a:r>
            <a:r>
              <a:rPr dirty="0" smtClean="0" sz="2800" spc="-10" b="1">
                <a:solidFill>
                  <a:srgbClr val="C00000"/>
                </a:solidFill>
                <a:latin typeface="Tahoma"/>
                <a:cs typeface="Tahoma"/>
              </a:rPr>
              <a:t>l</a:t>
            </a:r>
            <a:r>
              <a:rPr dirty="0" smtClean="0" sz="2800" spc="-10" b="1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co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m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m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i</a:t>
            </a:r>
            <a:r>
              <a:rPr dirty="0" smtClean="0" sz="2800" spc="-20" b="1">
                <a:solidFill>
                  <a:srgbClr val="C00000"/>
                </a:solidFill>
                <a:latin typeface="Tahoma"/>
                <a:cs typeface="Tahoma"/>
              </a:rPr>
              <a:t>t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m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en</a:t>
            </a:r>
            <a:r>
              <a:rPr dirty="0" smtClean="0" sz="2800" spc="-20" b="1">
                <a:solidFill>
                  <a:srgbClr val="C00000"/>
                </a:solidFill>
                <a:latin typeface="Tahoma"/>
                <a:cs typeface="Tahoma"/>
              </a:rPr>
              <a:t>t</a:t>
            </a:r>
            <a:r>
              <a:rPr dirty="0" smtClean="0" sz="2800" spc="0" b="1">
                <a:solidFill>
                  <a:srgbClr val="C00000"/>
                </a:solidFill>
                <a:latin typeface="Tahoma"/>
                <a:cs typeface="Tahoma"/>
              </a:rPr>
              <a:t>)</a:t>
            </a:r>
            <a:r>
              <a:rPr dirty="0" smtClean="0" sz="2800" spc="0" b="1">
                <a:solidFill>
                  <a:srgbClr val="C00000"/>
                </a:solidFill>
                <a:latin typeface="Microsoft YaHei UI"/>
                <a:cs typeface="Microsoft YaHei UI"/>
              </a:rPr>
              <a:t>集合</a:t>
            </a:r>
            <a:r>
              <a:rPr dirty="0" smtClean="0" sz="2800" spc="0">
                <a:latin typeface="Microsoft YaHei UI"/>
                <a:cs typeface="Microsoft YaHei UI"/>
              </a:rPr>
              <a:t>，它回答如下问题：</a:t>
            </a:r>
            <a:r>
              <a:rPr dirty="0" smtClean="0" sz="2800" spc="0" b="1">
                <a:solidFill>
                  <a:srgbClr val="C00000"/>
                </a:solidFill>
                <a:latin typeface="Microsoft YaHei UI"/>
                <a:cs typeface="Microsoft YaHei UI"/>
              </a:rPr>
              <a:t>我们该</a:t>
            </a:r>
            <a:r>
              <a:rPr dirty="0" smtClean="0" sz="2800" spc="0" b="1">
                <a:solidFill>
                  <a:srgbClr val="C00000"/>
                </a:solidFill>
                <a:latin typeface="Microsoft YaHei UI"/>
                <a:cs typeface="Microsoft YaHei UI"/>
              </a:rPr>
              <a:t> 用什么术语（</a:t>
            </a:r>
            <a:r>
              <a:rPr dirty="0" smtClean="0" sz="2800" spc="-20" b="1">
                <a:solidFill>
                  <a:srgbClr val="C00000"/>
                </a:solidFill>
                <a:latin typeface="Tahoma"/>
                <a:cs typeface="Tahoma"/>
              </a:rPr>
              <a:t>t</a:t>
            </a:r>
            <a:r>
              <a:rPr dirty="0" smtClean="0" sz="2800" spc="-20" b="1">
                <a:solidFill>
                  <a:srgbClr val="C00000"/>
                </a:solidFill>
                <a:latin typeface="Tahoma"/>
                <a:cs typeface="Tahoma"/>
              </a:rPr>
              <a:t>e</a:t>
            </a:r>
            <a:r>
              <a:rPr dirty="0" smtClean="0" sz="2800" spc="-20" b="1">
                <a:solidFill>
                  <a:srgbClr val="C00000"/>
                </a:solidFill>
                <a:latin typeface="Tahoma"/>
                <a:cs typeface="Tahoma"/>
              </a:rPr>
              <a:t>r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m</a:t>
            </a:r>
            <a:r>
              <a:rPr dirty="0" smtClean="0" sz="2800" spc="-20" b="1">
                <a:solidFill>
                  <a:srgbClr val="C00000"/>
                </a:solidFill>
                <a:latin typeface="Tahoma"/>
                <a:cs typeface="Tahoma"/>
              </a:rPr>
              <a:t>s</a:t>
            </a:r>
            <a:r>
              <a:rPr dirty="0" smtClean="0" sz="2800" spc="0" b="1">
                <a:solidFill>
                  <a:srgbClr val="C00000"/>
                </a:solidFill>
                <a:latin typeface="Microsoft YaHei UI"/>
                <a:cs typeface="Microsoft YaHei UI"/>
              </a:rPr>
              <a:t>）来思考这个世界？</a:t>
            </a:r>
            <a:endParaRPr sz="28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7525" y="5220289"/>
            <a:ext cx="2866390" cy="8375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299"/>
              </a:lnSpc>
            </a:pPr>
            <a:r>
              <a:rPr dirty="0" smtClean="0" sz="1800" b="1">
                <a:latin typeface="Times New Roman"/>
                <a:cs typeface="Times New Roman"/>
              </a:rPr>
              <a:t>W</a:t>
            </a:r>
            <a:r>
              <a:rPr dirty="0" smtClean="0" sz="1800" spc="-5" b="1">
                <a:latin typeface="Times New Roman"/>
                <a:cs typeface="Times New Roman"/>
              </a:rPr>
              <a:t>h</a:t>
            </a:r>
            <a:r>
              <a:rPr dirty="0" smtClean="0" sz="1800" spc="0" b="1">
                <a:latin typeface="Times New Roman"/>
                <a:cs typeface="Times New Roman"/>
              </a:rPr>
              <a:t>at </a:t>
            </a:r>
            <a:r>
              <a:rPr dirty="0" smtClean="0" sz="1800" spc="-5" b="1">
                <a:latin typeface="Times New Roman"/>
                <a:cs typeface="Times New Roman"/>
              </a:rPr>
              <a:t>I</a:t>
            </a:r>
            <a:r>
              <a:rPr dirty="0" smtClean="0" sz="1800" spc="0" b="1">
                <a:latin typeface="Times New Roman"/>
                <a:cs typeface="Times New Roman"/>
              </a:rPr>
              <a:t>s</a:t>
            </a:r>
            <a:r>
              <a:rPr dirty="0" smtClean="0" sz="1800" spc="-5" b="1"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latin typeface="Times New Roman"/>
                <a:cs typeface="Times New Roman"/>
              </a:rPr>
              <a:t>a </a:t>
            </a:r>
            <a:r>
              <a:rPr dirty="0" smtClean="0" sz="1800" spc="-15" b="1">
                <a:latin typeface="Times New Roman"/>
                <a:cs typeface="Times New Roman"/>
              </a:rPr>
              <a:t>K</a:t>
            </a:r>
            <a:r>
              <a:rPr dirty="0" smtClean="0" sz="1800" spc="-5" b="1">
                <a:latin typeface="Times New Roman"/>
                <a:cs typeface="Times New Roman"/>
              </a:rPr>
              <a:t>n</a:t>
            </a:r>
            <a:r>
              <a:rPr dirty="0" smtClean="0" sz="1800" spc="0" b="1">
                <a:latin typeface="Times New Roman"/>
                <a:cs typeface="Times New Roman"/>
              </a:rPr>
              <a:t>ow</a:t>
            </a:r>
            <a:r>
              <a:rPr dirty="0" smtClean="0" sz="1800" spc="-10" b="1">
                <a:latin typeface="Times New Roman"/>
                <a:cs typeface="Times New Roman"/>
              </a:rPr>
              <a:t>le</a:t>
            </a:r>
            <a:r>
              <a:rPr dirty="0" smtClean="0" sz="1800" spc="-5" b="1">
                <a:latin typeface="Times New Roman"/>
                <a:cs typeface="Times New Roman"/>
              </a:rPr>
              <a:t>d</a:t>
            </a:r>
            <a:r>
              <a:rPr dirty="0" smtClean="0" sz="1800" spc="-10" b="1">
                <a:latin typeface="Times New Roman"/>
                <a:cs typeface="Times New Roman"/>
              </a:rPr>
              <a:t>ge</a:t>
            </a:r>
            <a:r>
              <a:rPr dirty="0" smtClean="0" sz="1800" spc="-5" b="1">
                <a:latin typeface="Times New Roman"/>
                <a:cs typeface="Times New Roman"/>
              </a:rPr>
              <a:t> </a:t>
            </a:r>
            <a:r>
              <a:rPr dirty="0" smtClean="0" sz="1800" spc="-5" b="1">
                <a:latin typeface="Times New Roman"/>
                <a:cs typeface="Times New Roman"/>
              </a:rPr>
              <a:t>R</a:t>
            </a:r>
            <a:r>
              <a:rPr dirty="0" smtClean="0" sz="1800" spc="-10" b="1">
                <a:latin typeface="Times New Roman"/>
                <a:cs typeface="Times New Roman"/>
              </a:rPr>
              <a:t>e</a:t>
            </a:r>
            <a:r>
              <a:rPr dirty="0" smtClean="0" sz="1800" spc="-5" b="1">
                <a:latin typeface="Times New Roman"/>
                <a:cs typeface="Times New Roman"/>
              </a:rPr>
              <a:t>p</a:t>
            </a:r>
            <a:r>
              <a:rPr dirty="0" smtClean="0" sz="1800" spc="-45" b="1">
                <a:latin typeface="Times New Roman"/>
                <a:cs typeface="Times New Roman"/>
              </a:rPr>
              <a:t>r</a:t>
            </a:r>
            <a:r>
              <a:rPr dirty="0" smtClean="0" sz="1800" spc="-10" b="1">
                <a:latin typeface="Times New Roman"/>
                <a:cs typeface="Times New Roman"/>
              </a:rPr>
              <a:t>e</a:t>
            </a:r>
            <a:r>
              <a:rPr dirty="0" smtClean="0" sz="1800" spc="-5" b="1">
                <a:latin typeface="Times New Roman"/>
                <a:cs typeface="Times New Roman"/>
              </a:rPr>
              <a:t>s</a:t>
            </a:r>
            <a:r>
              <a:rPr dirty="0" smtClean="0" sz="1800" spc="-10" b="1">
                <a:latin typeface="Times New Roman"/>
                <a:cs typeface="Times New Roman"/>
              </a:rPr>
              <a:t>e</a:t>
            </a:r>
            <a:r>
              <a:rPr dirty="0" smtClean="0" sz="1800" spc="-5" b="1">
                <a:latin typeface="Times New Roman"/>
                <a:cs typeface="Times New Roman"/>
              </a:rPr>
              <a:t>n</a:t>
            </a:r>
            <a:r>
              <a:rPr dirty="0" smtClean="0" sz="1800" spc="0" b="1">
                <a:latin typeface="Times New Roman"/>
                <a:cs typeface="Times New Roman"/>
              </a:rPr>
              <a:t>tat</a:t>
            </a:r>
            <a:r>
              <a:rPr dirty="0" smtClean="0" sz="1800" spc="-5" b="1">
                <a:latin typeface="Times New Roman"/>
                <a:cs typeface="Times New Roman"/>
              </a:rPr>
              <a:t>i</a:t>
            </a:r>
            <a:r>
              <a:rPr dirty="0" smtClean="0" sz="1800" spc="-5" b="1">
                <a:latin typeface="Times New Roman"/>
                <a:cs typeface="Times New Roman"/>
              </a:rPr>
              <a:t>o</a:t>
            </a:r>
            <a:r>
              <a:rPr dirty="0" smtClean="0" sz="1800" spc="-5" b="1">
                <a:latin typeface="Times New Roman"/>
                <a:cs typeface="Times New Roman"/>
              </a:rPr>
              <a:t>n</a:t>
            </a:r>
            <a:r>
              <a:rPr dirty="0" smtClean="0" sz="1800" spc="0" b="1">
                <a:latin typeface="Times New Roman"/>
                <a:cs typeface="Times New Roman"/>
              </a:rPr>
              <a:t>?  D</a:t>
            </a:r>
            <a:r>
              <a:rPr dirty="0" smtClean="0" sz="1800" spc="-10" b="1">
                <a:latin typeface="Times New Roman"/>
                <a:cs typeface="Times New Roman"/>
              </a:rPr>
              <a:t>avi</a:t>
            </a:r>
            <a:r>
              <a:rPr dirty="0" smtClean="0" sz="1800" spc="-10" b="1">
                <a:latin typeface="Times New Roman"/>
                <a:cs typeface="Times New Roman"/>
              </a:rPr>
              <a:t>s</a:t>
            </a:r>
            <a:r>
              <a:rPr dirty="0" smtClean="0" sz="1800" spc="-5" b="1">
                <a:latin typeface="Times New Roman"/>
                <a:cs typeface="Times New Roman"/>
              </a:rPr>
              <a:t> </a:t>
            </a:r>
            <a:r>
              <a:rPr dirty="0" smtClean="0" sz="1800" spc="-10" b="1">
                <a:latin typeface="Times New Roman"/>
                <a:cs typeface="Times New Roman"/>
              </a:rPr>
              <a:t>et</a:t>
            </a:r>
            <a:r>
              <a:rPr dirty="0" smtClean="0" sz="1800" spc="-10" b="1">
                <a:latin typeface="Times New Roman"/>
                <a:cs typeface="Times New Roman"/>
              </a:rPr>
              <a:t> </a:t>
            </a:r>
            <a:r>
              <a:rPr dirty="0" smtClean="0" sz="1800" spc="-10" b="1">
                <a:latin typeface="Times New Roman"/>
                <a:cs typeface="Times New Roman"/>
              </a:rPr>
              <a:t>al</a:t>
            </a:r>
            <a:r>
              <a:rPr dirty="0" smtClean="0" sz="1800" spc="-10" b="1">
                <a:latin typeface="Times New Roman"/>
                <a:cs typeface="Times New Roman"/>
              </a:rPr>
              <a:t>.,</a:t>
            </a:r>
            <a:r>
              <a:rPr dirty="0" smtClean="0" sz="1800" spc="-10" b="1">
                <a:latin typeface="Times New Roman"/>
                <a:cs typeface="Times New Roman"/>
              </a:rPr>
              <a:t> 1993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0080" y="5559577"/>
            <a:ext cx="64769" cy="895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500" spc="15" b="1">
                <a:solidFill>
                  <a:srgbClr val="009999"/>
                </a:solidFill>
                <a:latin typeface="Arial"/>
                <a:cs typeface="Arial"/>
              </a:rPr>
              <a:t>^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5246" y="5725104"/>
            <a:ext cx="826624" cy="391881"/>
          </a:xfrm>
          <a:custGeom>
            <a:avLst/>
            <a:gdLst/>
            <a:ahLst/>
            <a:cxnLst/>
            <a:rect l="l" t="t" r="r" b="b"/>
            <a:pathLst>
              <a:path w="826624" h="391881">
                <a:moveTo>
                  <a:pt x="0" y="391881"/>
                </a:moveTo>
                <a:lnTo>
                  <a:pt x="826624" y="391881"/>
                </a:lnTo>
                <a:lnTo>
                  <a:pt x="826624" y="0"/>
                </a:lnTo>
                <a:lnTo>
                  <a:pt x="0" y="0"/>
                </a:lnTo>
                <a:lnTo>
                  <a:pt x="0" y="391881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205246" y="5725104"/>
            <a:ext cx="826624" cy="391881"/>
          </a:xfrm>
          <a:custGeom>
            <a:avLst/>
            <a:gdLst/>
            <a:ahLst/>
            <a:cxnLst/>
            <a:rect l="l" t="t" r="r" b="b"/>
            <a:pathLst>
              <a:path w="826624" h="391881">
                <a:moveTo>
                  <a:pt x="0" y="0"/>
                </a:moveTo>
                <a:lnTo>
                  <a:pt x="826624" y="0"/>
                </a:lnTo>
                <a:lnTo>
                  <a:pt x="826624" y="391881"/>
                </a:lnTo>
                <a:lnTo>
                  <a:pt x="0" y="391881"/>
                </a:lnTo>
                <a:lnTo>
                  <a:pt x="0" y="0"/>
                </a:lnTo>
                <a:close/>
              </a:path>
            </a:pathLst>
          </a:custGeom>
          <a:ln w="61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49965" y="5808606"/>
            <a:ext cx="725805" cy="2171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5" b="1">
                <a:latin typeface="Arial"/>
                <a:cs typeface="Arial"/>
              </a:rPr>
              <a:t>R</a:t>
            </a:r>
            <a:r>
              <a:rPr dirty="0" smtClean="0" sz="1350" spc="20" b="1">
                <a:latin typeface="Arial"/>
                <a:cs typeface="Arial"/>
              </a:rPr>
              <a:t>e</a:t>
            </a:r>
            <a:r>
              <a:rPr dirty="0" smtClean="0" sz="1350" spc="-20" b="1">
                <a:latin typeface="Arial"/>
                <a:cs typeface="Arial"/>
              </a:rPr>
              <a:t>f</a:t>
            </a:r>
            <a:r>
              <a:rPr dirty="0" smtClean="0" sz="1350" spc="20" b="1">
                <a:latin typeface="Arial"/>
                <a:cs typeface="Arial"/>
              </a:rPr>
              <a:t>e</a:t>
            </a:r>
            <a:r>
              <a:rPr dirty="0" smtClean="0" sz="1350" spc="5" b="1">
                <a:latin typeface="Arial"/>
                <a:cs typeface="Arial"/>
              </a:rPr>
              <a:t>r</a:t>
            </a:r>
            <a:r>
              <a:rPr dirty="0" smtClean="0" sz="1350" spc="20" b="1">
                <a:latin typeface="Arial"/>
                <a:cs typeface="Arial"/>
              </a:rPr>
              <a:t>e</a:t>
            </a:r>
            <a:r>
              <a:rPr dirty="0" smtClean="0" sz="1350" spc="-15" b="1">
                <a:latin typeface="Arial"/>
                <a:cs typeface="Arial"/>
              </a:rPr>
              <a:t>n</a:t>
            </a:r>
            <a:r>
              <a:rPr dirty="0" smtClean="0" sz="1350" spc="0" b="1"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1130" y="5725104"/>
            <a:ext cx="881732" cy="391881"/>
          </a:xfrm>
          <a:custGeom>
            <a:avLst/>
            <a:gdLst/>
            <a:ahLst/>
            <a:cxnLst/>
            <a:rect l="l" t="t" r="r" b="b"/>
            <a:pathLst>
              <a:path w="881732" h="391881">
                <a:moveTo>
                  <a:pt x="0" y="0"/>
                </a:moveTo>
                <a:lnTo>
                  <a:pt x="881732" y="0"/>
                </a:lnTo>
                <a:lnTo>
                  <a:pt x="881732" y="391881"/>
                </a:lnTo>
                <a:lnTo>
                  <a:pt x="0" y="391881"/>
                </a:lnTo>
                <a:lnTo>
                  <a:pt x="0" y="0"/>
                </a:lnTo>
                <a:close/>
              </a:path>
            </a:pathLst>
          </a:custGeom>
          <a:ln w="61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19644" y="5808606"/>
            <a:ext cx="454025" cy="2171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20" b="1">
                <a:latin typeface="Arial"/>
                <a:cs typeface="Arial"/>
              </a:rPr>
              <a:t>Fo</a:t>
            </a:r>
            <a:r>
              <a:rPr dirty="0" smtClean="0" sz="1350" spc="-5" b="1">
                <a:latin typeface="Arial"/>
                <a:cs typeface="Arial"/>
              </a:rPr>
              <a:t>r</a:t>
            </a:r>
            <a:r>
              <a:rPr dirty="0" smtClean="0" sz="1350" spc="0" b="1">
                <a:latin typeface="Arial"/>
                <a:cs typeface="Arial"/>
              </a:rPr>
              <a:t>m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23479" y="5917983"/>
            <a:ext cx="1145028" cy="21431"/>
          </a:xfrm>
          <a:custGeom>
            <a:avLst/>
            <a:gdLst/>
            <a:ahLst/>
            <a:cxnLst/>
            <a:rect l="l" t="t" r="r" b="b"/>
            <a:pathLst>
              <a:path w="1145028" h="21431">
                <a:moveTo>
                  <a:pt x="1096043" y="0"/>
                </a:moveTo>
                <a:lnTo>
                  <a:pt x="1071549" y="0"/>
                </a:lnTo>
                <a:lnTo>
                  <a:pt x="1071549" y="6123"/>
                </a:lnTo>
                <a:lnTo>
                  <a:pt x="1096043" y="6123"/>
                </a:lnTo>
                <a:lnTo>
                  <a:pt x="1096043" y="0"/>
                </a:lnTo>
                <a:close/>
              </a:path>
              <a:path w="1145028" h="21431">
                <a:moveTo>
                  <a:pt x="1053180" y="0"/>
                </a:moveTo>
                <a:lnTo>
                  <a:pt x="1028688" y="0"/>
                </a:lnTo>
                <a:lnTo>
                  <a:pt x="1028688" y="6123"/>
                </a:lnTo>
                <a:lnTo>
                  <a:pt x="1053180" y="6123"/>
                </a:lnTo>
                <a:lnTo>
                  <a:pt x="1053180" y="0"/>
                </a:lnTo>
                <a:close/>
              </a:path>
              <a:path w="1145028" h="21431">
                <a:moveTo>
                  <a:pt x="1010319" y="0"/>
                </a:moveTo>
                <a:lnTo>
                  <a:pt x="985826" y="0"/>
                </a:lnTo>
                <a:lnTo>
                  <a:pt x="985826" y="6123"/>
                </a:lnTo>
                <a:lnTo>
                  <a:pt x="1010319" y="6123"/>
                </a:lnTo>
                <a:lnTo>
                  <a:pt x="1010319" y="0"/>
                </a:lnTo>
                <a:close/>
              </a:path>
              <a:path w="1145028" h="21431">
                <a:moveTo>
                  <a:pt x="967456" y="0"/>
                </a:moveTo>
                <a:lnTo>
                  <a:pt x="942963" y="0"/>
                </a:lnTo>
                <a:lnTo>
                  <a:pt x="942963" y="6123"/>
                </a:lnTo>
                <a:lnTo>
                  <a:pt x="967456" y="6123"/>
                </a:lnTo>
                <a:lnTo>
                  <a:pt x="967456" y="0"/>
                </a:lnTo>
                <a:close/>
              </a:path>
              <a:path w="1145028" h="21431">
                <a:moveTo>
                  <a:pt x="924594" y="0"/>
                </a:moveTo>
                <a:lnTo>
                  <a:pt x="900102" y="0"/>
                </a:lnTo>
                <a:lnTo>
                  <a:pt x="900102" y="6123"/>
                </a:lnTo>
                <a:lnTo>
                  <a:pt x="924594" y="6123"/>
                </a:lnTo>
                <a:lnTo>
                  <a:pt x="924594" y="0"/>
                </a:lnTo>
                <a:close/>
              </a:path>
              <a:path w="1145028" h="21431">
                <a:moveTo>
                  <a:pt x="881733" y="0"/>
                </a:moveTo>
                <a:lnTo>
                  <a:pt x="857239" y="0"/>
                </a:lnTo>
                <a:lnTo>
                  <a:pt x="857239" y="6123"/>
                </a:lnTo>
                <a:lnTo>
                  <a:pt x="881733" y="6123"/>
                </a:lnTo>
                <a:lnTo>
                  <a:pt x="881733" y="0"/>
                </a:lnTo>
                <a:close/>
              </a:path>
              <a:path w="1145028" h="21431">
                <a:moveTo>
                  <a:pt x="838870" y="0"/>
                </a:moveTo>
                <a:lnTo>
                  <a:pt x="814378" y="0"/>
                </a:lnTo>
                <a:lnTo>
                  <a:pt x="814378" y="6123"/>
                </a:lnTo>
                <a:lnTo>
                  <a:pt x="838870" y="6123"/>
                </a:lnTo>
                <a:lnTo>
                  <a:pt x="838870" y="0"/>
                </a:lnTo>
                <a:close/>
              </a:path>
              <a:path w="1145028" h="21431">
                <a:moveTo>
                  <a:pt x="796008" y="0"/>
                </a:moveTo>
                <a:lnTo>
                  <a:pt x="771516" y="0"/>
                </a:lnTo>
                <a:lnTo>
                  <a:pt x="771516" y="6123"/>
                </a:lnTo>
                <a:lnTo>
                  <a:pt x="796008" y="6123"/>
                </a:lnTo>
                <a:lnTo>
                  <a:pt x="796008" y="0"/>
                </a:lnTo>
                <a:close/>
              </a:path>
              <a:path w="1145028" h="21431">
                <a:moveTo>
                  <a:pt x="753146" y="0"/>
                </a:moveTo>
                <a:lnTo>
                  <a:pt x="728653" y="0"/>
                </a:lnTo>
                <a:lnTo>
                  <a:pt x="728653" y="6123"/>
                </a:lnTo>
                <a:lnTo>
                  <a:pt x="753146" y="6123"/>
                </a:lnTo>
                <a:lnTo>
                  <a:pt x="753146" y="0"/>
                </a:lnTo>
                <a:close/>
              </a:path>
              <a:path w="1145028" h="21431">
                <a:moveTo>
                  <a:pt x="710284" y="0"/>
                </a:moveTo>
                <a:lnTo>
                  <a:pt x="685792" y="0"/>
                </a:lnTo>
                <a:lnTo>
                  <a:pt x="685792" y="6123"/>
                </a:lnTo>
                <a:lnTo>
                  <a:pt x="710284" y="6123"/>
                </a:lnTo>
                <a:lnTo>
                  <a:pt x="710284" y="0"/>
                </a:lnTo>
                <a:close/>
              </a:path>
              <a:path w="1145028" h="21431">
                <a:moveTo>
                  <a:pt x="667423" y="0"/>
                </a:moveTo>
                <a:lnTo>
                  <a:pt x="642929" y="0"/>
                </a:lnTo>
                <a:lnTo>
                  <a:pt x="642929" y="6123"/>
                </a:lnTo>
                <a:lnTo>
                  <a:pt x="667423" y="6123"/>
                </a:lnTo>
                <a:lnTo>
                  <a:pt x="667423" y="0"/>
                </a:lnTo>
                <a:close/>
              </a:path>
              <a:path w="1145028" h="21431">
                <a:moveTo>
                  <a:pt x="624560" y="0"/>
                </a:moveTo>
                <a:lnTo>
                  <a:pt x="600067" y="0"/>
                </a:lnTo>
                <a:lnTo>
                  <a:pt x="600067" y="6123"/>
                </a:lnTo>
                <a:lnTo>
                  <a:pt x="624560" y="6123"/>
                </a:lnTo>
                <a:lnTo>
                  <a:pt x="624560" y="0"/>
                </a:lnTo>
                <a:close/>
              </a:path>
              <a:path w="1145028" h="21431">
                <a:moveTo>
                  <a:pt x="581698" y="0"/>
                </a:moveTo>
                <a:lnTo>
                  <a:pt x="557206" y="0"/>
                </a:lnTo>
                <a:lnTo>
                  <a:pt x="557206" y="6123"/>
                </a:lnTo>
                <a:lnTo>
                  <a:pt x="581698" y="6123"/>
                </a:lnTo>
                <a:lnTo>
                  <a:pt x="581698" y="0"/>
                </a:lnTo>
                <a:close/>
              </a:path>
              <a:path w="1145028" h="21431">
                <a:moveTo>
                  <a:pt x="538836" y="0"/>
                </a:moveTo>
                <a:lnTo>
                  <a:pt x="514343" y="0"/>
                </a:lnTo>
                <a:lnTo>
                  <a:pt x="514343" y="6123"/>
                </a:lnTo>
                <a:lnTo>
                  <a:pt x="538836" y="6123"/>
                </a:lnTo>
                <a:lnTo>
                  <a:pt x="538836" y="0"/>
                </a:lnTo>
                <a:close/>
              </a:path>
              <a:path w="1145028" h="21431">
                <a:moveTo>
                  <a:pt x="495974" y="0"/>
                </a:moveTo>
                <a:lnTo>
                  <a:pt x="471482" y="0"/>
                </a:lnTo>
                <a:lnTo>
                  <a:pt x="471482" y="6123"/>
                </a:lnTo>
                <a:lnTo>
                  <a:pt x="495974" y="6123"/>
                </a:lnTo>
                <a:lnTo>
                  <a:pt x="495974" y="0"/>
                </a:lnTo>
                <a:close/>
              </a:path>
              <a:path w="1145028" h="21431">
                <a:moveTo>
                  <a:pt x="453113" y="0"/>
                </a:moveTo>
                <a:lnTo>
                  <a:pt x="428619" y="0"/>
                </a:lnTo>
                <a:lnTo>
                  <a:pt x="428619" y="6123"/>
                </a:lnTo>
                <a:lnTo>
                  <a:pt x="453113" y="6123"/>
                </a:lnTo>
                <a:lnTo>
                  <a:pt x="453113" y="0"/>
                </a:lnTo>
                <a:close/>
              </a:path>
              <a:path w="1145028" h="21431">
                <a:moveTo>
                  <a:pt x="410250" y="0"/>
                </a:moveTo>
                <a:lnTo>
                  <a:pt x="385757" y="0"/>
                </a:lnTo>
                <a:lnTo>
                  <a:pt x="385757" y="6123"/>
                </a:lnTo>
                <a:lnTo>
                  <a:pt x="410250" y="6123"/>
                </a:lnTo>
                <a:lnTo>
                  <a:pt x="410250" y="0"/>
                </a:lnTo>
                <a:close/>
              </a:path>
              <a:path w="1145028" h="21431">
                <a:moveTo>
                  <a:pt x="367388" y="0"/>
                </a:moveTo>
                <a:lnTo>
                  <a:pt x="342896" y="0"/>
                </a:lnTo>
                <a:lnTo>
                  <a:pt x="342896" y="6123"/>
                </a:lnTo>
                <a:lnTo>
                  <a:pt x="367388" y="6123"/>
                </a:lnTo>
                <a:lnTo>
                  <a:pt x="367388" y="0"/>
                </a:lnTo>
                <a:close/>
              </a:path>
              <a:path w="1145028" h="21431">
                <a:moveTo>
                  <a:pt x="324526" y="0"/>
                </a:moveTo>
                <a:lnTo>
                  <a:pt x="300033" y="0"/>
                </a:lnTo>
                <a:lnTo>
                  <a:pt x="300033" y="6123"/>
                </a:lnTo>
                <a:lnTo>
                  <a:pt x="324526" y="6123"/>
                </a:lnTo>
                <a:lnTo>
                  <a:pt x="324526" y="0"/>
                </a:lnTo>
                <a:close/>
              </a:path>
              <a:path w="1145028" h="21431">
                <a:moveTo>
                  <a:pt x="281664" y="0"/>
                </a:moveTo>
                <a:lnTo>
                  <a:pt x="257172" y="0"/>
                </a:lnTo>
                <a:lnTo>
                  <a:pt x="257172" y="6123"/>
                </a:lnTo>
                <a:lnTo>
                  <a:pt x="281664" y="6123"/>
                </a:lnTo>
                <a:lnTo>
                  <a:pt x="281664" y="0"/>
                </a:lnTo>
                <a:close/>
              </a:path>
              <a:path w="1145028" h="21431">
                <a:moveTo>
                  <a:pt x="238801" y="0"/>
                </a:moveTo>
                <a:lnTo>
                  <a:pt x="214309" y="0"/>
                </a:lnTo>
                <a:lnTo>
                  <a:pt x="214309" y="6123"/>
                </a:lnTo>
                <a:lnTo>
                  <a:pt x="238801" y="6123"/>
                </a:lnTo>
                <a:lnTo>
                  <a:pt x="238801" y="0"/>
                </a:lnTo>
                <a:close/>
              </a:path>
              <a:path w="1145028" h="21431">
                <a:moveTo>
                  <a:pt x="195940" y="0"/>
                </a:moveTo>
                <a:lnTo>
                  <a:pt x="171447" y="0"/>
                </a:lnTo>
                <a:lnTo>
                  <a:pt x="171447" y="6123"/>
                </a:lnTo>
                <a:lnTo>
                  <a:pt x="195940" y="6123"/>
                </a:lnTo>
                <a:lnTo>
                  <a:pt x="195940" y="0"/>
                </a:lnTo>
                <a:close/>
              </a:path>
              <a:path w="1145028" h="21431">
                <a:moveTo>
                  <a:pt x="153078" y="0"/>
                </a:moveTo>
                <a:lnTo>
                  <a:pt x="128586" y="0"/>
                </a:lnTo>
                <a:lnTo>
                  <a:pt x="128586" y="6123"/>
                </a:lnTo>
                <a:lnTo>
                  <a:pt x="153078" y="6123"/>
                </a:lnTo>
                <a:lnTo>
                  <a:pt x="153078" y="0"/>
                </a:lnTo>
                <a:close/>
              </a:path>
              <a:path w="1145028" h="21431">
                <a:moveTo>
                  <a:pt x="110216" y="0"/>
                </a:moveTo>
                <a:lnTo>
                  <a:pt x="85723" y="0"/>
                </a:lnTo>
                <a:lnTo>
                  <a:pt x="85723" y="6123"/>
                </a:lnTo>
                <a:lnTo>
                  <a:pt x="110216" y="6123"/>
                </a:lnTo>
                <a:lnTo>
                  <a:pt x="110216" y="0"/>
                </a:lnTo>
                <a:close/>
              </a:path>
              <a:path w="1145028" h="21431">
                <a:moveTo>
                  <a:pt x="67354" y="0"/>
                </a:moveTo>
                <a:lnTo>
                  <a:pt x="42861" y="0"/>
                </a:lnTo>
                <a:lnTo>
                  <a:pt x="42861" y="6123"/>
                </a:lnTo>
                <a:lnTo>
                  <a:pt x="67354" y="6123"/>
                </a:lnTo>
                <a:lnTo>
                  <a:pt x="67354" y="0"/>
                </a:lnTo>
                <a:close/>
              </a:path>
              <a:path w="1145028" h="21431">
                <a:moveTo>
                  <a:pt x="24491" y="0"/>
                </a:moveTo>
                <a:lnTo>
                  <a:pt x="0" y="0"/>
                </a:lnTo>
                <a:lnTo>
                  <a:pt x="0" y="6123"/>
                </a:lnTo>
                <a:lnTo>
                  <a:pt x="24491" y="6123"/>
                </a:lnTo>
                <a:lnTo>
                  <a:pt x="24491" y="0"/>
                </a:lnTo>
                <a:close/>
              </a:path>
              <a:path w="1145028" h="21431">
                <a:moveTo>
                  <a:pt x="1108289" y="-15307"/>
                </a:moveTo>
                <a:lnTo>
                  <a:pt x="1108289" y="21431"/>
                </a:lnTo>
                <a:lnTo>
                  <a:pt x="1145028" y="3062"/>
                </a:lnTo>
                <a:lnTo>
                  <a:pt x="1108289" y="-153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549606" y="5118912"/>
            <a:ext cx="467748" cy="583611"/>
          </a:xfrm>
          <a:custGeom>
            <a:avLst/>
            <a:gdLst/>
            <a:ahLst/>
            <a:cxnLst/>
            <a:rect l="l" t="t" r="r" b="b"/>
            <a:pathLst>
              <a:path w="467748" h="583611">
                <a:moveTo>
                  <a:pt x="467748" y="0"/>
                </a:moveTo>
                <a:lnTo>
                  <a:pt x="430453" y="17212"/>
                </a:lnTo>
                <a:lnTo>
                  <a:pt x="442408" y="26775"/>
                </a:lnTo>
                <a:lnTo>
                  <a:pt x="0" y="579786"/>
                </a:lnTo>
                <a:lnTo>
                  <a:pt x="4780" y="583611"/>
                </a:lnTo>
                <a:lnTo>
                  <a:pt x="447189" y="30600"/>
                </a:lnTo>
                <a:lnTo>
                  <a:pt x="461192" y="30600"/>
                </a:lnTo>
                <a:lnTo>
                  <a:pt x="467748" y="0"/>
                </a:lnTo>
                <a:close/>
              </a:path>
              <a:path w="467748" h="583611">
                <a:moveTo>
                  <a:pt x="461192" y="30600"/>
                </a:moveTo>
                <a:lnTo>
                  <a:pt x="447189" y="30600"/>
                </a:lnTo>
                <a:lnTo>
                  <a:pt x="459143" y="40163"/>
                </a:lnTo>
                <a:lnTo>
                  <a:pt x="461192" y="30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964089" y="5104708"/>
            <a:ext cx="486082" cy="583656"/>
          </a:xfrm>
          <a:custGeom>
            <a:avLst/>
            <a:gdLst/>
            <a:ahLst/>
            <a:cxnLst/>
            <a:rect l="l" t="t" r="r" b="b"/>
            <a:pathLst>
              <a:path w="486082" h="583656">
                <a:moveTo>
                  <a:pt x="4707" y="0"/>
                </a:moveTo>
                <a:lnTo>
                  <a:pt x="0" y="3915"/>
                </a:lnTo>
                <a:lnTo>
                  <a:pt x="460237" y="557366"/>
                </a:lnTo>
                <a:lnTo>
                  <a:pt x="448467" y="567153"/>
                </a:lnTo>
                <a:lnTo>
                  <a:pt x="486082" y="583656"/>
                </a:lnTo>
                <a:lnTo>
                  <a:pt x="479008" y="553450"/>
                </a:lnTo>
                <a:lnTo>
                  <a:pt x="464945" y="553450"/>
                </a:lnTo>
                <a:lnTo>
                  <a:pt x="4707" y="0"/>
                </a:lnTo>
                <a:close/>
              </a:path>
              <a:path w="486082" h="583656">
                <a:moveTo>
                  <a:pt x="476716" y="543662"/>
                </a:moveTo>
                <a:lnTo>
                  <a:pt x="464945" y="553450"/>
                </a:lnTo>
                <a:lnTo>
                  <a:pt x="479008" y="553450"/>
                </a:lnTo>
                <a:lnTo>
                  <a:pt x="476716" y="543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223253" y="5940932"/>
            <a:ext cx="693420" cy="1866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50" spc="-5">
                <a:latin typeface="Arial"/>
                <a:cs typeface="Arial"/>
              </a:rPr>
              <a:t>S</a:t>
            </a:r>
            <a:r>
              <a:rPr dirty="0" smtClean="0" sz="1150" spc="15">
                <a:latin typeface="Arial"/>
                <a:cs typeface="Arial"/>
              </a:rPr>
              <a:t>t</a:t>
            </a:r>
            <a:r>
              <a:rPr dirty="0" smtClean="0" sz="1150" spc="-20">
                <a:latin typeface="Arial"/>
                <a:cs typeface="Arial"/>
              </a:rPr>
              <a:t>a</a:t>
            </a:r>
            <a:r>
              <a:rPr dirty="0" smtClean="0" sz="1150" spc="-20">
                <a:latin typeface="Arial"/>
                <a:cs typeface="Arial"/>
              </a:rPr>
              <a:t>n</a:t>
            </a:r>
            <a:r>
              <a:rPr dirty="0" smtClean="0" sz="1150" spc="-20">
                <a:latin typeface="Arial"/>
                <a:cs typeface="Arial"/>
              </a:rPr>
              <a:t>d</a:t>
            </a:r>
            <a:r>
              <a:rPr dirty="0" smtClean="0" sz="1150" spc="0">
                <a:latin typeface="Arial"/>
                <a:cs typeface="Arial"/>
              </a:rPr>
              <a:t>s</a:t>
            </a:r>
            <a:r>
              <a:rPr dirty="0" smtClean="0" sz="1150" spc="15">
                <a:latin typeface="Arial"/>
                <a:cs typeface="Arial"/>
              </a:rPr>
              <a:t> </a:t>
            </a:r>
            <a:r>
              <a:rPr dirty="0" smtClean="0" sz="1150" spc="15">
                <a:latin typeface="Arial"/>
                <a:cs typeface="Arial"/>
              </a:rPr>
              <a:t>f</a:t>
            </a:r>
            <a:r>
              <a:rPr dirty="0" smtClean="0" sz="1150" spc="-20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00925" y="5169415"/>
            <a:ext cx="566420" cy="1866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50">
                <a:latin typeface="Arial"/>
                <a:cs typeface="Arial"/>
              </a:rPr>
              <a:t>r</a:t>
            </a:r>
            <a:r>
              <a:rPr dirty="0" smtClean="0" sz="1150" spc="-20">
                <a:latin typeface="Arial"/>
                <a:cs typeface="Arial"/>
              </a:rPr>
              <a:t>e</a:t>
            </a:r>
            <a:r>
              <a:rPr dirty="0" smtClean="0" sz="1150" spc="15">
                <a:latin typeface="Arial"/>
                <a:cs typeface="Arial"/>
              </a:rPr>
              <a:t>f</a:t>
            </a:r>
            <a:r>
              <a:rPr dirty="0" smtClean="0" sz="1150" spc="-20">
                <a:latin typeface="Arial"/>
                <a:cs typeface="Arial"/>
              </a:rPr>
              <a:t>e</a:t>
            </a:r>
            <a:r>
              <a:rPr dirty="0" smtClean="0" sz="1150" spc="0">
                <a:latin typeface="Arial"/>
                <a:cs typeface="Arial"/>
              </a:rPr>
              <a:t>rs</a:t>
            </a:r>
            <a:r>
              <a:rPr dirty="0" smtClean="0" sz="1150" spc="15">
                <a:latin typeface="Arial"/>
                <a:cs typeface="Arial"/>
              </a:rPr>
              <a:t> </a:t>
            </a:r>
            <a:r>
              <a:rPr dirty="0" smtClean="0" sz="1150" spc="15">
                <a:latin typeface="Arial"/>
                <a:cs typeface="Arial"/>
              </a:rPr>
              <a:t>t</a:t>
            </a: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6593" y="5242893"/>
            <a:ext cx="485140" cy="1866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50" spc="-20">
                <a:latin typeface="Arial"/>
                <a:cs typeface="Arial"/>
              </a:rPr>
              <a:t>e</a:t>
            </a:r>
            <a:r>
              <a:rPr dirty="0" smtClean="0" sz="1150" spc="0">
                <a:latin typeface="Arial"/>
                <a:cs typeface="Arial"/>
              </a:rPr>
              <a:t>v</a:t>
            </a:r>
            <a:r>
              <a:rPr dirty="0" smtClean="0" sz="1150" spc="-20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k</a:t>
            </a:r>
            <a:r>
              <a:rPr dirty="0" smtClean="0" sz="1150" spc="-20">
                <a:latin typeface="Arial"/>
                <a:cs typeface="Arial"/>
              </a:rPr>
              <a:t>e</a:t>
            </a:r>
            <a:r>
              <a:rPr dirty="0" smtClean="0" sz="1150" spc="0">
                <a:latin typeface="Arial"/>
                <a:cs typeface="Arial"/>
              </a:rPr>
              <a:t>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49473" y="4499465"/>
            <a:ext cx="1228304" cy="661669"/>
          </a:xfrm>
          <a:custGeom>
            <a:avLst/>
            <a:gdLst/>
            <a:ahLst/>
            <a:cxnLst/>
            <a:rect l="l" t="t" r="r" b="b"/>
            <a:pathLst>
              <a:path w="1228304" h="661670">
                <a:moveTo>
                  <a:pt x="888920" y="600709"/>
                </a:moveTo>
                <a:lnTo>
                  <a:pt x="528814" y="600709"/>
                </a:lnTo>
                <a:lnTo>
                  <a:pt x="537494" y="608329"/>
                </a:lnTo>
                <a:lnTo>
                  <a:pt x="579121" y="634999"/>
                </a:lnTo>
                <a:lnTo>
                  <a:pt x="616485" y="648969"/>
                </a:lnTo>
                <a:lnTo>
                  <a:pt x="677978" y="661669"/>
                </a:lnTo>
                <a:lnTo>
                  <a:pt x="728948" y="661669"/>
                </a:lnTo>
                <a:lnTo>
                  <a:pt x="793442" y="650239"/>
                </a:lnTo>
                <a:lnTo>
                  <a:pt x="823046" y="640079"/>
                </a:lnTo>
                <a:lnTo>
                  <a:pt x="836961" y="634999"/>
                </a:lnTo>
                <a:lnTo>
                  <a:pt x="850200" y="627379"/>
                </a:lnTo>
                <a:lnTo>
                  <a:pt x="862697" y="621029"/>
                </a:lnTo>
                <a:lnTo>
                  <a:pt x="874390" y="612139"/>
                </a:lnTo>
                <a:lnTo>
                  <a:pt x="885212" y="604519"/>
                </a:lnTo>
                <a:lnTo>
                  <a:pt x="888920" y="600709"/>
                </a:lnTo>
                <a:close/>
              </a:path>
              <a:path w="1228304" h="661670">
                <a:moveTo>
                  <a:pt x="1147264" y="541019"/>
                </a:moveTo>
                <a:lnTo>
                  <a:pt x="186654" y="541019"/>
                </a:lnTo>
                <a:lnTo>
                  <a:pt x="187505" y="542289"/>
                </a:lnTo>
                <a:lnTo>
                  <a:pt x="189256" y="544829"/>
                </a:lnTo>
                <a:lnTo>
                  <a:pt x="200359" y="554989"/>
                </a:lnTo>
                <a:lnTo>
                  <a:pt x="212594" y="566419"/>
                </a:lnTo>
                <a:lnTo>
                  <a:pt x="255238" y="591819"/>
                </a:lnTo>
                <a:lnTo>
                  <a:pt x="322753" y="614679"/>
                </a:lnTo>
                <a:lnTo>
                  <a:pt x="397422" y="623569"/>
                </a:lnTo>
                <a:lnTo>
                  <a:pt x="416565" y="623569"/>
                </a:lnTo>
                <a:lnTo>
                  <a:pt x="435726" y="622299"/>
                </a:lnTo>
                <a:lnTo>
                  <a:pt x="473762" y="617219"/>
                </a:lnTo>
                <a:lnTo>
                  <a:pt x="510844" y="607059"/>
                </a:lnTo>
                <a:lnTo>
                  <a:pt x="528814" y="600709"/>
                </a:lnTo>
                <a:lnTo>
                  <a:pt x="888920" y="600709"/>
                </a:lnTo>
                <a:lnTo>
                  <a:pt x="895100" y="594359"/>
                </a:lnTo>
                <a:lnTo>
                  <a:pt x="903990" y="585469"/>
                </a:lnTo>
                <a:lnTo>
                  <a:pt x="911817" y="575309"/>
                </a:lnTo>
                <a:lnTo>
                  <a:pt x="918516" y="565149"/>
                </a:lnTo>
                <a:lnTo>
                  <a:pt x="1098907" y="565149"/>
                </a:lnTo>
                <a:lnTo>
                  <a:pt x="1112724" y="560069"/>
                </a:lnTo>
                <a:lnTo>
                  <a:pt x="1125745" y="553719"/>
                </a:lnTo>
                <a:lnTo>
                  <a:pt x="1137904" y="547369"/>
                </a:lnTo>
                <a:lnTo>
                  <a:pt x="1147264" y="541019"/>
                </a:lnTo>
                <a:close/>
              </a:path>
              <a:path w="1228304" h="661670">
                <a:moveTo>
                  <a:pt x="1098907" y="565149"/>
                </a:moveTo>
                <a:lnTo>
                  <a:pt x="918516" y="565149"/>
                </a:lnTo>
                <a:lnTo>
                  <a:pt x="929017" y="567689"/>
                </a:lnTo>
                <a:lnTo>
                  <a:pt x="939997" y="571499"/>
                </a:lnTo>
                <a:lnTo>
                  <a:pt x="951533" y="574039"/>
                </a:lnTo>
                <a:lnTo>
                  <a:pt x="963699" y="576579"/>
                </a:lnTo>
                <a:lnTo>
                  <a:pt x="1004737" y="580389"/>
                </a:lnTo>
                <a:lnTo>
                  <a:pt x="1020181" y="580389"/>
                </a:lnTo>
                <a:lnTo>
                  <a:pt x="1036993" y="579119"/>
                </a:lnTo>
                <a:lnTo>
                  <a:pt x="1069149" y="574039"/>
                </a:lnTo>
                <a:lnTo>
                  <a:pt x="1084360" y="570229"/>
                </a:lnTo>
                <a:lnTo>
                  <a:pt x="1098907" y="565149"/>
                </a:lnTo>
                <a:close/>
              </a:path>
              <a:path w="1228304" h="661670">
                <a:moveTo>
                  <a:pt x="362049" y="59689"/>
                </a:moveTo>
                <a:lnTo>
                  <a:pt x="310272" y="59689"/>
                </a:lnTo>
                <a:lnTo>
                  <a:pt x="276038" y="64769"/>
                </a:lnTo>
                <a:lnTo>
                  <a:pt x="229489" y="78739"/>
                </a:lnTo>
                <a:lnTo>
                  <a:pt x="189843" y="97789"/>
                </a:lnTo>
                <a:lnTo>
                  <a:pt x="178383" y="106679"/>
                </a:lnTo>
                <a:lnTo>
                  <a:pt x="167879" y="114299"/>
                </a:lnTo>
                <a:lnTo>
                  <a:pt x="136382" y="152399"/>
                </a:lnTo>
                <a:lnTo>
                  <a:pt x="123987" y="195579"/>
                </a:lnTo>
                <a:lnTo>
                  <a:pt x="124229" y="207009"/>
                </a:lnTo>
                <a:lnTo>
                  <a:pt x="125902" y="218439"/>
                </a:lnTo>
                <a:lnTo>
                  <a:pt x="114452" y="220979"/>
                </a:lnTo>
                <a:lnTo>
                  <a:pt x="76343" y="229869"/>
                </a:lnTo>
                <a:lnTo>
                  <a:pt x="42092" y="247649"/>
                </a:lnTo>
                <a:lnTo>
                  <a:pt x="12614" y="274319"/>
                </a:lnTo>
                <a:lnTo>
                  <a:pt x="0" y="313689"/>
                </a:lnTo>
                <a:lnTo>
                  <a:pt x="987" y="323849"/>
                </a:lnTo>
                <a:lnTo>
                  <a:pt x="19709" y="364489"/>
                </a:lnTo>
                <a:lnTo>
                  <a:pt x="59204" y="397509"/>
                </a:lnTo>
                <a:lnTo>
                  <a:pt x="49537" y="406399"/>
                </a:lnTo>
                <a:lnTo>
                  <a:pt x="41867" y="417829"/>
                </a:lnTo>
                <a:lnTo>
                  <a:pt x="36264" y="427989"/>
                </a:lnTo>
                <a:lnTo>
                  <a:pt x="32799" y="439419"/>
                </a:lnTo>
                <a:lnTo>
                  <a:pt x="31542" y="450849"/>
                </a:lnTo>
                <a:lnTo>
                  <a:pt x="32564" y="463549"/>
                </a:lnTo>
                <a:lnTo>
                  <a:pt x="54159" y="501649"/>
                </a:lnTo>
                <a:lnTo>
                  <a:pt x="97318" y="528319"/>
                </a:lnTo>
                <a:lnTo>
                  <a:pt x="139485" y="539749"/>
                </a:lnTo>
                <a:lnTo>
                  <a:pt x="170564" y="542289"/>
                </a:lnTo>
                <a:lnTo>
                  <a:pt x="186654" y="541019"/>
                </a:lnTo>
                <a:lnTo>
                  <a:pt x="1147264" y="541019"/>
                </a:lnTo>
                <a:lnTo>
                  <a:pt x="1176613" y="513079"/>
                </a:lnTo>
                <a:lnTo>
                  <a:pt x="1196289" y="471169"/>
                </a:lnTo>
                <a:lnTo>
                  <a:pt x="1197742" y="461009"/>
                </a:lnTo>
                <a:lnTo>
                  <a:pt x="1210972" y="458469"/>
                </a:lnTo>
                <a:lnTo>
                  <a:pt x="1261337" y="447039"/>
                </a:lnTo>
                <a:lnTo>
                  <a:pt x="1309046" y="425449"/>
                </a:lnTo>
                <a:lnTo>
                  <a:pt x="1342880" y="400049"/>
                </a:lnTo>
                <a:lnTo>
                  <a:pt x="1371235" y="360679"/>
                </a:lnTo>
                <a:lnTo>
                  <a:pt x="1379838" y="317499"/>
                </a:lnTo>
                <a:lnTo>
                  <a:pt x="1378826" y="307339"/>
                </a:lnTo>
                <a:lnTo>
                  <a:pt x="1361820" y="264159"/>
                </a:lnTo>
                <a:lnTo>
                  <a:pt x="1335172" y="234949"/>
                </a:lnTo>
                <a:lnTo>
                  <a:pt x="1338284" y="229869"/>
                </a:lnTo>
                <a:lnTo>
                  <a:pt x="1340887" y="226059"/>
                </a:lnTo>
                <a:lnTo>
                  <a:pt x="1345555" y="213359"/>
                </a:lnTo>
                <a:lnTo>
                  <a:pt x="1347959" y="203199"/>
                </a:lnTo>
                <a:lnTo>
                  <a:pt x="1348937" y="193039"/>
                </a:lnTo>
                <a:lnTo>
                  <a:pt x="1348532" y="182879"/>
                </a:lnTo>
                <a:lnTo>
                  <a:pt x="1333896" y="144779"/>
                </a:lnTo>
                <a:lnTo>
                  <a:pt x="1319344" y="128269"/>
                </a:lnTo>
                <a:lnTo>
                  <a:pt x="1310403" y="119379"/>
                </a:lnTo>
                <a:lnTo>
                  <a:pt x="1277413" y="97789"/>
                </a:lnTo>
                <a:lnTo>
                  <a:pt x="1236036" y="80009"/>
                </a:lnTo>
                <a:lnTo>
                  <a:pt x="1228304" y="77469"/>
                </a:lnTo>
                <a:lnTo>
                  <a:pt x="447528" y="77469"/>
                </a:lnTo>
                <a:lnTo>
                  <a:pt x="424289" y="69849"/>
                </a:lnTo>
                <a:lnTo>
                  <a:pt x="387483" y="62229"/>
                </a:lnTo>
                <a:lnTo>
                  <a:pt x="362049" y="59689"/>
                </a:lnTo>
                <a:close/>
              </a:path>
              <a:path w="1228304" h="661670">
                <a:moveTo>
                  <a:pt x="614375" y="19049"/>
                </a:moveTo>
                <a:lnTo>
                  <a:pt x="587885" y="19049"/>
                </a:lnTo>
                <a:lnTo>
                  <a:pt x="561826" y="21589"/>
                </a:lnTo>
                <a:lnTo>
                  <a:pt x="524591" y="30479"/>
                </a:lnTo>
                <a:lnTo>
                  <a:pt x="491010" y="44449"/>
                </a:lnTo>
                <a:lnTo>
                  <a:pt x="480906" y="49529"/>
                </a:lnTo>
                <a:lnTo>
                  <a:pt x="471447" y="55879"/>
                </a:lnTo>
                <a:lnTo>
                  <a:pt x="462691" y="62229"/>
                </a:lnTo>
                <a:lnTo>
                  <a:pt x="454698" y="69849"/>
                </a:lnTo>
                <a:lnTo>
                  <a:pt x="447528" y="77469"/>
                </a:lnTo>
                <a:lnTo>
                  <a:pt x="1228304" y="77469"/>
                </a:lnTo>
                <a:lnTo>
                  <a:pt x="1220571" y="74929"/>
                </a:lnTo>
                <a:lnTo>
                  <a:pt x="1215603" y="66039"/>
                </a:lnTo>
                <a:lnTo>
                  <a:pt x="1208932" y="55879"/>
                </a:lnTo>
                <a:lnTo>
                  <a:pt x="1202891" y="49529"/>
                </a:lnTo>
                <a:lnTo>
                  <a:pt x="714537" y="49529"/>
                </a:lnTo>
                <a:lnTo>
                  <a:pt x="705748" y="44449"/>
                </a:lnTo>
                <a:lnTo>
                  <a:pt x="695374" y="39369"/>
                </a:lnTo>
                <a:lnTo>
                  <a:pt x="666747" y="27939"/>
                </a:lnTo>
                <a:lnTo>
                  <a:pt x="627634" y="20319"/>
                </a:lnTo>
                <a:lnTo>
                  <a:pt x="614375" y="19049"/>
                </a:lnTo>
                <a:close/>
              </a:path>
              <a:path w="1228304" h="661670">
                <a:moveTo>
                  <a:pt x="336220" y="58419"/>
                </a:moveTo>
                <a:lnTo>
                  <a:pt x="323244" y="59689"/>
                </a:lnTo>
                <a:lnTo>
                  <a:pt x="349167" y="59689"/>
                </a:lnTo>
                <a:lnTo>
                  <a:pt x="336220" y="58419"/>
                </a:lnTo>
                <a:close/>
              </a:path>
              <a:path w="1228304" h="661670">
                <a:moveTo>
                  <a:pt x="860890" y="1269"/>
                </a:moveTo>
                <a:lnTo>
                  <a:pt x="821202" y="1269"/>
                </a:lnTo>
                <a:lnTo>
                  <a:pt x="808258" y="3809"/>
                </a:lnTo>
                <a:lnTo>
                  <a:pt x="795597" y="5079"/>
                </a:lnTo>
                <a:lnTo>
                  <a:pt x="783302" y="8889"/>
                </a:lnTo>
                <a:lnTo>
                  <a:pt x="771457" y="12699"/>
                </a:lnTo>
                <a:lnTo>
                  <a:pt x="760147" y="16509"/>
                </a:lnTo>
                <a:lnTo>
                  <a:pt x="749454" y="22859"/>
                </a:lnTo>
                <a:lnTo>
                  <a:pt x="739462" y="27939"/>
                </a:lnTo>
                <a:lnTo>
                  <a:pt x="730257" y="34289"/>
                </a:lnTo>
                <a:lnTo>
                  <a:pt x="721920" y="41909"/>
                </a:lnTo>
                <a:lnTo>
                  <a:pt x="714537" y="49529"/>
                </a:lnTo>
                <a:lnTo>
                  <a:pt x="1202891" y="49529"/>
                </a:lnTo>
                <a:lnTo>
                  <a:pt x="1200474" y="46989"/>
                </a:lnTo>
                <a:lnTo>
                  <a:pt x="1190143" y="38099"/>
                </a:lnTo>
                <a:lnTo>
                  <a:pt x="1181366" y="31749"/>
                </a:lnTo>
                <a:lnTo>
                  <a:pt x="946968" y="31749"/>
                </a:lnTo>
                <a:lnTo>
                  <a:pt x="937384" y="25399"/>
                </a:lnTo>
                <a:lnTo>
                  <a:pt x="900103" y="8889"/>
                </a:lnTo>
                <a:lnTo>
                  <a:pt x="874126" y="2539"/>
                </a:lnTo>
                <a:lnTo>
                  <a:pt x="860890" y="1269"/>
                </a:lnTo>
                <a:close/>
              </a:path>
              <a:path w="1228304" h="661670">
                <a:moveTo>
                  <a:pt x="1091562" y="1269"/>
                </a:moveTo>
                <a:lnTo>
                  <a:pt x="1040102" y="1269"/>
                </a:lnTo>
                <a:lnTo>
                  <a:pt x="1002546" y="8889"/>
                </a:lnTo>
                <a:lnTo>
                  <a:pt x="957088" y="25399"/>
                </a:lnTo>
                <a:lnTo>
                  <a:pt x="946968" y="31749"/>
                </a:lnTo>
                <a:lnTo>
                  <a:pt x="1181366" y="31749"/>
                </a:lnTo>
                <a:lnTo>
                  <a:pt x="1177856" y="29209"/>
                </a:lnTo>
                <a:lnTo>
                  <a:pt x="1163526" y="20319"/>
                </a:lnTo>
                <a:lnTo>
                  <a:pt x="1152440" y="16509"/>
                </a:lnTo>
                <a:lnTo>
                  <a:pt x="1140906" y="11429"/>
                </a:lnTo>
                <a:lnTo>
                  <a:pt x="1128989" y="7619"/>
                </a:lnTo>
                <a:lnTo>
                  <a:pt x="1104254" y="2539"/>
                </a:lnTo>
                <a:lnTo>
                  <a:pt x="1091562" y="1269"/>
                </a:lnTo>
                <a:close/>
              </a:path>
              <a:path w="1228304" h="661670">
                <a:moveTo>
                  <a:pt x="1065844" y="0"/>
                </a:moveTo>
                <a:lnTo>
                  <a:pt x="1052945" y="1269"/>
                </a:lnTo>
                <a:lnTo>
                  <a:pt x="1078738" y="1269"/>
                </a:lnTo>
                <a:lnTo>
                  <a:pt x="106584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12162" y="4612295"/>
            <a:ext cx="36699" cy="36652"/>
          </a:xfrm>
          <a:custGeom>
            <a:avLst/>
            <a:gdLst/>
            <a:ahLst/>
            <a:cxnLst/>
            <a:rect l="l" t="t" r="r" b="b"/>
            <a:pathLst>
              <a:path w="36699" h="36652">
                <a:moveTo>
                  <a:pt x="16671" y="0"/>
                </a:moveTo>
                <a:lnTo>
                  <a:pt x="4808" y="6045"/>
                </a:lnTo>
                <a:lnTo>
                  <a:pt x="0" y="19513"/>
                </a:lnTo>
                <a:lnTo>
                  <a:pt x="5843" y="31679"/>
                </a:lnTo>
                <a:lnTo>
                  <a:pt x="19004" y="36652"/>
                </a:lnTo>
                <a:lnTo>
                  <a:pt x="31538" y="31060"/>
                </a:lnTo>
                <a:lnTo>
                  <a:pt x="36699" y="18295"/>
                </a:lnTo>
                <a:lnTo>
                  <a:pt x="36589" y="16282"/>
                </a:lnTo>
                <a:lnTo>
                  <a:pt x="30381" y="4666"/>
                </a:lnTo>
                <a:lnTo>
                  <a:pt x="1667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163273" y="4629252"/>
            <a:ext cx="73397" cy="73305"/>
          </a:xfrm>
          <a:custGeom>
            <a:avLst/>
            <a:gdLst/>
            <a:ahLst/>
            <a:cxnLst/>
            <a:rect l="l" t="t" r="r" b="b"/>
            <a:pathLst>
              <a:path w="73397" h="73305">
                <a:moveTo>
                  <a:pt x="33342" y="0"/>
                </a:moveTo>
                <a:lnTo>
                  <a:pt x="20217" y="3788"/>
                </a:lnTo>
                <a:lnTo>
                  <a:pt x="9616" y="12092"/>
                </a:lnTo>
                <a:lnTo>
                  <a:pt x="2543" y="24107"/>
                </a:lnTo>
                <a:lnTo>
                  <a:pt x="0" y="39028"/>
                </a:lnTo>
                <a:lnTo>
                  <a:pt x="3548" y="52468"/>
                </a:lnTo>
                <a:lnTo>
                  <a:pt x="11688" y="63358"/>
                </a:lnTo>
                <a:lnTo>
                  <a:pt x="23486" y="70653"/>
                </a:lnTo>
                <a:lnTo>
                  <a:pt x="38009" y="73305"/>
                </a:lnTo>
                <a:lnTo>
                  <a:pt x="51834" y="70059"/>
                </a:lnTo>
                <a:lnTo>
                  <a:pt x="63077" y="62121"/>
                </a:lnTo>
                <a:lnTo>
                  <a:pt x="70633" y="50596"/>
                </a:lnTo>
                <a:lnTo>
                  <a:pt x="73397" y="36590"/>
                </a:lnTo>
                <a:lnTo>
                  <a:pt x="73178" y="32562"/>
                </a:lnTo>
                <a:lnTo>
                  <a:pt x="69199" y="19695"/>
                </a:lnTo>
                <a:lnTo>
                  <a:pt x="60761" y="9331"/>
                </a:lnTo>
                <a:lnTo>
                  <a:pt x="48573" y="2442"/>
                </a:lnTo>
                <a:lnTo>
                  <a:pt x="3334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450813" y="4650974"/>
            <a:ext cx="110097" cy="109958"/>
          </a:xfrm>
          <a:custGeom>
            <a:avLst/>
            <a:gdLst/>
            <a:ahLst/>
            <a:cxnLst/>
            <a:rect l="l" t="t" r="r" b="b"/>
            <a:pathLst>
              <a:path w="110097" h="109958">
                <a:moveTo>
                  <a:pt x="50014" y="0"/>
                </a:moveTo>
                <a:lnTo>
                  <a:pt x="14425" y="18137"/>
                </a:lnTo>
                <a:lnTo>
                  <a:pt x="0" y="58541"/>
                </a:lnTo>
                <a:lnTo>
                  <a:pt x="2714" y="72328"/>
                </a:lnTo>
                <a:lnTo>
                  <a:pt x="28805" y="103028"/>
                </a:lnTo>
                <a:lnTo>
                  <a:pt x="57012" y="109958"/>
                </a:lnTo>
                <a:lnTo>
                  <a:pt x="71187" y="107575"/>
                </a:lnTo>
                <a:lnTo>
                  <a:pt x="102889" y="82153"/>
                </a:lnTo>
                <a:lnTo>
                  <a:pt x="110097" y="54887"/>
                </a:lnTo>
                <a:lnTo>
                  <a:pt x="109768" y="48844"/>
                </a:lnTo>
                <a:lnTo>
                  <a:pt x="91143" y="13997"/>
                </a:lnTo>
                <a:lnTo>
                  <a:pt x="5001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031842" y="4703746"/>
            <a:ext cx="713740" cy="2171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5" b="1">
                <a:latin typeface="Arial"/>
                <a:cs typeface="Arial"/>
              </a:rPr>
              <a:t>C</a:t>
            </a:r>
            <a:r>
              <a:rPr dirty="0" smtClean="0" sz="1350" spc="-5" b="1">
                <a:latin typeface="Arial"/>
                <a:cs typeface="Arial"/>
              </a:rPr>
              <a:t>o</a:t>
            </a:r>
            <a:r>
              <a:rPr dirty="0" smtClean="0" sz="1350" spc="-15" b="1">
                <a:latin typeface="Arial"/>
                <a:cs typeface="Arial"/>
              </a:rPr>
              <a:t>n</a:t>
            </a:r>
            <a:r>
              <a:rPr dirty="0" smtClean="0" sz="1350" spc="20" b="1">
                <a:latin typeface="Arial"/>
                <a:cs typeface="Arial"/>
              </a:rPr>
              <a:t>c</a:t>
            </a:r>
            <a:r>
              <a:rPr dirty="0" smtClean="0" sz="1350" spc="20" b="1">
                <a:latin typeface="Arial"/>
                <a:cs typeface="Arial"/>
              </a:rPr>
              <a:t>e</a:t>
            </a:r>
            <a:r>
              <a:rPr dirty="0" smtClean="0" sz="1350" spc="-15" b="1">
                <a:latin typeface="Arial"/>
                <a:cs typeface="Arial"/>
              </a:rPr>
              <a:t>p</a:t>
            </a:r>
            <a:r>
              <a:rPr dirty="0" smtClean="0" sz="1350" spc="0" b="1"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2954" y="6235987"/>
            <a:ext cx="766445" cy="2171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b="1" i="1">
                <a:latin typeface="Arial"/>
                <a:cs typeface="Arial"/>
              </a:rPr>
              <a:t>“</a:t>
            </a:r>
            <a:r>
              <a:rPr dirty="0" smtClean="0" sz="1350" spc="20" b="1" i="1">
                <a:latin typeface="Arial"/>
                <a:cs typeface="Arial"/>
              </a:rPr>
              <a:t>J</a:t>
            </a:r>
            <a:r>
              <a:rPr dirty="0" smtClean="0" sz="1350" spc="20" b="1" i="1">
                <a:latin typeface="Arial"/>
                <a:cs typeface="Arial"/>
              </a:rPr>
              <a:t>a</a:t>
            </a:r>
            <a:r>
              <a:rPr dirty="0" smtClean="0" sz="1350" spc="-15" b="1" i="1">
                <a:latin typeface="Arial"/>
                <a:cs typeface="Arial"/>
              </a:rPr>
              <a:t>g</a:t>
            </a:r>
            <a:r>
              <a:rPr dirty="0" smtClean="0" sz="1350" spc="-15" b="1" i="1">
                <a:latin typeface="Arial"/>
                <a:cs typeface="Arial"/>
              </a:rPr>
              <a:t>u</a:t>
            </a:r>
            <a:r>
              <a:rPr dirty="0" smtClean="0" sz="1350" spc="20" b="1" i="1">
                <a:latin typeface="Arial"/>
                <a:cs typeface="Arial"/>
              </a:rPr>
              <a:t>a</a:t>
            </a:r>
            <a:r>
              <a:rPr dirty="0" smtClean="0" sz="1350" spc="5" b="1" i="1">
                <a:latin typeface="Arial"/>
                <a:cs typeface="Arial"/>
              </a:rPr>
              <a:t>r</a:t>
            </a:r>
            <a:r>
              <a:rPr dirty="0" smtClean="0" sz="1350" spc="-10" b="1" i="1">
                <a:latin typeface="Arial"/>
                <a:cs typeface="Arial"/>
              </a:rPr>
              <a:t>“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8389" y="6653344"/>
            <a:ext cx="1304925" cy="1416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50" spc="5" b="1">
                <a:latin typeface="Arial"/>
                <a:cs typeface="Arial"/>
              </a:rPr>
              <a:t>[</a:t>
            </a:r>
            <a:r>
              <a:rPr dirty="0" smtClean="0" sz="850" spc="5" b="1">
                <a:latin typeface="Arial"/>
                <a:cs typeface="Arial"/>
              </a:rPr>
              <a:t>O</a:t>
            </a:r>
            <a:r>
              <a:rPr dirty="0" smtClean="0" sz="850" spc="10" b="1">
                <a:latin typeface="Arial"/>
                <a:cs typeface="Arial"/>
              </a:rPr>
              <a:t>d</a:t>
            </a:r>
            <a:r>
              <a:rPr dirty="0" smtClean="0" sz="850" spc="5" b="1">
                <a:latin typeface="Arial"/>
                <a:cs typeface="Arial"/>
              </a:rPr>
              <a:t>w</a:t>
            </a:r>
            <a:r>
              <a:rPr dirty="0" smtClean="0" sz="850" spc="0" b="1">
                <a:latin typeface="Arial"/>
                <a:cs typeface="Arial"/>
              </a:rPr>
              <a:t>e</a:t>
            </a:r>
            <a:r>
              <a:rPr dirty="0" smtClean="0" sz="850" spc="5" b="1">
                <a:latin typeface="Arial"/>
                <a:cs typeface="Arial"/>
              </a:rPr>
              <a:t>n,</a:t>
            </a:r>
            <a:r>
              <a:rPr dirty="0" smtClean="0" sz="850" spc="5" b="1">
                <a:latin typeface="Arial"/>
                <a:cs typeface="Arial"/>
              </a:rPr>
              <a:t> </a:t>
            </a:r>
            <a:r>
              <a:rPr dirty="0" smtClean="0" sz="850" spc="10" b="1">
                <a:latin typeface="Arial"/>
                <a:cs typeface="Arial"/>
              </a:rPr>
              <a:t>R</a:t>
            </a:r>
            <a:r>
              <a:rPr dirty="0" smtClean="0" sz="850" spc="-5" b="1">
                <a:latin typeface="Arial"/>
                <a:cs typeface="Arial"/>
              </a:rPr>
              <a:t>i</a:t>
            </a:r>
            <a:r>
              <a:rPr dirty="0" smtClean="0" sz="850" spc="0" b="1">
                <a:latin typeface="Arial"/>
                <a:cs typeface="Arial"/>
              </a:rPr>
              <a:t>c</a:t>
            </a:r>
            <a:r>
              <a:rPr dirty="0" smtClean="0" sz="850" spc="10" b="1">
                <a:latin typeface="Arial"/>
                <a:cs typeface="Arial"/>
              </a:rPr>
              <a:t>h</a:t>
            </a:r>
            <a:r>
              <a:rPr dirty="0" smtClean="0" sz="850" spc="0" b="1">
                <a:latin typeface="Arial"/>
                <a:cs typeface="Arial"/>
              </a:rPr>
              <a:t>a</a:t>
            </a:r>
            <a:r>
              <a:rPr dirty="0" smtClean="0" sz="850" spc="5" b="1">
                <a:latin typeface="Arial"/>
                <a:cs typeface="Arial"/>
              </a:rPr>
              <a:t>rd</a:t>
            </a:r>
            <a:r>
              <a:rPr dirty="0" smtClean="0" sz="850" spc="0" b="1">
                <a:latin typeface="Arial"/>
                <a:cs typeface="Arial"/>
              </a:rPr>
              <a:t>s</a:t>
            </a:r>
            <a:r>
              <a:rPr dirty="0" smtClean="0" sz="850" spc="0" b="1">
                <a:latin typeface="Arial"/>
                <a:cs typeface="Arial"/>
              </a:rPr>
              <a:t>,</a:t>
            </a:r>
            <a:r>
              <a:rPr dirty="0" smtClean="0" sz="850" spc="0" b="1">
                <a:latin typeface="Arial"/>
                <a:cs typeface="Arial"/>
              </a:rPr>
              <a:t> </a:t>
            </a:r>
            <a:r>
              <a:rPr dirty="0" smtClean="0" sz="850" spc="0" b="1">
                <a:latin typeface="Arial"/>
                <a:cs typeface="Arial"/>
              </a:rPr>
              <a:t>1</a:t>
            </a:r>
            <a:r>
              <a:rPr dirty="0" smtClean="0" sz="850" spc="0" b="1">
                <a:latin typeface="Arial"/>
                <a:cs typeface="Arial"/>
              </a:rPr>
              <a:t>9</a:t>
            </a:r>
            <a:r>
              <a:rPr dirty="0" smtClean="0" sz="850" spc="0" b="1">
                <a:latin typeface="Arial"/>
                <a:cs typeface="Arial"/>
              </a:rPr>
              <a:t>2</a:t>
            </a:r>
            <a:r>
              <a:rPr dirty="0" smtClean="0" sz="850" spc="0" b="1">
                <a:latin typeface="Arial"/>
                <a:cs typeface="Arial"/>
              </a:rPr>
              <a:t>3</a:t>
            </a:r>
            <a:r>
              <a:rPr dirty="0" smtClean="0" sz="850" spc="5" b="1">
                <a:latin typeface="Arial"/>
                <a:cs typeface="Arial"/>
              </a:rPr>
              <a:t>]</a:t>
            </a:r>
            <a:endParaRPr sz="8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75730" y="5152590"/>
            <a:ext cx="814378" cy="56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564136" y="6182723"/>
            <a:ext cx="1120076" cy="537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知识表示的一些核心问题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06690"/>
            <a:ext cx="7377430" cy="40208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人如何表示知识？</a:t>
            </a:r>
            <a:endParaRPr sz="2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知识的本质是什么？我们如何表示它?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32"/>
              </a:spcBef>
            </a:pPr>
            <a:endParaRPr sz="650"/>
          </a:p>
          <a:p>
            <a:pPr marL="355600" marR="12700" indent="-342900">
              <a:lnSpc>
                <a:spcPts val="303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我们如何使用符号结构(</a:t>
            </a:r>
            <a:r>
              <a:rPr dirty="0" smtClean="0" sz="2800" spc="5">
                <a:latin typeface="Microsoft YaHei UI"/>
                <a:cs typeface="Microsoft YaHei UI"/>
              </a:rPr>
              <a:t>s</a:t>
            </a:r>
            <a:r>
              <a:rPr dirty="0" smtClean="0" sz="2800" spc="5">
                <a:latin typeface="Microsoft YaHei UI"/>
                <a:cs typeface="Microsoft YaHei UI"/>
              </a:rPr>
              <a:t>y</a:t>
            </a:r>
            <a:r>
              <a:rPr dirty="0" smtClean="0" sz="2800" spc="0">
                <a:latin typeface="Microsoft YaHei UI"/>
                <a:cs typeface="Microsoft YaHei UI"/>
              </a:rPr>
              <a:t>m</a:t>
            </a:r>
            <a:r>
              <a:rPr dirty="0" smtClean="0" sz="2800" spc="-5">
                <a:latin typeface="Microsoft YaHei UI"/>
                <a:cs typeface="Microsoft YaHei UI"/>
              </a:rPr>
              <a:t>b</a:t>
            </a:r>
            <a:r>
              <a:rPr dirty="0" smtClean="0" sz="2800" spc="-10">
                <a:latin typeface="Microsoft YaHei UI"/>
                <a:cs typeface="Microsoft YaHei UI"/>
              </a:rPr>
              <a:t>o</a:t>
            </a:r>
            <a:r>
              <a:rPr dirty="0" smtClean="0" sz="2800" spc="0">
                <a:latin typeface="Microsoft YaHei UI"/>
                <a:cs typeface="Microsoft YaHei UI"/>
              </a:rPr>
              <a:t>l</a:t>
            </a:r>
            <a:r>
              <a:rPr dirty="0" smtClean="0" sz="2800" spc="-5">
                <a:latin typeface="Microsoft YaHei UI"/>
                <a:cs typeface="Microsoft YaHei UI"/>
              </a:rPr>
              <a:t> </a:t>
            </a:r>
            <a:r>
              <a:rPr dirty="0" smtClean="0" sz="2800" spc="0">
                <a:latin typeface="Microsoft YaHei UI"/>
                <a:cs typeface="Microsoft YaHei UI"/>
              </a:rPr>
              <a:t>s</a:t>
            </a:r>
            <a:r>
              <a:rPr dirty="0" smtClean="0" sz="2800" spc="-10">
                <a:latin typeface="Microsoft YaHei UI"/>
                <a:cs typeface="Microsoft YaHei UI"/>
              </a:rPr>
              <a:t>t</a:t>
            </a:r>
            <a:r>
              <a:rPr dirty="0" smtClean="0" sz="2800" spc="5">
                <a:latin typeface="Microsoft YaHei UI"/>
                <a:cs typeface="Microsoft YaHei UI"/>
              </a:rPr>
              <a:t>r</a:t>
            </a:r>
            <a:r>
              <a:rPr dirty="0" smtClean="0" sz="2800" spc="0">
                <a:latin typeface="Microsoft YaHei UI"/>
                <a:cs typeface="Microsoft YaHei UI"/>
              </a:rPr>
              <a:t>u</a:t>
            </a:r>
            <a:r>
              <a:rPr dirty="0" smtClean="0" sz="2800" spc="-5">
                <a:latin typeface="Microsoft YaHei UI"/>
                <a:cs typeface="Microsoft YaHei UI"/>
              </a:rPr>
              <a:t>c</a:t>
            </a:r>
            <a:r>
              <a:rPr dirty="0" smtClean="0" sz="2800" spc="-10">
                <a:latin typeface="Microsoft YaHei UI"/>
                <a:cs typeface="Microsoft YaHei UI"/>
              </a:rPr>
              <a:t>t</a:t>
            </a:r>
            <a:r>
              <a:rPr dirty="0" smtClean="0" sz="2800" spc="0">
                <a:latin typeface="Microsoft YaHei UI"/>
                <a:cs typeface="Microsoft YaHei UI"/>
              </a:rPr>
              <a:t>u</a:t>
            </a:r>
            <a:r>
              <a:rPr dirty="0" smtClean="0" sz="2800" spc="5">
                <a:latin typeface="Microsoft YaHei UI"/>
                <a:cs typeface="Microsoft YaHei UI"/>
              </a:rPr>
              <a:t>r</a:t>
            </a:r>
            <a:r>
              <a:rPr dirty="0" smtClean="0" sz="2800" spc="0">
                <a:latin typeface="Microsoft YaHei UI"/>
                <a:cs typeface="Microsoft YaHei UI"/>
              </a:rPr>
              <a:t>e)来</a:t>
            </a:r>
            <a:r>
              <a:rPr dirty="0" smtClean="0" sz="2800" spc="0">
                <a:latin typeface="Microsoft YaHei UI"/>
                <a:cs typeface="Microsoft YaHei UI"/>
              </a:rPr>
              <a:t> 表示知识？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19"/>
              </a:spcBef>
            </a:pPr>
            <a:endParaRPr sz="650"/>
          </a:p>
          <a:p>
            <a:pPr marL="355600" marR="38100" indent="-342900">
              <a:lnSpc>
                <a:spcPts val="303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一个表示s</a:t>
            </a:r>
            <a:r>
              <a:rPr dirty="0" smtClean="0" sz="2800" spc="-5">
                <a:latin typeface="Microsoft YaHei UI"/>
                <a:cs typeface="Microsoft YaHei UI"/>
              </a:rPr>
              <a:t>c</a:t>
            </a:r>
            <a:r>
              <a:rPr dirty="0" smtClean="0" sz="2800" spc="0">
                <a:latin typeface="Microsoft YaHei UI"/>
                <a:cs typeface="Microsoft YaHei UI"/>
              </a:rPr>
              <a:t>hema应该处理特定领域还是要处</a:t>
            </a:r>
            <a:r>
              <a:rPr dirty="0" smtClean="0" sz="2800" spc="0">
                <a:latin typeface="Microsoft YaHei UI"/>
                <a:cs typeface="Microsoft YaHei UI"/>
              </a:rPr>
              <a:t> 理通用领域？</a:t>
            </a:r>
            <a:endParaRPr sz="2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一个表示s</a:t>
            </a:r>
            <a:r>
              <a:rPr dirty="0" smtClean="0" sz="2800" spc="-5">
                <a:latin typeface="Microsoft YaHei UI"/>
                <a:cs typeface="Microsoft YaHei UI"/>
              </a:rPr>
              <a:t>c</a:t>
            </a:r>
            <a:r>
              <a:rPr dirty="0" smtClean="0" sz="2800" spc="0">
                <a:latin typeface="Microsoft YaHei UI"/>
                <a:cs typeface="Microsoft YaHei UI"/>
              </a:rPr>
              <a:t>hema的表示能力如何？</a:t>
            </a:r>
            <a:endParaRPr sz="2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-5">
                <a:latin typeface="Microsoft YaHei UI"/>
                <a:cs typeface="Microsoft YaHei UI"/>
              </a:rPr>
              <a:t>S</a:t>
            </a:r>
            <a:r>
              <a:rPr dirty="0" smtClean="0" sz="2800" spc="-5">
                <a:latin typeface="Microsoft YaHei UI"/>
                <a:cs typeface="Microsoft YaHei UI"/>
              </a:rPr>
              <a:t>c</a:t>
            </a:r>
            <a:r>
              <a:rPr dirty="0" smtClean="0" sz="2800" spc="0">
                <a:latin typeface="Microsoft YaHei UI"/>
                <a:cs typeface="Microsoft YaHei UI"/>
              </a:rPr>
              <a:t>hema应该是陈述式的还是过程式的？</a:t>
            </a:r>
            <a:endParaRPr sz="2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...</a:t>
            </a:r>
            <a:endParaRPr sz="28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知识图谱历史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46678" y="4139226"/>
            <a:ext cx="2143125" cy="1300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31181" y="5174696"/>
            <a:ext cx="457834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1985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2500" y="4881033"/>
            <a:ext cx="7078132" cy="3979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997762" y="4983303"/>
            <a:ext cx="6780601" cy="152400"/>
          </a:xfrm>
          <a:custGeom>
            <a:avLst/>
            <a:gdLst/>
            <a:ahLst/>
            <a:cxnLst/>
            <a:rect l="l" t="t" r="r" b="b"/>
            <a:pathLst>
              <a:path w="6780601" h="152400">
                <a:moveTo>
                  <a:pt x="6780601" y="101600"/>
                </a:moveTo>
                <a:lnTo>
                  <a:pt x="6679005" y="101600"/>
                </a:lnTo>
                <a:lnTo>
                  <a:pt x="6679006" y="152400"/>
                </a:lnTo>
                <a:lnTo>
                  <a:pt x="6780601" y="101600"/>
                </a:lnTo>
                <a:close/>
              </a:path>
              <a:path w="6780601" h="152400">
                <a:moveTo>
                  <a:pt x="6679002" y="0"/>
                </a:moveTo>
                <a:lnTo>
                  <a:pt x="6679003" y="50800"/>
                </a:lnTo>
                <a:lnTo>
                  <a:pt x="0" y="50930"/>
                </a:lnTo>
                <a:lnTo>
                  <a:pt x="1" y="101730"/>
                </a:lnTo>
                <a:lnTo>
                  <a:pt x="6780601" y="101600"/>
                </a:lnTo>
                <a:lnTo>
                  <a:pt x="6831403" y="76197"/>
                </a:lnTo>
                <a:lnTo>
                  <a:pt x="667900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997763" y="3576987"/>
            <a:ext cx="593897" cy="5622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2549" y="3073633"/>
            <a:ext cx="445134" cy="2851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b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mtClean="0" sz="1800" spc="-5" b="1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smtClean="0" sz="1800" spc="0" b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67037" y="5174696"/>
            <a:ext cx="457834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1990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7312" y="3095715"/>
            <a:ext cx="974090" cy="2851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5" b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mtClean="0" sz="1800" spc="-15" b="1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dirty="0" smtClean="0" sz="1800" spc="-15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mtClean="0" sz="1800" spc="-15" b="1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mtClean="0" sz="1800" spc="-15" b="1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dirty="0" smtClean="0" sz="1800" spc="-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mtClean="0" sz="1800" spc="0" b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88933" y="1739899"/>
            <a:ext cx="148166" cy="4047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642509" y="1764494"/>
            <a:ext cx="42863" cy="3950494"/>
          </a:xfrm>
          <a:custGeom>
            <a:avLst/>
            <a:gdLst/>
            <a:ahLst/>
            <a:cxnLst/>
            <a:rect l="l" t="t" r="r" b="b"/>
            <a:pathLst>
              <a:path w="42863" h="3950494">
                <a:moveTo>
                  <a:pt x="0" y="0"/>
                </a:moveTo>
                <a:lnTo>
                  <a:pt x="42863" y="3950494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331849" y="2307650"/>
            <a:ext cx="707045" cy="7070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136432" y="1969792"/>
            <a:ext cx="1090295" cy="2851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35" b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mtClean="0" sz="1800" spc="-10" b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mtClean="0" sz="1800" spc="-5" b="1">
                <a:solidFill>
                  <a:srgbClr val="0000FF"/>
                </a:solidFill>
                <a:latin typeface="Arial"/>
                <a:cs typeface="Arial"/>
              </a:rPr>
              <a:t>k</a:t>
            </a:r>
            <a:r>
              <a:rPr dirty="0" smtClean="0" sz="1800" spc="-10" b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mtClean="0" sz="1800" spc="-15" b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mtClean="0" sz="1800" spc="-5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mtClean="0" sz="1800" spc="-15" b="1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mtClean="0" sz="1800" spc="-10" b="1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mtClean="0" sz="1800" spc="0" b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03133" y="3077632"/>
            <a:ext cx="1718732" cy="16467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894666" y="3069165"/>
            <a:ext cx="1697567" cy="16975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955107" y="3105500"/>
            <a:ext cx="1613791" cy="15465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955107" y="3105500"/>
            <a:ext cx="1613792" cy="1546577"/>
          </a:xfrm>
          <a:custGeom>
            <a:avLst/>
            <a:gdLst/>
            <a:ahLst/>
            <a:cxnLst/>
            <a:rect l="l" t="t" r="r" b="b"/>
            <a:pathLst>
              <a:path w="1613792" h="1546577">
                <a:moveTo>
                  <a:pt x="0" y="0"/>
                </a:moveTo>
                <a:lnTo>
                  <a:pt x="1613792" y="0"/>
                </a:lnTo>
                <a:lnTo>
                  <a:pt x="1613792" y="1546577"/>
                </a:lnTo>
                <a:lnTo>
                  <a:pt x="0" y="154657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033847" y="3149536"/>
            <a:ext cx="1423035" cy="14509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379095">
              <a:lnSpc>
                <a:spcPct val="99800"/>
              </a:lnSpc>
            </a:pP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高</a:t>
            </a:r>
            <a:r>
              <a:rPr dirty="0" smtClean="0" sz="1350" spc="-10">
                <a:solidFill>
                  <a:srgbClr val="FFFFFF"/>
                </a:solidFill>
                <a:latin typeface="宋体"/>
                <a:cs typeface="宋体"/>
              </a:rPr>
              <a:t>质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量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数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据</a:t>
            </a:r>
            <a:r>
              <a:rPr dirty="0" smtClean="0" sz="1350" spc="10">
                <a:solidFill>
                  <a:srgbClr val="FFFFFF"/>
                </a:solidFill>
                <a:latin typeface="Microsoft JhengHei Light"/>
                <a:cs typeface="Microsoft JhengHei Light"/>
              </a:rPr>
              <a:t>源</a:t>
            </a:r>
            <a:r>
              <a:rPr dirty="0" smtClean="0" sz="1350" spc="0">
                <a:solidFill>
                  <a:srgbClr val="FFFFFF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50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万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概</a:t>
            </a:r>
            <a:r>
              <a:rPr dirty="0" smtClean="0" sz="1350" spc="10">
                <a:solidFill>
                  <a:srgbClr val="FFFFFF"/>
                </a:solidFill>
                <a:latin typeface="Microsoft JhengHei Light"/>
                <a:cs typeface="Microsoft JhengHei Light"/>
              </a:rPr>
              <a:t>念</a:t>
            </a:r>
            <a:r>
              <a:rPr dirty="0" smtClean="0" sz="1350" spc="0">
                <a:solidFill>
                  <a:srgbClr val="FFFFFF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多</a:t>
            </a:r>
            <a:r>
              <a:rPr dirty="0" smtClean="0" sz="1350" spc="-10">
                <a:solidFill>
                  <a:srgbClr val="FFFFFF"/>
                </a:solidFill>
                <a:latin typeface="宋体"/>
                <a:cs typeface="宋体"/>
              </a:rPr>
              <a:t>语</a:t>
            </a:r>
            <a:r>
              <a:rPr dirty="0" smtClean="0" sz="1350" spc="10">
                <a:solidFill>
                  <a:srgbClr val="FFFFFF"/>
                </a:solidFill>
                <a:latin typeface="Microsoft JhengHei Light"/>
                <a:cs typeface="Microsoft JhengHei Light"/>
              </a:rPr>
              <a:t>言</a:t>
            </a:r>
            <a:endParaRPr sz="1350">
              <a:latin typeface="Microsoft JhengHei Light"/>
              <a:cs typeface="Microsoft JhengHei Light"/>
            </a:endParaRPr>
          </a:p>
          <a:p>
            <a:pPr marL="12700" marR="12700">
              <a:lnSpc>
                <a:spcPct val="98800"/>
              </a:lnSpc>
              <a:spcBef>
                <a:spcPts val="100"/>
              </a:spcBef>
            </a:pP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富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含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丰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富</a:t>
            </a:r>
            <a:r>
              <a:rPr dirty="0" smtClean="0" sz="1350" spc="-10">
                <a:solidFill>
                  <a:srgbClr val="FFFFFF"/>
                </a:solidFill>
                <a:latin typeface="宋体"/>
                <a:cs typeface="宋体"/>
              </a:rPr>
              <a:t>语</a:t>
            </a:r>
            <a:r>
              <a:rPr dirty="0" smtClean="0" sz="1350" spc="-10">
                <a:solidFill>
                  <a:srgbClr val="FFFFFF"/>
                </a:solidFill>
                <a:latin typeface="宋体"/>
                <a:cs typeface="宋体"/>
              </a:rPr>
              <a:t>义</a:t>
            </a:r>
            <a:r>
              <a:rPr dirty="0" smtClean="0" sz="1350" spc="-10">
                <a:solidFill>
                  <a:srgbClr val="FFFFFF"/>
                </a:solidFill>
                <a:latin typeface="宋体"/>
                <a:cs typeface="宋体"/>
              </a:rPr>
              <a:t>结</a:t>
            </a:r>
            <a:r>
              <a:rPr dirty="0" smtClean="0" sz="1350" spc="10">
                <a:solidFill>
                  <a:srgbClr val="FFFFFF"/>
                </a:solidFill>
                <a:latin typeface="Microsoft JhengHei Light"/>
                <a:cs typeface="Microsoft JhengHei Light"/>
              </a:rPr>
              <a:t>构</a:t>
            </a:r>
            <a:r>
              <a:rPr dirty="0" smtClean="0" sz="1350" spc="0">
                <a:solidFill>
                  <a:srgbClr val="FFFFFF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的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文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档</a:t>
            </a:r>
            <a:r>
              <a:rPr dirty="0" smtClean="0" sz="1350" spc="10">
                <a:solidFill>
                  <a:srgbClr val="FFFFFF"/>
                </a:solidFill>
                <a:latin typeface="Microsoft JhengHei Light"/>
                <a:cs typeface="Microsoft JhengHei Light"/>
              </a:rPr>
              <a:t>：</a:t>
            </a:r>
            <a:r>
              <a:rPr dirty="0" smtClean="0" sz="1350" spc="0">
                <a:solidFill>
                  <a:srgbClr val="FFFFFF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350" spc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，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350" spc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350" spc="10">
                <a:solidFill>
                  <a:srgbClr val="FFFFFF"/>
                </a:solidFill>
                <a:latin typeface="Microsoft JhengHei Light"/>
                <a:cs typeface="Microsoft JhengHei Light"/>
              </a:rPr>
              <a:t>，</a:t>
            </a:r>
            <a:r>
              <a:rPr dirty="0" smtClean="0" sz="1350" spc="0">
                <a:solidFill>
                  <a:srgbClr val="FFFFFF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350" spc="-10">
                <a:solidFill>
                  <a:srgbClr val="FFFFFF"/>
                </a:solidFill>
                <a:latin typeface="Microsoft JhengHei Light"/>
                <a:cs typeface="Microsoft JhengHei Light"/>
              </a:rPr>
              <a:t>，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350" spc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35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mtClean="0" sz="1350" spc="10">
                <a:solidFill>
                  <a:srgbClr val="FFFFFF"/>
                </a:solidFill>
                <a:latin typeface="Lucida Sans Unicode"/>
                <a:cs typeface="Lucida Sans Unicode"/>
              </a:rPr>
              <a:t>…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9691" y="3770217"/>
            <a:ext cx="1054297" cy="272210"/>
          </a:xfrm>
          <a:custGeom>
            <a:avLst/>
            <a:gdLst/>
            <a:ahLst/>
            <a:cxnLst/>
            <a:rect l="l" t="t" r="r" b="b"/>
            <a:pathLst>
              <a:path w="1054297" h="272210">
                <a:moveTo>
                  <a:pt x="0" y="272210"/>
                </a:moveTo>
                <a:lnTo>
                  <a:pt x="1054297" y="272210"/>
                </a:lnTo>
                <a:lnTo>
                  <a:pt x="1054297" y="0"/>
                </a:lnTo>
                <a:lnTo>
                  <a:pt x="0" y="0"/>
                </a:lnTo>
                <a:lnTo>
                  <a:pt x="0" y="27221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819691" y="3770217"/>
            <a:ext cx="1054297" cy="2722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748412" y="1780509"/>
            <a:ext cx="1010012" cy="508970"/>
          </a:xfrm>
          <a:custGeom>
            <a:avLst/>
            <a:gdLst/>
            <a:ahLst/>
            <a:cxnLst/>
            <a:rect l="l" t="t" r="r" b="b"/>
            <a:pathLst>
              <a:path w="1010012" h="508970">
                <a:moveTo>
                  <a:pt x="0" y="508970"/>
                </a:moveTo>
                <a:lnTo>
                  <a:pt x="1010012" y="508970"/>
                </a:lnTo>
                <a:lnTo>
                  <a:pt x="1010012" y="0"/>
                </a:lnTo>
                <a:lnTo>
                  <a:pt x="0" y="0"/>
                </a:lnTo>
                <a:lnTo>
                  <a:pt x="0" y="50897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748412" y="1780509"/>
            <a:ext cx="1010013" cy="5089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576280" y="2680357"/>
            <a:ext cx="1074377" cy="5308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259605" y="5235418"/>
            <a:ext cx="94488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200</a:t>
            </a:r>
            <a:r>
              <a:rPr dirty="0" smtClean="0" sz="1350" spc="-15">
                <a:latin typeface="Lucida Sans Unicode"/>
                <a:cs typeface="Lucida Sans Unicode"/>
              </a:rPr>
              <a:t>5</a:t>
            </a:r>
            <a:r>
              <a:rPr dirty="0" smtClean="0" sz="1350" spc="-355">
                <a:latin typeface="Lucida Sans Unicode"/>
                <a:cs typeface="Lucida Sans Unicode"/>
              </a:rPr>
              <a:t>-</a:t>
            </a:r>
            <a:r>
              <a:rPr dirty="0" smtClean="0" sz="1350" spc="-10">
                <a:latin typeface="Lucida Sans Unicode"/>
                <a:cs typeface="Lucida Sans Unicode"/>
              </a:rPr>
              <a:t>2010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54969" y="3673602"/>
            <a:ext cx="869372" cy="3688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084079" y="3439946"/>
            <a:ext cx="767136" cy="7671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272247" y="3138743"/>
            <a:ext cx="447040" cy="2451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40">
                <a:solidFill>
                  <a:srgbClr val="0036A2"/>
                </a:solidFill>
                <a:latin typeface="Microsoft JhengHei Light"/>
                <a:cs typeface="Microsoft JhengHei Light"/>
              </a:rPr>
              <a:t>知</a:t>
            </a:r>
            <a:r>
              <a:rPr dirty="0" smtClean="0" sz="1600" spc="60">
                <a:solidFill>
                  <a:srgbClr val="0036A2"/>
                </a:solidFill>
                <a:latin typeface="Microsoft JhengHei Light"/>
                <a:cs typeface="Microsoft JhengHei Light"/>
              </a:rPr>
              <a:t>网</a:t>
            </a:r>
            <a:endParaRPr sz="1600">
              <a:latin typeface="Microsoft JhengHei Light"/>
              <a:cs typeface="Microsoft JhengHei Ligh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34282" y="3133661"/>
            <a:ext cx="762361" cy="7043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知识表示的主要方法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632700" cy="35540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自然语言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0">
                <a:latin typeface="Microsoft YaHei UI"/>
                <a:cs typeface="Microsoft YaHei UI"/>
              </a:rPr>
              <a:t>对人而言最方便的表示和传播手段)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符号表示方法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 b="1">
                <a:solidFill>
                  <a:srgbClr val="0000CC"/>
                </a:solidFill>
                <a:latin typeface="Microsoft YaHei UI"/>
                <a:cs typeface="Microsoft YaHei UI"/>
              </a:rPr>
              <a:t>Lo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gic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5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00" spc="5" b="1">
                <a:solidFill>
                  <a:srgbClr val="0000CC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5" b="1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ic</a:t>
            </a:r>
            <a:r>
              <a:rPr dirty="0" smtClean="0" sz="2400" spc="-10" b="1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Net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 b="1">
                <a:solidFill>
                  <a:srgbClr val="0000CC"/>
                </a:solidFill>
                <a:latin typeface="Microsoft YaHei UI"/>
                <a:cs typeface="Microsoft YaHei UI"/>
              </a:rPr>
              <a:t>Fr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5" b="1">
                <a:solidFill>
                  <a:srgbClr val="0000CC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5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400" spc="-5" b="1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00" spc="-5" b="1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ipt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b="1">
                <a:solidFill>
                  <a:srgbClr val="0000CC"/>
                </a:solidFill>
                <a:latin typeface="Microsoft YaHei UI"/>
                <a:cs typeface="Microsoft YaHei UI"/>
              </a:rPr>
              <a:t>语义网知识表示体系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许多其他的方法，如分布式表示方法（第二部分）</a:t>
            </a:r>
            <a:endParaRPr sz="26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4795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知识表示语言的组件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441"/>
            <a:ext cx="7517130" cy="25336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77800" indent="-342900">
              <a:lnSpc>
                <a:spcPct val="99900"/>
              </a:lnSpc>
              <a:tabLst>
                <a:tab pos="354965" algn="l"/>
                <a:tab pos="1767839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600" spc="-10" b="1">
                <a:solidFill>
                  <a:srgbClr val="0000CC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nt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600" spc="5" b="1">
                <a:solidFill>
                  <a:srgbClr val="0000CC"/>
                </a:solidFill>
                <a:latin typeface="Microsoft YaHei UI"/>
                <a:cs typeface="Microsoft YaHei UI"/>
              </a:rPr>
              <a:t>x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:	</a:t>
            </a:r>
            <a:r>
              <a:rPr dirty="0" smtClean="0" sz="2600" spc="0">
                <a:latin typeface="Microsoft YaHei UI"/>
                <a:cs typeface="Microsoft YaHei UI"/>
              </a:rPr>
              <a:t>知识表示语言中使用到的原子符号</a:t>
            </a:r>
            <a:r>
              <a:rPr dirty="0" smtClean="0" sz="2600" spc="0">
                <a:latin typeface="Microsoft YaHei UI"/>
                <a:cs typeface="Microsoft YaHei UI"/>
              </a:rPr>
              <a:t> 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0">
                <a:latin typeface="Microsoft YaHei UI"/>
                <a:cs typeface="Microsoft YaHei UI"/>
              </a:rPr>
              <a:t>m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c </a:t>
            </a:r>
            <a:r>
              <a:rPr dirty="0" smtClean="0" sz="2600" spc="-5">
                <a:latin typeface="Microsoft YaHei UI"/>
                <a:cs typeface="Microsoft YaHei UI"/>
              </a:rPr>
              <a:t>sy</a:t>
            </a:r>
            <a:r>
              <a:rPr dirty="0" smtClean="0" sz="2600" spc="0">
                <a:latin typeface="Microsoft YaHei UI"/>
                <a:cs typeface="Microsoft YaHei UI"/>
              </a:rPr>
              <a:t>mb</a:t>
            </a:r>
            <a:r>
              <a:rPr dirty="0" smtClean="0" sz="2600" spc="-5">
                <a:latin typeface="Microsoft YaHei UI"/>
                <a:cs typeface="Microsoft YaHei UI"/>
              </a:rPr>
              <a:t>ols)</a:t>
            </a:r>
            <a:r>
              <a:rPr dirty="0" smtClean="0" sz="2600" spc="0">
                <a:latin typeface="Microsoft YaHei UI"/>
                <a:cs typeface="Microsoft YaHei UI"/>
              </a:rPr>
              <a:t>，原子符号如何组合成合法的</a:t>
            </a:r>
            <a:r>
              <a:rPr dirty="0" smtClean="0" sz="2600" spc="0">
                <a:latin typeface="Microsoft YaHei UI"/>
                <a:cs typeface="Microsoft YaHei UI"/>
              </a:rPr>
              <a:t> 语句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750"/>
              </a:lnSpc>
              <a:spcBef>
                <a:spcPts val="16"/>
              </a:spcBef>
            </a:pPr>
            <a:endParaRPr sz="750"/>
          </a:p>
          <a:p>
            <a:pPr marL="355600" marR="12700" indent="-342900">
              <a:lnSpc>
                <a:spcPts val="31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ma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nt</a:t>
            </a:r>
            <a:r>
              <a:rPr dirty="0" smtClean="0" sz="2600" spc="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600" spc="-10" b="1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600" spc="0">
                <a:latin typeface="Microsoft YaHei UI"/>
                <a:cs typeface="Microsoft YaHei UI"/>
              </a:rPr>
              <a:t>: 知识表示中的一个句子在世界上对应</a:t>
            </a:r>
            <a:r>
              <a:rPr dirty="0" smtClean="0" sz="2600" spc="0">
                <a:latin typeface="Microsoft YaHei UI"/>
                <a:cs typeface="Microsoft YaHei UI"/>
              </a:rPr>
              <a:t> 的事实，用于决定一个句子的真值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13"/>
              </a:spcBef>
            </a:pPr>
            <a:endParaRPr sz="500"/>
          </a:p>
          <a:p>
            <a:pPr marL="12700">
              <a:lnSpc>
                <a:spcPts val="3115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In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600" spc="-10" b="1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0">
                <a:latin typeface="Microsoft YaHei UI"/>
                <a:cs typeface="Microsoft YaHei UI"/>
              </a:rPr>
              <a:t>: 如何从已有知识中得到新知识的机制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1437" y="5194578"/>
            <a:ext cx="5979985" cy="0"/>
          </a:xfrm>
          <a:custGeom>
            <a:avLst/>
            <a:gdLst/>
            <a:ahLst/>
            <a:cxnLst/>
            <a:rect l="l" t="t" r="r" b="b"/>
            <a:pathLst>
              <a:path w="5979985" h="0">
                <a:moveTo>
                  <a:pt x="0" y="0"/>
                </a:moveTo>
                <a:lnTo>
                  <a:pt x="5979985" y="0"/>
                </a:lnTo>
              </a:path>
            </a:pathLst>
          </a:custGeom>
          <a:ln w="12558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507005" y="4698070"/>
            <a:ext cx="207226" cy="889546"/>
          </a:xfrm>
          <a:custGeom>
            <a:avLst/>
            <a:gdLst/>
            <a:ahLst/>
            <a:cxnLst/>
            <a:rect l="l" t="t" r="r" b="b"/>
            <a:pathLst>
              <a:path w="207226" h="889546">
                <a:moveTo>
                  <a:pt x="106971" y="0"/>
                </a:moveTo>
                <a:lnTo>
                  <a:pt x="63915" y="11480"/>
                </a:lnTo>
                <a:lnTo>
                  <a:pt x="37006" y="43849"/>
                </a:lnTo>
                <a:lnTo>
                  <a:pt x="20487" y="89029"/>
                </a:lnTo>
                <a:lnTo>
                  <a:pt x="11893" y="131734"/>
                </a:lnTo>
                <a:lnTo>
                  <a:pt x="6413" y="177260"/>
                </a:lnTo>
                <a:lnTo>
                  <a:pt x="3218" y="221082"/>
                </a:lnTo>
                <a:lnTo>
                  <a:pt x="1136" y="269457"/>
                </a:lnTo>
                <a:lnTo>
                  <a:pt x="70" y="321322"/>
                </a:lnTo>
                <a:lnTo>
                  <a:pt x="0" y="384375"/>
                </a:lnTo>
                <a:lnTo>
                  <a:pt x="164" y="403344"/>
                </a:lnTo>
                <a:lnTo>
                  <a:pt x="1276" y="461473"/>
                </a:lnTo>
                <a:lnTo>
                  <a:pt x="2942" y="515015"/>
                </a:lnTo>
                <a:lnTo>
                  <a:pt x="5251" y="569451"/>
                </a:lnTo>
                <a:lnTo>
                  <a:pt x="8042" y="621539"/>
                </a:lnTo>
                <a:lnTo>
                  <a:pt x="11221" y="670216"/>
                </a:lnTo>
                <a:lnTo>
                  <a:pt x="14874" y="713936"/>
                </a:lnTo>
                <a:lnTo>
                  <a:pt x="18952" y="752072"/>
                </a:lnTo>
                <a:lnTo>
                  <a:pt x="26097" y="799448"/>
                </a:lnTo>
                <a:lnTo>
                  <a:pt x="38100" y="845817"/>
                </a:lnTo>
                <a:lnTo>
                  <a:pt x="58279" y="880087"/>
                </a:lnTo>
                <a:lnTo>
                  <a:pt x="80603" y="889546"/>
                </a:lnTo>
                <a:lnTo>
                  <a:pt x="87129" y="888650"/>
                </a:lnTo>
                <a:lnTo>
                  <a:pt x="121522" y="861465"/>
                </a:lnTo>
                <a:lnTo>
                  <a:pt x="141770" y="824421"/>
                </a:lnTo>
                <a:lnTo>
                  <a:pt x="160082" y="769471"/>
                </a:lnTo>
                <a:lnTo>
                  <a:pt x="169483" y="727672"/>
                </a:lnTo>
                <a:lnTo>
                  <a:pt x="176679" y="685693"/>
                </a:lnTo>
                <a:lnTo>
                  <a:pt x="182955" y="639695"/>
                </a:lnTo>
                <a:lnTo>
                  <a:pt x="188369" y="590678"/>
                </a:lnTo>
                <a:lnTo>
                  <a:pt x="192977" y="539638"/>
                </a:lnTo>
                <a:lnTo>
                  <a:pt x="196859" y="487248"/>
                </a:lnTo>
                <a:lnTo>
                  <a:pt x="200009" y="435488"/>
                </a:lnTo>
                <a:lnTo>
                  <a:pt x="202547" y="384375"/>
                </a:lnTo>
                <a:lnTo>
                  <a:pt x="204509" y="335234"/>
                </a:lnTo>
                <a:lnTo>
                  <a:pt x="205954" y="289065"/>
                </a:lnTo>
                <a:lnTo>
                  <a:pt x="206934" y="244767"/>
                </a:lnTo>
                <a:lnTo>
                  <a:pt x="207226" y="191167"/>
                </a:lnTo>
                <a:lnTo>
                  <a:pt x="206984" y="175183"/>
                </a:lnTo>
                <a:lnTo>
                  <a:pt x="205059" y="133556"/>
                </a:lnTo>
                <a:lnTo>
                  <a:pt x="199271" y="90353"/>
                </a:lnTo>
                <a:lnTo>
                  <a:pt x="185834" y="50183"/>
                </a:lnTo>
                <a:lnTo>
                  <a:pt x="154354" y="14771"/>
                </a:lnTo>
                <a:lnTo>
                  <a:pt x="106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506892" y="4698069"/>
            <a:ext cx="207399" cy="889547"/>
          </a:xfrm>
          <a:custGeom>
            <a:avLst/>
            <a:gdLst/>
            <a:ahLst/>
            <a:cxnLst/>
            <a:rect l="l" t="t" r="r" b="b"/>
            <a:pathLst>
              <a:path w="207399" h="889547">
                <a:moveTo>
                  <a:pt x="94449" y="604"/>
                </a:moveTo>
                <a:lnTo>
                  <a:pt x="143405" y="8540"/>
                </a:lnTo>
                <a:lnTo>
                  <a:pt x="174078" y="32189"/>
                </a:lnTo>
                <a:lnTo>
                  <a:pt x="194903" y="72837"/>
                </a:lnTo>
                <a:lnTo>
                  <a:pt x="202775" y="110418"/>
                </a:lnTo>
                <a:lnTo>
                  <a:pt x="206661" y="160298"/>
                </a:lnTo>
                <a:lnTo>
                  <a:pt x="207399" y="208317"/>
                </a:lnTo>
                <a:lnTo>
                  <a:pt x="207290" y="226696"/>
                </a:lnTo>
                <a:lnTo>
                  <a:pt x="206611" y="267408"/>
                </a:lnTo>
                <a:lnTo>
                  <a:pt x="205404" y="311717"/>
                </a:lnTo>
                <a:lnTo>
                  <a:pt x="203708" y="359497"/>
                </a:lnTo>
                <a:lnTo>
                  <a:pt x="201465" y="409748"/>
                </a:lnTo>
                <a:lnTo>
                  <a:pt x="198618" y="461473"/>
                </a:lnTo>
                <a:lnTo>
                  <a:pt x="195109" y="513673"/>
                </a:lnTo>
                <a:lnTo>
                  <a:pt x="190881" y="565348"/>
                </a:lnTo>
                <a:lnTo>
                  <a:pt x="185878" y="615502"/>
                </a:lnTo>
                <a:lnTo>
                  <a:pt x="180040" y="663134"/>
                </a:lnTo>
                <a:lnTo>
                  <a:pt x="173311" y="707247"/>
                </a:lnTo>
                <a:lnTo>
                  <a:pt x="165634" y="746842"/>
                </a:lnTo>
                <a:lnTo>
                  <a:pt x="154388" y="789897"/>
                </a:lnTo>
                <a:lnTo>
                  <a:pt x="135282" y="838664"/>
                </a:lnTo>
                <a:lnTo>
                  <a:pt x="107724" y="877166"/>
                </a:lnTo>
                <a:lnTo>
                  <a:pt x="80715" y="889547"/>
                </a:lnTo>
                <a:lnTo>
                  <a:pt x="74422" y="889096"/>
                </a:lnTo>
                <a:lnTo>
                  <a:pt x="45514" y="862464"/>
                </a:lnTo>
                <a:lnTo>
                  <a:pt x="31812" y="824911"/>
                </a:lnTo>
                <a:lnTo>
                  <a:pt x="23672" y="784918"/>
                </a:lnTo>
                <a:lnTo>
                  <a:pt x="16965" y="733685"/>
                </a:lnTo>
                <a:lnTo>
                  <a:pt x="13113" y="692794"/>
                </a:lnTo>
                <a:lnTo>
                  <a:pt x="9701" y="646371"/>
                </a:lnTo>
                <a:lnTo>
                  <a:pt x="6704" y="595855"/>
                </a:lnTo>
                <a:lnTo>
                  <a:pt x="4142" y="542461"/>
                </a:lnTo>
                <a:lnTo>
                  <a:pt x="2112" y="487248"/>
                </a:lnTo>
                <a:lnTo>
                  <a:pt x="710" y="431280"/>
                </a:lnTo>
                <a:lnTo>
                  <a:pt x="35" y="375618"/>
                </a:lnTo>
                <a:lnTo>
                  <a:pt x="0" y="348233"/>
                </a:lnTo>
                <a:lnTo>
                  <a:pt x="182" y="321323"/>
                </a:lnTo>
                <a:lnTo>
                  <a:pt x="1248" y="269457"/>
                </a:lnTo>
                <a:lnTo>
                  <a:pt x="3330" y="221083"/>
                </a:lnTo>
                <a:lnTo>
                  <a:pt x="6525" y="177261"/>
                </a:lnTo>
                <a:lnTo>
                  <a:pt x="12005" y="131735"/>
                </a:lnTo>
                <a:lnTo>
                  <a:pt x="20599" y="89030"/>
                </a:lnTo>
                <a:lnTo>
                  <a:pt x="37118" y="43850"/>
                </a:lnTo>
                <a:lnTo>
                  <a:pt x="64026" y="11480"/>
                </a:lnTo>
                <a:lnTo>
                  <a:pt x="93873" y="673"/>
                </a:lnTo>
              </a:path>
            </a:pathLst>
          </a:custGeom>
          <a:ln w="1258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106586" y="4708592"/>
            <a:ext cx="207215" cy="889527"/>
          </a:xfrm>
          <a:custGeom>
            <a:avLst/>
            <a:gdLst/>
            <a:ahLst/>
            <a:cxnLst/>
            <a:rect l="l" t="t" r="r" b="b"/>
            <a:pathLst>
              <a:path w="207215" h="889527">
                <a:moveTo>
                  <a:pt x="106960" y="0"/>
                </a:moveTo>
                <a:lnTo>
                  <a:pt x="63914" y="11480"/>
                </a:lnTo>
                <a:lnTo>
                  <a:pt x="37000" y="43843"/>
                </a:lnTo>
                <a:lnTo>
                  <a:pt x="20478" y="89017"/>
                </a:lnTo>
                <a:lnTo>
                  <a:pt x="11884" y="131717"/>
                </a:lnTo>
                <a:lnTo>
                  <a:pt x="6406" y="177240"/>
                </a:lnTo>
                <a:lnTo>
                  <a:pt x="3217" y="221063"/>
                </a:lnTo>
                <a:lnTo>
                  <a:pt x="1137" y="269437"/>
                </a:lnTo>
                <a:lnTo>
                  <a:pt x="72" y="321303"/>
                </a:lnTo>
                <a:lnTo>
                  <a:pt x="0" y="384346"/>
                </a:lnTo>
                <a:lnTo>
                  <a:pt x="164" y="403325"/>
                </a:lnTo>
                <a:lnTo>
                  <a:pt x="1273" y="461454"/>
                </a:lnTo>
                <a:lnTo>
                  <a:pt x="2937" y="514998"/>
                </a:lnTo>
                <a:lnTo>
                  <a:pt x="5243" y="569436"/>
                </a:lnTo>
                <a:lnTo>
                  <a:pt x="8033" y="621526"/>
                </a:lnTo>
                <a:lnTo>
                  <a:pt x="11211" y="670206"/>
                </a:lnTo>
                <a:lnTo>
                  <a:pt x="14864" y="713931"/>
                </a:lnTo>
                <a:lnTo>
                  <a:pt x="18942" y="752069"/>
                </a:lnTo>
                <a:lnTo>
                  <a:pt x="26087" y="799444"/>
                </a:lnTo>
                <a:lnTo>
                  <a:pt x="38091" y="845808"/>
                </a:lnTo>
                <a:lnTo>
                  <a:pt x="58273" y="880071"/>
                </a:lnTo>
                <a:lnTo>
                  <a:pt x="80599" y="889527"/>
                </a:lnTo>
                <a:lnTo>
                  <a:pt x="87125" y="888630"/>
                </a:lnTo>
                <a:lnTo>
                  <a:pt x="121520" y="861442"/>
                </a:lnTo>
                <a:lnTo>
                  <a:pt x="141773" y="824398"/>
                </a:lnTo>
                <a:lnTo>
                  <a:pt x="160094" y="769450"/>
                </a:lnTo>
                <a:lnTo>
                  <a:pt x="169496" y="727656"/>
                </a:lnTo>
                <a:lnTo>
                  <a:pt x="176685" y="685682"/>
                </a:lnTo>
                <a:lnTo>
                  <a:pt x="182956" y="639686"/>
                </a:lnTo>
                <a:lnTo>
                  <a:pt x="188365" y="590668"/>
                </a:lnTo>
                <a:lnTo>
                  <a:pt x="192971" y="539626"/>
                </a:lnTo>
                <a:lnTo>
                  <a:pt x="196851" y="487231"/>
                </a:lnTo>
                <a:lnTo>
                  <a:pt x="200000" y="435466"/>
                </a:lnTo>
                <a:lnTo>
                  <a:pt x="202537" y="384346"/>
                </a:lnTo>
                <a:lnTo>
                  <a:pt x="204499" y="335197"/>
                </a:lnTo>
                <a:lnTo>
                  <a:pt x="205944" y="289018"/>
                </a:lnTo>
                <a:lnTo>
                  <a:pt x="206924" y="244747"/>
                </a:lnTo>
                <a:lnTo>
                  <a:pt x="207215" y="191126"/>
                </a:lnTo>
                <a:lnTo>
                  <a:pt x="206973" y="175143"/>
                </a:lnTo>
                <a:lnTo>
                  <a:pt x="205047" y="133522"/>
                </a:lnTo>
                <a:lnTo>
                  <a:pt x="199257" y="90324"/>
                </a:lnTo>
                <a:lnTo>
                  <a:pt x="185820" y="50157"/>
                </a:lnTo>
                <a:lnTo>
                  <a:pt x="154348" y="14761"/>
                </a:lnTo>
                <a:lnTo>
                  <a:pt x="106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106475" y="4708592"/>
            <a:ext cx="207387" cy="889527"/>
          </a:xfrm>
          <a:custGeom>
            <a:avLst/>
            <a:gdLst/>
            <a:ahLst/>
            <a:cxnLst/>
            <a:rect l="l" t="t" r="r" b="b"/>
            <a:pathLst>
              <a:path w="207387" h="889527">
                <a:moveTo>
                  <a:pt x="94437" y="611"/>
                </a:moveTo>
                <a:lnTo>
                  <a:pt x="143396" y="8532"/>
                </a:lnTo>
                <a:lnTo>
                  <a:pt x="174068" y="32169"/>
                </a:lnTo>
                <a:lnTo>
                  <a:pt x="194887" y="72808"/>
                </a:lnTo>
                <a:lnTo>
                  <a:pt x="202760" y="110385"/>
                </a:lnTo>
                <a:lnTo>
                  <a:pt x="206648" y="160259"/>
                </a:lnTo>
                <a:lnTo>
                  <a:pt x="207387" y="208271"/>
                </a:lnTo>
                <a:lnTo>
                  <a:pt x="207279" y="226647"/>
                </a:lnTo>
                <a:lnTo>
                  <a:pt x="206600" y="267353"/>
                </a:lnTo>
                <a:lnTo>
                  <a:pt x="205393" y="311672"/>
                </a:lnTo>
                <a:lnTo>
                  <a:pt x="203697" y="359461"/>
                </a:lnTo>
                <a:lnTo>
                  <a:pt x="201454" y="409722"/>
                </a:lnTo>
                <a:lnTo>
                  <a:pt x="198608" y="461454"/>
                </a:lnTo>
                <a:lnTo>
                  <a:pt x="195101" y="513659"/>
                </a:lnTo>
                <a:lnTo>
                  <a:pt x="190876" y="565338"/>
                </a:lnTo>
                <a:lnTo>
                  <a:pt x="185875" y="615493"/>
                </a:lnTo>
                <a:lnTo>
                  <a:pt x="180042" y="663125"/>
                </a:lnTo>
                <a:lnTo>
                  <a:pt x="173319" y="707234"/>
                </a:lnTo>
                <a:lnTo>
                  <a:pt x="165649" y="746823"/>
                </a:lnTo>
                <a:lnTo>
                  <a:pt x="154395" y="789875"/>
                </a:lnTo>
                <a:lnTo>
                  <a:pt x="135281" y="838640"/>
                </a:lnTo>
                <a:lnTo>
                  <a:pt x="107719" y="877143"/>
                </a:lnTo>
                <a:lnTo>
                  <a:pt x="80709" y="889527"/>
                </a:lnTo>
                <a:lnTo>
                  <a:pt x="74416" y="889077"/>
                </a:lnTo>
                <a:lnTo>
                  <a:pt x="45505" y="862450"/>
                </a:lnTo>
                <a:lnTo>
                  <a:pt x="31801" y="824903"/>
                </a:lnTo>
                <a:lnTo>
                  <a:pt x="23661" y="784914"/>
                </a:lnTo>
                <a:lnTo>
                  <a:pt x="16953" y="733680"/>
                </a:lnTo>
                <a:lnTo>
                  <a:pt x="13101" y="692785"/>
                </a:lnTo>
                <a:lnTo>
                  <a:pt x="9690" y="646359"/>
                </a:lnTo>
                <a:lnTo>
                  <a:pt x="6694" y="595841"/>
                </a:lnTo>
                <a:lnTo>
                  <a:pt x="4134" y="542445"/>
                </a:lnTo>
                <a:lnTo>
                  <a:pt x="2106" y="487231"/>
                </a:lnTo>
                <a:lnTo>
                  <a:pt x="708" y="431262"/>
                </a:lnTo>
                <a:lnTo>
                  <a:pt x="34" y="375599"/>
                </a:lnTo>
                <a:lnTo>
                  <a:pt x="0" y="348214"/>
                </a:lnTo>
                <a:lnTo>
                  <a:pt x="182" y="321304"/>
                </a:lnTo>
                <a:lnTo>
                  <a:pt x="1248" y="269438"/>
                </a:lnTo>
                <a:lnTo>
                  <a:pt x="3327" y="221063"/>
                </a:lnTo>
                <a:lnTo>
                  <a:pt x="6517" y="177241"/>
                </a:lnTo>
                <a:lnTo>
                  <a:pt x="11994" y="131717"/>
                </a:lnTo>
                <a:lnTo>
                  <a:pt x="20589" y="89017"/>
                </a:lnTo>
                <a:lnTo>
                  <a:pt x="37111" y="43843"/>
                </a:lnTo>
                <a:lnTo>
                  <a:pt x="64024" y="11480"/>
                </a:lnTo>
                <a:lnTo>
                  <a:pt x="93875" y="679"/>
                </a:lnTo>
              </a:path>
            </a:pathLst>
          </a:custGeom>
          <a:ln w="1258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260617" y="6001779"/>
            <a:ext cx="641985" cy="215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00" b="1">
                <a:latin typeface="Arial"/>
                <a:cs typeface="Arial"/>
              </a:rPr>
              <a:t>Follows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52700" y="5965795"/>
            <a:ext cx="1297735" cy="0"/>
          </a:xfrm>
          <a:custGeom>
            <a:avLst/>
            <a:gdLst/>
            <a:ahLst/>
            <a:cxnLst/>
            <a:rect l="l" t="t" r="r" b="b"/>
            <a:pathLst>
              <a:path w="1297735" h="0">
                <a:moveTo>
                  <a:pt x="0" y="0"/>
                </a:moveTo>
                <a:lnTo>
                  <a:pt x="1297735" y="0"/>
                </a:lnTo>
              </a:path>
            </a:pathLst>
          </a:custGeom>
          <a:ln w="125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130887" y="5932845"/>
            <a:ext cx="148556" cy="65902"/>
          </a:xfrm>
          <a:custGeom>
            <a:avLst/>
            <a:gdLst/>
            <a:ahLst/>
            <a:cxnLst/>
            <a:rect l="l" t="t" r="r" b="b"/>
            <a:pathLst>
              <a:path w="148556" h="65902">
                <a:moveTo>
                  <a:pt x="0" y="0"/>
                </a:moveTo>
                <a:lnTo>
                  <a:pt x="0" y="65902"/>
                </a:lnTo>
                <a:lnTo>
                  <a:pt x="148556" y="329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137184" y="5940680"/>
            <a:ext cx="113251" cy="50229"/>
          </a:xfrm>
          <a:custGeom>
            <a:avLst/>
            <a:gdLst/>
            <a:ahLst/>
            <a:cxnLst/>
            <a:rect l="l" t="t" r="r" b="b"/>
            <a:pathLst>
              <a:path w="113251" h="50229">
                <a:moveTo>
                  <a:pt x="0" y="0"/>
                </a:moveTo>
                <a:lnTo>
                  <a:pt x="113251" y="25114"/>
                </a:lnTo>
                <a:lnTo>
                  <a:pt x="0" y="50229"/>
                </a:lnTo>
              </a:path>
            </a:pathLst>
          </a:custGeom>
          <a:ln w="125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969494" y="4570214"/>
            <a:ext cx="1297735" cy="0"/>
          </a:xfrm>
          <a:custGeom>
            <a:avLst/>
            <a:gdLst/>
            <a:ahLst/>
            <a:cxnLst/>
            <a:rect l="l" t="t" r="r" b="b"/>
            <a:pathLst>
              <a:path w="1297735" h="0">
                <a:moveTo>
                  <a:pt x="0" y="0"/>
                </a:moveTo>
                <a:lnTo>
                  <a:pt x="1297735" y="0"/>
                </a:lnTo>
              </a:path>
            </a:pathLst>
          </a:custGeom>
          <a:ln w="125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147654" y="4537264"/>
            <a:ext cx="148558" cy="65902"/>
          </a:xfrm>
          <a:custGeom>
            <a:avLst/>
            <a:gdLst/>
            <a:ahLst/>
            <a:cxnLst/>
            <a:rect l="l" t="t" r="r" b="b"/>
            <a:pathLst>
              <a:path w="148558" h="65902">
                <a:moveTo>
                  <a:pt x="0" y="0"/>
                </a:moveTo>
                <a:lnTo>
                  <a:pt x="0" y="65902"/>
                </a:lnTo>
                <a:lnTo>
                  <a:pt x="148558" y="329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153950" y="4545098"/>
            <a:ext cx="113251" cy="50229"/>
          </a:xfrm>
          <a:custGeom>
            <a:avLst/>
            <a:gdLst/>
            <a:ahLst/>
            <a:cxnLst/>
            <a:rect l="l" t="t" r="r" b="b"/>
            <a:pathLst>
              <a:path w="113251" h="50229">
                <a:moveTo>
                  <a:pt x="0" y="0"/>
                </a:moveTo>
                <a:lnTo>
                  <a:pt x="113251" y="25114"/>
                </a:lnTo>
                <a:lnTo>
                  <a:pt x="0" y="50229"/>
                </a:lnTo>
              </a:path>
            </a:pathLst>
          </a:custGeom>
          <a:ln w="125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901042" y="4467098"/>
            <a:ext cx="854075" cy="215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00" b="1">
                <a:latin typeface="Arial"/>
                <a:cs typeface="Arial"/>
              </a:rPr>
              <a:t>Sentences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32664" y="5871621"/>
            <a:ext cx="458470" cy="215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00" b="1">
                <a:latin typeface="Arial"/>
                <a:cs typeface="Arial"/>
              </a:rPr>
              <a:t>Facts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64638" y="4456587"/>
            <a:ext cx="762000" cy="215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00" b="1">
                <a:latin typeface="Arial"/>
                <a:cs typeface="Arial"/>
              </a:rPr>
              <a:t>Sentence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2021" y="5871621"/>
            <a:ext cx="366395" cy="215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00" b="1">
                <a:latin typeface="Arial"/>
                <a:cs typeface="Arial"/>
              </a:rPr>
              <a:t>Fact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71135" y="4613184"/>
            <a:ext cx="568325" cy="215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00" b="1">
                <a:latin typeface="Arial"/>
                <a:cs typeface="Arial"/>
              </a:rPr>
              <a:t>Entails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35975" y="4711244"/>
            <a:ext cx="0" cy="1103290"/>
          </a:xfrm>
          <a:custGeom>
            <a:avLst/>
            <a:gdLst/>
            <a:ahLst/>
            <a:cxnLst/>
            <a:rect l="l" t="t" r="r" b="b"/>
            <a:pathLst>
              <a:path w="0" h="1103290">
                <a:moveTo>
                  <a:pt x="0" y="0"/>
                </a:moveTo>
                <a:lnTo>
                  <a:pt x="0" y="1103290"/>
                </a:lnTo>
              </a:path>
            </a:pathLst>
          </a:custGeom>
          <a:ln w="125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302960" y="5695246"/>
            <a:ext cx="66032" cy="148268"/>
          </a:xfrm>
          <a:custGeom>
            <a:avLst/>
            <a:gdLst/>
            <a:ahLst/>
            <a:cxnLst/>
            <a:rect l="l" t="t" r="r" b="b"/>
            <a:pathLst>
              <a:path w="66032" h="148268">
                <a:moveTo>
                  <a:pt x="66032" y="0"/>
                </a:moveTo>
                <a:lnTo>
                  <a:pt x="0" y="0"/>
                </a:lnTo>
                <a:lnTo>
                  <a:pt x="33016" y="148268"/>
                </a:lnTo>
                <a:lnTo>
                  <a:pt x="66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310811" y="5701530"/>
            <a:ext cx="50328" cy="113003"/>
          </a:xfrm>
          <a:custGeom>
            <a:avLst/>
            <a:gdLst/>
            <a:ahLst/>
            <a:cxnLst/>
            <a:rect l="l" t="t" r="r" b="b"/>
            <a:pathLst>
              <a:path w="50328" h="113003">
                <a:moveTo>
                  <a:pt x="50328" y="0"/>
                </a:moveTo>
                <a:lnTo>
                  <a:pt x="25164" y="113003"/>
                </a:lnTo>
                <a:lnTo>
                  <a:pt x="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736405" y="4711244"/>
            <a:ext cx="0" cy="1082283"/>
          </a:xfrm>
          <a:custGeom>
            <a:avLst/>
            <a:gdLst/>
            <a:ahLst/>
            <a:cxnLst/>
            <a:rect l="l" t="t" r="r" b="b"/>
            <a:pathLst>
              <a:path w="0" h="1082283">
                <a:moveTo>
                  <a:pt x="0" y="0"/>
                </a:moveTo>
                <a:lnTo>
                  <a:pt x="0" y="1082283"/>
                </a:lnTo>
              </a:path>
            </a:pathLst>
          </a:custGeom>
          <a:ln w="125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703391" y="5674239"/>
            <a:ext cx="66031" cy="148240"/>
          </a:xfrm>
          <a:custGeom>
            <a:avLst/>
            <a:gdLst/>
            <a:ahLst/>
            <a:cxnLst/>
            <a:rect l="l" t="t" r="r" b="b"/>
            <a:pathLst>
              <a:path w="66031" h="148240">
                <a:moveTo>
                  <a:pt x="66031" y="0"/>
                </a:moveTo>
                <a:lnTo>
                  <a:pt x="0" y="0"/>
                </a:lnTo>
                <a:lnTo>
                  <a:pt x="33014" y="148240"/>
                </a:lnTo>
                <a:lnTo>
                  <a:pt x="66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711241" y="5680497"/>
            <a:ext cx="50328" cy="113030"/>
          </a:xfrm>
          <a:custGeom>
            <a:avLst/>
            <a:gdLst/>
            <a:ahLst/>
            <a:cxnLst/>
            <a:rect l="l" t="t" r="r" b="b"/>
            <a:pathLst>
              <a:path w="50328" h="113030">
                <a:moveTo>
                  <a:pt x="50328" y="0"/>
                </a:moveTo>
                <a:lnTo>
                  <a:pt x="25164" y="113030"/>
                </a:lnTo>
                <a:lnTo>
                  <a:pt x="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519769" y="4806487"/>
            <a:ext cx="176530" cy="687070"/>
          </a:xfrm>
          <a:prstGeom prst="rect">
            <a:avLst/>
          </a:prstGeom>
        </p:spPr>
        <p:txBody>
          <a:bodyPr wrap="square" lIns="0" tIns="0" rIns="0" bIns="0" rtlCol="0" vert="vert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b="1">
                <a:latin typeface="Arial"/>
                <a:cs typeface="Arial"/>
              </a:rPr>
              <a:t>Semantics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9337" y="4816998"/>
            <a:ext cx="176530" cy="687070"/>
          </a:xfrm>
          <a:prstGeom prst="rect">
            <a:avLst/>
          </a:prstGeom>
        </p:spPr>
        <p:txBody>
          <a:bodyPr wrap="square" lIns="0" tIns="0" rIns="0" bIns="0" rtlCol="0" vert="vert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b="1">
                <a:latin typeface="Arial"/>
                <a:cs typeface="Arial"/>
              </a:rPr>
              <a:t>Semantics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5200" y="4845033"/>
            <a:ext cx="878840" cy="7156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i="1">
                <a:latin typeface="Times New Roman"/>
                <a:cs typeface="Times New Roman"/>
              </a:rPr>
              <a:t>Representation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ts val="800"/>
              </a:lnSpc>
              <a:spcBef>
                <a:spcPts val="33"/>
              </a:spcBef>
            </a:pPr>
            <a:endParaRPr sz="8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</a:pPr>
            <a:r>
              <a:rPr dirty="0" smtClean="0" sz="1100" i="1">
                <a:latin typeface="Times New Roman"/>
                <a:cs typeface="Times New Roman"/>
              </a:rPr>
              <a:t>World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1052" y="4431474"/>
            <a:ext cx="465201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 b="1">
                <a:latin typeface="Microsoft YaHei UI"/>
                <a:cs typeface="Microsoft YaHei UI"/>
              </a:rPr>
              <a:t>P</a:t>
            </a:r>
            <a:r>
              <a:rPr dirty="0" smtClean="0" sz="4000" spc="-5" b="1">
                <a:latin typeface="Microsoft YaHei UI"/>
                <a:cs typeface="Microsoft YaHei UI"/>
              </a:rPr>
              <a:t>R</a:t>
            </a:r>
            <a:r>
              <a:rPr dirty="0" smtClean="0" sz="4000" spc="-5" b="1">
                <a:latin typeface="Microsoft YaHei UI"/>
                <a:cs typeface="Microsoft YaHei UI"/>
              </a:rPr>
              <a:t>E</a:t>
            </a:r>
            <a:r>
              <a:rPr dirty="0" smtClean="0" sz="4000" spc="-10" b="1">
                <a:latin typeface="Microsoft YaHei UI"/>
                <a:cs typeface="Microsoft YaHei UI"/>
              </a:rPr>
              <a:t>D</a:t>
            </a:r>
            <a:r>
              <a:rPr dirty="0" smtClean="0" sz="4000" spc="-5" b="1">
                <a:latin typeface="Microsoft YaHei UI"/>
                <a:cs typeface="Microsoft YaHei UI"/>
              </a:rPr>
              <a:t>I</a:t>
            </a:r>
            <a:r>
              <a:rPr dirty="0" smtClean="0" sz="4000" spc="-5" b="1">
                <a:latin typeface="Microsoft YaHei UI"/>
                <a:cs typeface="Microsoft YaHei UI"/>
              </a:rPr>
              <a:t>C</a:t>
            </a:r>
            <a:r>
              <a:rPr dirty="0" smtClean="0" sz="4000" spc="0" b="1">
                <a:latin typeface="Microsoft YaHei UI"/>
                <a:cs typeface="Microsoft YaHei UI"/>
              </a:rPr>
              <a:t>ATE</a:t>
            </a:r>
            <a:r>
              <a:rPr dirty="0" smtClean="0" sz="4000" spc="-5" b="1">
                <a:latin typeface="Microsoft YaHei UI"/>
                <a:cs typeface="Microsoft YaHei UI"/>
              </a:rPr>
              <a:t> L</a:t>
            </a:r>
            <a:r>
              <a:rPr dirty="0" smtClean="0" sz="4000" spc="0" b="1">
                <a:latin typeface="Microsoft YaHei UI"/>
                <a:cs typeface="Microsoft YaHei UI"/>
              </a:rPr>
              <a:t>OG</a:t>
            </a:r>
            <a:r>
              <a:rPr dirty="0" smtClean="0" sz="4000" spc="-5" b="1">
                <a:latin typeface="Microsoft YaHei UI"/>
                <a:cs typeface="Microsoft YaHei UI"/>
              </a:rPr>
              <a:t>I</a:t>
            </a:r>
            <a:r>
              <a:rPr dirty="0" smtClean="0" sz="4000" spc="0" b="1">
                <a:latin typeface="Microsoft YaHei UI"/>
                <a:cs typeface="Microsoft YaHei UI"/>
              </a:rPr>
              <a:t>C</a:t>
            </a:r>
            <a:endParaRPr sz="4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谓词逻辑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632700" cy="39096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关于对象的逻辑</a:t>
            </a:r>
            <a:r>
              <a:rPr dirty="0" smtClean="0" sz="2600" spc="-5">
                <a:latin typeface="Microsoft YaHei UI"/>
                <a:cs typeface="Microsoft YaHei UI"/>
              </a:rPr>
              <a:t>,</a:t>
            </a:r>
            <a:r>
              <a:rPr dirty="0" smtClean="0" sz="2600" spc="0">
                <a:latin typeface="Microsoft YaHei UI"/>
                <a:cs typeface="Microsoft YaHei UI"/>
              </a:rPr>
              <a:t>用于表示关于实体对象的知识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 b="1">
                <a:latin typeface="Microsoft YaHei UI"/>
                <a:cs typeface="Microsoft YaHei UI"/>
              </a:rPr>
              <a:t>o</a:t>
            </a:r>
            <a:r>
              <a:rPr dirty="0" smtClean="0" sz="2400" spc="0" b="1">
                <a:latin typeface="Microsoft YaHei UI"/>
                <a:cs typeface="Microsoft YaHei UI"/>
              </a:rPr>
              <a:t>bje</a:t>
            </a:r>
            <a:r>
              <a:rPr dirty="0" smtClean="0" sz="2400" spc="-5" b="1">
                <a:latin typeface="Microsoft YaHei UI"/>
                <a:cs typeface="Microsoft YaHei UI"/>
              </a:rPr>
              <a:t>c</a:t>
            </a:r>
            <a:r>
              <a:rPr dirty="0" smtClean="0" sz="2400" spc="5" b="1"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ms)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b="1">
                <a:latin typeface="Microsoft YaHei UI"/>
                <a:cs typeface="Microsoft YaHei UI"/>
              </a:rPr>
              <a:t>p</a:t>
            </a:r>
            <a:r>
              <a:rPr dirty="0" smtClean="0" sz="2400" spc="-10" b="1">
                <a:latin typeface="Microsoft YaHei UI"/>
                <a:cs typeface="Microsoft YaHei UI"/>
              </a:rPr>
              <a:t>r</a:t>
            </a:r>
            <a:r>
              <a:rPr dirty="0" smtClean="0" sz="2400" spc="-5" b="1">
                <a:latin typeface="Microsoft YaHei UI"/>
                <a:cs typeface="Microsoft YaHei UI"/>
              </a:rPr>
              <a:t>o</a:t>
            </a:r>
            <a:r>
              <a:rPr dirty="0" smtClean="0" sz="2400" spc="0" b="1">
                <a:latin typeface="Microsoft YaHei UI"/>
                <a:cs typeface="Microsoft YaHei UI"/>
              </a:rPr>
              <a:t>pe</a:t>
            </a:r>
            <a:r>
              <a:rPr dirty="0" smtClean="0" sz="2400" spc="-10" b="1">
                <a:latin typeface="Microsoft YaHei UI"/>
                <a:cs typeface="Microsoft YaHei UI"/>
              </a:rPr>
              <a:t>r</a:t>
            </a:r>
            <a:r>
              <a:rPr dirty="0" smtClean="0" sz="2400" spc="5" b="1"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latin typeface="Microsoft YaHei UI"/>
                <a:cs typeface="Microsoft YaHei UI"/>
              </a:rPr>
              <a:t>ies</a:t>
            </a:r>
            <a:r>
              <a:rPr dirty="0" smtClean="0" sz="2400" spc="-5">
                <a:latin typeface="Microsoft YaHei UI"/>
                <a:cs typeface="Microsoft YaHei UI"/>
              </a:rPr>
              <a:t>(u</a:t>
            </a:r>
            <a:r>
              <a:rPr dirty="0" smtClean="0" sz="2400" spc="-5">
                <a:latin typeface="Microsoft YaHei UI"/>
                <a:cs typeface="Microsoft YaHei UI"/>
              </a:rPr>
              <a:t>nar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tes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ms)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 b="1">
                <a:latin typeface="Microsoft YaHei UI"/>
                <a:cs typeface="Microsoft YaHei UI"/>
              </a:rPr>
              <a:t>r</a:t>
            </a:r>
            <a:r>
              <a:rPr dirty="0" smtClean="0" sz="2400" spc="0" b="1">
                <a:latin typeface="Microsoft YaHei UI"/>
                <a:cs typeface="Microsoft YaHei UI"/>
              </a:rPr>
              <a:t>el</a:t>
            </a:r>
            <a:r>
              <a:rPr dirty="0" smtClean="0" sz="2400" spc="-5" b="1">
                <a:latin typeface="Microsoft YaHei UI"/>
                <a:cs typeface="Microsoft YaHei UI"/>
              </a:rPr>
              <a:t>a</a:t>
            </a:r>
            <a:r>
              <a:rPr dirty="0" smtClean="0" sz="2400" spc="5" b="1"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latin typeface="Microsoft YaHei UI"/>
                <a:cs typeface="Microsoft YaHei UI"/>
              </a:rPr>
              <a:t>i</a:t>
            </a:r>
            <a:r>
              <a:rPr dirty="0" smtClean="0" sz="2400" spc="-5" b="1">
                <a:latin typeface="Microsoft YaHei UI"/>
                <a:cs typeface="Microsoft YaHei UI"/>
              </a:rPr>
              <a:t>on</a:t>
            </a:r>
            <a:r>
              <a:rPr dirty="0" smtClean="0" sz="2400" spc="0" b="1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(n</a:t>
            </a:r>
            <a:r>
              <a:rPr dirty="0" smtClean="0" sz="2400" spc="-5">
                <a:latin typeface="Microsoft YaHei UI"/>
                <a:cs typeface="Microsoft YaHei UI"/>
              </a:rPr>
              <a:t>-ar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tes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ms)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b="1">
                <a:latin typeface="Microsoft YaHei UI"/>
                <a:cs typeface="Microsoft YaHei UI"/>
              </a:rPr>
              <a:t>f</a:t>
            </a:r>
            <a:r>
              <a:rPr dirty="0" smtClean="0" sz="2400" spc="-10" b="1">
                <a:latin typeface="Microsoft YaHei UI"/>
                <a:cs typeface="Microsoft YaHei UI"/>
              </a:rPr>
              <a:t>u</a:t>
            </a:r>
            <a:r>
              <a:rPr dirty="0" smtClean="0" sz="2400" spc="-10" b="1">
                <a:latin typeface="Microsoft YaHei UI"/>
                <a:cs typeface="Microsoft YaHei UI"/>
              </a:rPr>
              <a:t>n</a:t>
            </a:r>
            <a:r>
              <a:rPr dirty="0" smtClean="0" sz="2400" spc="-5" b="1">
                <a:latin typeface="Microsoft YaHei UI"/>
                <a:cs typeface="Microsoft YaHei UI"/>
              </a:rPr>
              <a:t>c</a:t>
            </a:r>
            <a:r>
              <a:rPr dirty="0" smtClean="0" sz="2400" spc="5" b="1"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latin typeface="Microsoft YaHei UI"/>
                <a:cs typeface="Microsoft YaHei UI"/>
              </a:rPr>
              <a:t>i</a:t>
            </a:r>
            <a:r>
              <a:rPr dirty="0" smtClean="0" sz="2400" spc="-5" b="1">
                <a:latin typeface="Microsoft YaHei UI"/>
                <a:cs typeface="Microsoft YaHei UI"/>
              </a:rPr>
              <a:t>o</a:t>
            </a:r>
            <a:r>
              <a:rPr dirty="0" smtClean="0" sz="2400" spc="-10" b="1">
                <a:latin typeface="Microsoft YaHei UI"/>
                <a:cs typeface="Microsoft YaHei UI"/>
              </a:rPr>
              <a:t>n</a:t>
            </a:r>
            <a:r>
              <a:rPr dirty="0" smtClean="0" sz="2400" spc="5" b="1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pp</a:t>
            </a:r>
            <a:r>
              <a:rPr dirty="0" smtClean="0" sz="2400" spc="-5">
                <a:latin typeface="Microsoft YaHei UI"/>
                <a:cs typeface="Microsoft YaHei UI"/>
              </a:rPr>
              <a:t>in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m 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ms to 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er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ms)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41"/>
              </a:spcBef>
            </a:pPr>
            <a:endParaRPr sz="1300"/>
          </a:p>
          <a:p>
            <a:pPr algn="just" marL="355600" marR="1270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相比命题逻辑，谓词逻辑提供了一套更为灵活且紧</a:t>
            </a:r>
            <a:r>
              <a:rPr dirty="0" smtClean="0" sz="2600" spc="300">
                <a:latin typeface="Microsoft YaHei UI"/>
                <a:cs typeface="Microsoft YaHei UI"/>
              </a:rPr>
              <a:t> 凑的知识表示方式，它提供了表示和推理对象属性</a:t>
            </a:r>
            <a:r>
              <a:rPr dirty="0" smtClean="0" sz="2600" spc="300">
                <a:latin typeface="Microsoft YaHei UI"/>
                <a:cs typeface="Microsoft YaHei UI"/>
              </a:rPr>
              <a:t> 及不同对象间关系的机制</a:t>
            </a:r>
            <a:endParaRPr sz="26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5151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600">
                <a:latin typeface="Microsoft YaHei UI"/>
                <a:cs typeface="Microsoft YaHei UI"/>
              </a:rPr>
              <a:t>一阶谓词逻辑的</a:t>
            </a:r>
            <a:r>
              <a:rPr dirty="0" smtClean="0" sz="3600" spc="-5">
                <a:latin typeface="Microsoft YaHei UI"/>
                <a:cs typeface="Microsoft YaHei UI"/>
              </a:rPr>
              <a:t>S</a:t>
            </a:r>
            <a:r>
              <a:rPr dirty="0" smtClean="0" sz="3600" spc="-10">
                <a:latin typeface="Microsoft YaHei UI"/>
                <a:cs typeface="Microsoft YaHei UI"/>
              </a:rPr>
              <a:t>y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-10">
                <a:latin typeface="Microsoft YaHei UI"/>
                <a:cs typeface="Microsoft YaHei UI"/>
              </a:rPr>
              <a:t>t</a:t>
            </a:r>
            <a:r>
              <a:rPr dirty="0" smtClean="0" sz="3600" spc="-5">
                <a:latin typeface="Microsoft YaHei UI"/>
                <a:cs typeface="Microsoft YaHei UI"/>
              </a:rPr>
              <a:t>ax</a:t>
            </a:r>
            <a:endParaRPr sz="36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148" y="1103331"/>
            <a:ext cx="4674870" cy="5638760"/>
          </a:xfrm>
          <a:custGeom>
            <a:avLst/>
            <a:gdLst/>
            <a:ahLst/>
            <a:cxnLst/>
            <a:rect l="l" t="t" r="r" b="b"/>
            <a:pathLst>
              <a:path w="4674870" h="5638760">
                <a:moveTo>
                  <a:pt x="0" y="5638760"/>
                </a:moveTo>
                <a:lnTo>
                  <a:pt x="4674870" y="5638760"/>
                </a:lnTo>
                <a:lnTo>
                  <a:pt x="4674870" y="0"/>
                </a:lnTo>
                <a:lnTo>
                  <a:pt x="0" y="0"/>
                </a:lnTo>
                <a:lnTo>
                  <a:pt x="0" y="5638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7228" y="1183182"/>
            <a:ext cx="4455795" cy="54692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900" spc="-10">
                <a:latin typeface="Times New Roman"/>
                <a:cs typeface="Times New Roman"/>
              </a:rPr>
              <a:t>Sentence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70">
                <a:latin typeface="Lucida Sans Unicode"/>
                <a:cs typeface="Lucida Sans Unicode"/>
              </a:rPr>
              <a:t>→</a:t>
            </a:r>
            <a:r>
              <a:rPr dirty="0" smtClean="0" sz="1900" spc="-130">
                <a:latin typeface="Lucida Sans Unicode"/>
                <a:cs typeface="Lucida Sans Unicode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AtomicSentence</a:t>
            </a:r>
            <a:endParaRPr sz="1900">
              <a:latin typeface="Times New Roman"/>
              <a:cs typeface="Times New Roman"/>
            </a:endParaRPr>
          </a:p>
          <a:p>
            <a:pPr marL="1214755">
              <a:lnSpc>
                <a:spcPts val="2090"/>
              </a:lnSpc>
            </a:pP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Sentence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Connect</a:t>
            </a:r>
            <a:r>
              <a:rPr dirty="0" smtClean="0" sz="1900" spc="-60">
                <a:latin typeface="Times New Roman"/>
                <a:cs typeface="Times New Roman"/>
              </a:rPr>
              <a:t>i</a:t>
            </a:r>
            <a:r>
              <a:rPr dirty="0" smtClean="0" sz="1900" spc="-40">
                <a:latin typeface="Times New Roman"/>
                <a:cs typeface="Times New Roman"/>
              </a:rPr>
              <a:t>v</a:t>
            </a:r>
            <a:r>
              <a:rPr dirty="0" smtClean="0" sz="1900" spc="-10">
                <a:latin typeface="Times New Roman"/>
                <a:cs typeface="Times New Roman"/>
              </a:rPr>
              <a:t>e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Sentence</a:t>
            </a:r>
            <a:endParaRPr sz="1900">
              <a:latin typeface="Times New Roman"/>
              <a:cs typeface="Times New Roman"/>
            </a:endParaRPr>
          </a:p>
          <a:p>
            <a:pPr marL="1214755">
              <a:lnSpc>
                <a:spcPts val="2090"/>
              </a:lnSpc>
            </a:pP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20">
                <a:latin typeface="Times New Roman"/>
                <a:cs typeface="Times New Roman"/>
              </a:rPr>
              <a:t>Quantifier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229">
                <a:latin typeface="Times New Roman"/>
                <a:cs typeface="Times New Roman"/>
              </a:rPr>
              <a:t>V</a:t>
            </a:r>
            <a:r>
              <a:rPr dirty="0" smtClean="0" sz="1900" spc="-10">
                <a:latin typeface="Times New Roman"/>
                <a:cs typeface="Times New Roman"/>
              </a:rPr>
              <a:t>ariable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Sentence</a:t>
            </a:r>
            <a:endParaRPr sz="1900">
              <a:latin typeface="Times New Roman"/>
              <a:cs typeface="Times New Roman"/>
            </a:endParaRPr>
          </a:p>
          <a:p>
            <a:pPr marL="1214755">
              <a:lnSpc>
                <a:spcPts val="2090"/>
              </a:lnSpc>
            </a:pP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229">
                <a:latin typeface="Arial"/>
                <a:cs typeface="Arial"/>
              </a:rPr>
              <a:t>¬</a:t>
            </a:r>
            <a:r>
              <a:rPr dirty="0" smtClean="0" sz="1900" spc="-10">
                <a:latin typeface="Times New Roman"/>
                <a:cs typeface="Times New Roman"/>
              </a:rPr>
              <a:t>Sentence</a:t>
            </a:r>
            <a:endParaRPr sz="1900">
              <a:latin typeface="Times New Roman"/>
              <a:cs typeface="Times New Roman"/>
            </a:endParaRPr>
          </a:p>
          <a:p>
            <a:pPr marL="1214755">
              <a:lnSpc>
                <a:spcPts val="2090"/>
              </a:lnSpc>
            </a:pP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(Sentence)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ts val="950"/>
              </a:lnSpc>
              <a:spcBef>
                <a:spcPts val="1"/>
              </a:spcBef>
            </a:pPr>
            <a:endParaRPr sz="950"/>
          </a:p>
          <a:p>
            <a:pPr marL="12700">
              <a:lnSpc>
                <a:spcPct val="100000"/>
              </a:lnSpc>
            </a:pPr>
            <a:r>
              <a:rPr dirty="0" smtClean="0" sz="1900" spc="-10">
                <a:latin typeface="Times New Roman"/>
                <a:cs typeface="Times New Roman"/>
              </a:rPr>
              <a:t>AtomicSentence</a:t>
            </a:r>
            <a:r>
              <a:rPr dirty="0" smtClean="0" sz="1900" spc="-10">
                <a:latin typeface="Times New Roman"/>
                <a:cs typeface="Times New Roman"/>
              </a:rPr>
              <a:t> </a:t>
            </a:r>
            <a:r>
              <a:rPr dirty="0" smtClean="0" sz="1900" spc="70">
                <a:latin typeface="Lucida Sans Unicode"/>
                <a:cs typeface="Lucida Sans Unicode"/>
              </a:rPr>
              <a:t>→</a:t>
            </a:r>
            <a:r>
              <a:rPr dirty="0" smtClean="0" sz="1900" spc="-130">
                <a:latin typeface="Lucida Sans Unicode"/>
                <a:cs typeface="Lucida Sans Unicode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Predicate(</a:t>
            </a:r>
            <a:r>
              <a:rPr dirty="0" smtClean="0" sz="1900" spc="-150">
                <a:latin typeface="Times New Roman"/>
                <a:cs typeface="Times New Roman"/>
              </a:rPr>
              <a:t>T</a:t>
            </a:r>
            <a:r>
              <a:rPr dirty="0" smtClean="0" sz="1900" spc="-10">
                <a:latin typeface="Times New Roman"/>
                <a:cs typeface="Times New Roman"/>
              </a:rPr>
              <a:t>erm,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50">
                <a:latin typeface="Times New Roman"/>
                <a:cs typeface="Times New Roman"/>
              </a:rPr>
              <a:t>T</a:t>
            </a:r>
            <a:r>
              <a:rPr dirty="0" smtClean="0" sz="1900" spc="-10">
                <a:latin typeface="Times New Roman"/>
                <a:cs typeface="Times New Roman"/>
              </a:rPr>
              <a:t>erm,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5">
                <a:latin typeface="Times New Roman"/>
                <a:cs typeface="Times New Roman"/>
              </a:rPr>
              <a:t>...)</a:t>
            </a:r>
            <a:endParaRPr sz="1900">
              <a:latin typeface="Times New Roman"/>
              <a:cs typeface="Times New Roman"/>
            </a:endParaRPr>
          </a:p>
          <a:p>
            <a:pPr marL="1936114">
              <a:lnSpc>
                <a:spcPts val="2090"/>
              </a:lnSpc>
            </a:pP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150">
                <a:latin typeface="Times New Roman"/>
                <a:cs typeface="Times New Roman"/>
              </a:rPr>
              <a:t>T</a:t>
            </a:r>
            <a:r>
              <a:rPr dirty="0" smtClean="0" sz="1900" spc="-10">
                <a:latin typeface="Times New Roman"/>
                <a:cs typeface="Times New Roman"/>
              </a:rPr>
              <a:t>erm=</a:t>
            </a:r>
            <a:r>
              <a:rPr dirty="0" smtClean="0" sz="1900" spc="-150">
                <a:latin typeface="Times New Roman"/>
                <a:cs typeface="Times New Roman"/>
              </a:rPr>
              <a:t>T</a:t>
            </a:r>
            <a:r>
              <a:rPr dirty="0" smtClean="0" sz="1900" spc="-10">
                <a:latin typeface="Times New Roman"/>
                <a:cs typeface="Times New Roman"/>
              </a:rPr>
              <a:t>erm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ts val="950"/>
              </a:lnSpc>
              <a:spcBef>
                <a:spcPts val="1"/>
              </a:spcBef>
            </a:pPr>
            <a:endParaRPr sz="950"/>
          </a:p>
          <a:p>
            <a:pPr marL="12700">
              <a:lnSpc>
                <a:spcPct val="100000"/>
              </a:lnSpc>
            </a:pPr>
            <a:r>
              <a:rPr dirty="0" smtClean="0" sz="1900" spc="-150">
                <a:latin typeface="Times New Roman"/>
                <a:cs typeface="Times New Roman"/>
              </a:rPr>
              <a:t>T</a:t>
            </a:r>
            <a:r>
              <a:rPr dirty="0" smtClean="0" sz="1900" spc="-10">
                <a:latin typeface="Times New Roman"/>
                <a:cs typeface="Times New Roman"/>
              </a:rPr>
              <a:t>erm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70">
                <a:latin typeface="Lucida Sans Unicode"/>
                <a:cs typeface="Lucida Sans Unicode"/>
              </a:rPr>
              <a:t>→</a:t>
            </a:r>
            <a:r>
              <a:rPr dirty="0" smtClean="0" sz="1900" spc="-130">
                <a:latin typeface="Lucida Sans Unicode"/>
                <a:cs typeface="Lucida Sans Unicode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Function</a:t>
            </a:r>
            <a:r>
              <a:rPr dirty="0" smtClean="0" sz="1900" spc="-10">
                <a:latin typeface="Arial"/>
                <a:cs typeface="Arial"/>
              </a:rPr>
              <a:t>(</a:t>
            </a:r>
            <a:r>
              <a:rPr dirty="0" smtClean="0" sz="1900" spc="-150">
                <a:latin typeface="Times New Roman"/>
                <a:cs typeface="Times New Roman"/>
              </a:rPr>
              <a:t>T</a:t>
            </a:r>
            <a:r>
              <a:rPr dirty="0" smtClean="0" sz="1900" spc="-10">
                <a:latin typeface="Times New Roman"/>
                <a:cs typeface="Times New Roman"/>
              </a:rPr>
              <a:t>erm,</a:t>
            </a:r>
            <a:r>
              <a:rPr dirty="0" smtClean="0" sz="1900" spc="-150">
                <a:latin typeface="Times New Roman"/>
                <a:cs typeface="Times New Roman"/>
              </a:rPr>
              <a:t>T</a:t>
            </a:r>
            <a:r>
              <a:rPr dirty="0" smtClean="0" sz="1900" spc="-10">
                <a:latin typeface="Times New Roman"/>
                <a:cs typeface="Times New Roman"/>
              </a:rPr>
              <a:t>erm,.</a:t>
            </a:r>
            <a:r>
              <a:rPr dirty="0" smtClean="0" sz="1900" spc="-40">
                <a:latin typeface="Arial"/>
                <a:cs typeface="Arial"/>
              </a:rPr>
              <a:t>..)</a:t>
            </a:r>
            <a:endParaRPr sz="1900">
              <a:latin typeface="Arial"/>
              <a:cs typeface="Arial"/>
            </a:endParaRPr>
          </a:p>
          <a:p>
            <a:pPr algn="ctr" marR="1663700">
              <a:lnSpc>
                <a:spcPts val="2090"/>
              </a:lnSpc>
            </a:pP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Constant</a:t>
            </a:r>
            <a:endParaRPr sz="1900">
              <a:latin typeface="Times New Roman"/>
              <a:cs typeface="Times New Roman"/>
            </a:endParaRPr>
          </a:p>
          <a:p>
            <a:pPr algn="ctr" marR="1717675">
              <a:lnSpc>
                <a:spcPts val="2090"/>
              </a:lnSpc>
            </a:pP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229">
                <a:latin typeface="Times New Roman"/>
                <a:cs typeface="Times New Roman"/>
              </a:rPr>
              <a:t>V</a:t>
            </a:r>
            <a:r>
              <a:rPr dirty="0" smtClean="0" sz="1900" spc="-10">
                <a:latin typeface="Times New Roman"/>
                <a:cs typeface="Times New Roman"/>
              </a:rPr>
              <a:t>ariable</a:t>
            </a:r>
            <a:endParaRPr sz="1900">
              <a:latin typeface="Times New Roman"/>
              <a:cs typeface="Times New Roman"/>
            </a:endParaRPr>
          </a:p>
          <a:p>
            <a:pPr marL="12700" marR="1536700">
              <a:lnSpc>
                <a:spcPct val="141700"/>
              </a:lnSpc>
              <a:tabLst>
                <a:tab pos="1464945" algn="l"/>
              </a:tabLst>
            </a:pPr>
            <a:r>
              <a:rPr dirty="0" smtClean="0" sz="1900" spc="-10">
                <a:latin typeface="Times New Roman"/>
                <a:cs typeface="Times New Roman"/>
              </a:rPr>
              <a:t>Connect</a:t>
            </a:r>
            <a:r>
              <a:rPr dirty="0" smtClean="0" sz="1900" spc="-60">
                <a:latin typeface="Times New Roman"/>
                <a:cs typeface="Times New Roman"/>
              </a:rPr>
              <a:t>i</a:t>
            </a:r>
            <a:r>
              <a:rPr dirty="0" smtClean="0" sz="1900" spc="-40">
                <a:latin typeface="Times New Roman"/>
                <a:cs typeface="Times New Roman"/>
              </a:rPr>
              <a:t>v</a:t>
            </a:r>
            <a:r>
              <a:rPr dirty="0" smtClean="0" sz="1900" spc="-10">
                <a:latin typeface="Times New Roman"/>
                <a:cs typeface="Times New Roman"/>
              </a:rPr>
              <a:t>e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70">
                <a:latin typeface="Lucida Sans Unicode"/>
                <a:cs typeface="Lucida Sans Unicode"/>
              </a:rPr>
              <a:t>→</a:t>
            </a:r>
            <a:r>
              <a:rPr dirty="0" smtClean="0" sz="1900" spc="-130">
                <a:latin typeface="Lucida Sans Unicode"/>
                <a:cs typeface="Lucida Sans Unicode"/>
              </a:rPr>
              <a:t> </a:t>
            </a:r>
            <a:r>
              <a:rPr dirty="0" smtClean="0" sz="1900" spc="-380">
                <a:latin typeface="Lucida Sans Unicode"/>
                <a:cs typeface="Lucida Sans Unicode"/>
              </a:rPr>
              <a:t>∨</a:t>
            </a:r>
            <a:r>
              <a:rPr dirty="0" smtClean="0" sz="1900" spc="-380">
                <a:latin typeface="Lucida Sans Unicode"/>
                <a:cs typeface="Lucida Sans Unicode"/>
              </a:rPr>
              <a:t> </a:t>
            </a:r>
            <a:r>
              <a:rPr dirty="0" smtClean="0" sz="1900" spc="-254">
                <a:latin typeface="Lucida Sans Unicode"/>
                <a:cs typeface="Lucida Sans Unicode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120">
                <a:latin typeface="Arial"/>
                <a:cs typeface="Arial"/>
              </a:rPr>
              <a:t> </a:t>
            </a:r>
            <a:r>
              <a:rPr dirty="0" smtClean="0" sz="1900" spc="-114">
                <a:latin typeface="Arial"/>
                <a:cs typeface="Arial"/>
              </a:rPr>
              <a:t> </a:t>
            </a:r>
            <a:r>
              <a:rPr dirty="0" smtClean="0" sz="1900" spc="-380">
                <a:latin typeface="Lucida Sans Unicode"/>
                <a:cs typeface="Lucida Sans Unicode"/>
              </a:rPr>
              <a:t>∧</a:t>
            </a:r>
            <a:r>
              <a:rPr dirty="0" smtClean="0" sz="1900" spc="-130">
                <a:latin typeface="Lucida Sans Unicode"/>
                <a:cs typeface="Lucida Sans Unicode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70">
                <a:latin typeface="Lucida Sans Unicode"/>
                <a:cs typeface="Lucida Sans Unicode"/>
              </a:rPr>
              <a:t>⇒</a:t>
            </a:r>
            <a:r>
              <a:rPr dirty="0" smtClean="0" sz="1900" spc="-130">
                <a:latin typeface="Lucida Sans Unicode"/>
                <a:cs typeface="Lucida Sans Unicode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120">
                <a:latin typeface="Arial"/>
                <a:cs typeface="Arial"/>
              </a:rPr>
              <a:t> </a:t>
            </a:r>
            <a:r>
              <a:rPr dirty="0" smtClean="0" sz="1900" spc="-114">
                <a:latin typeface="Arial"/>
                <a:cs typeface="Arial"/>
              </a:rPr>
              <a:t> </a:t>
            </a:r>
            <a:r>
              <a:rPr dirty="0" smtClean="0" sz="1900" spc="-325">
                <a:latin typeface="Lucida Sans Unicode"/>
                <a:cs typeface="Lucida Sans Unicode"/>
              </a:rPr>
              <a:t>⇔</a:t>
            </a:r>
            <a:r>
              <a:rPr dirty="0" smtClean="0" sz="1900" spc="-85">
                <a:latin typeface="Lucida Sans Unicode"/>
                <a:cs typeface="Lucida Sans Unicode"/>
              </a:rPr>
              <a:t> </a:t>
            </a:r>
            <a:r>
              <a:rPr dirty="0" smtClean="0" sz="1900" spc="-20">
                <a:latin typeface="Times New Roman"/>
                <a:cs typeface="Times New Roman"/>
              </a:rPr>
              <a:t>Quanitfier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70">
                <a:latin typeface="Lucida Sans Unicode"/>
                <a:cs typeface="Lucida Sans Unicode"/>
              </a:rPr>
              <a:t>→</a:t>
            </a:r>
            <a:r>
              <a:rPr dirty="0" smtClean="0" sz="1900" spc="70">
                <a:latin typeface="Lucida Sans Unicode"/>
                <a:cs typeface="Lucida Sans Unicode"/>
              </a:rPr>
              <a:t>	</a:t>
            </a:r>
            <a:r>
              <a:rPr dirty="0" smtClean="0" sz="1900" spc="-229">
                <a:latin typeface="Lucida Sans Unicode"/>
                <a:cs typeface="Lucida Sans Unicode"/>
              </a:rPr>
              <a:t>∃</a:t>
            </a:r>
            <a:r>
              <a:rPr dirty="0" smtClean="0" sz="1900" spc="-130">
                <a:latin typeface="Lucida Sans Unicode"/>
                <a:cs typeface="Lucida Sans Unicode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340">
                <a:latin typeface="Lucida Sans Unicode"/>
                <a:cs typeface="Lucida Sans Unicode"/>
              </a:rPr>
              <a:t>∀</a:t>
            </a:r>
            <a:r>
              <a:rPr dirty="0" smtClean="0" sz="1900" spc="-120">
                <a:latin typeface="Lucida Sans Unicode"/>
                <a:cs typeface="Lucida Sans Unicode"/>
              </a:rPr>
              <a:t> </a:t>
            </a:r>
            <a:r>
              <a:rPr dirty="0" smtClean="0" sz="1900" spc="-120">
                <a:latin typeface="Lucida Sans Unicode"/>
                <a:cs typeface="Lucida Sans Unicode"/>
              </a:rPr>
              <a:t>  </a:t>
            </a:r>
            <a:r>
              <a:rPr dirty="0" smtClean="0" sz="1900" spc="-10">
                <a:latin typeface="Times New Roman"/>
                <a:cs typeface="Times New Roman"/>
              </a:rPr>
              <a:t>Constant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70">
                <a:latin typeface="Lucida Sans Unicode"/>
                <a:cs typeface="Lucida Sans Unicode"/>
              </a:rPr>
              <a:t>→</a:t>
            </a:r>
            <a:r>
              <a:rPr dirty="0" smtClean="0" sz="1900" spc="-130">
                <a:latin typeface="Lucida Sans Unicode"/>
                <a:cs typeface="Lucida Sans Unicode"/>
              </a:rPr>
              <a:t> </a:t>
            </a:r>
            <a:r>
              <a:rPr dirty="0" smtClean="0" sz="1900" spc="-15">
                <a:latin typeface="Times New Roman"/>
                <a:cs typeface="Times New Roman"/>
              </a:rPr>
              <a:t>A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John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Car1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229">
                <a:latin typeface="Times New Roman"/>
                <a:cs typeface="Times New Roman"/>
              </a:rPr>
              <a:t>V</a:t>
            </a:r>
            <a:r>
              <a:rPr dirty="0" smtClean="0" sz="1900" spc="-10">
                <a:latin typeface="Times New Roman"/>
                <a:cs typeface="Times New Roman"/>
              </a:rPr>
              <a:t>ariable</a:t>
            </a:r>
            <a:r>
              <a:rPr dirty="0" smtClean="0" sz="1900" spc="-10">
                <a:latin typeface="Times New Roman"/>
                <a:cs typeface="Times New Roman"/>
              </a:rPr>
              <a:t> 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70">
                <a:latin typeface="Lucida Sans Unicode"/>
                <a:cs typeface="Lucida Sans Unicode"/>
              </a:rPr>
              <a:t>→</a:t>
            </a:r>
            <a:r>
              <a:rPr dirty="0" smtClean="0" sz="1900" spc="-130">
                <a:latin typeface="Lucida Sans Unicode"/>
                <a:cs typeface="Lucida Sans Unicode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x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y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z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25">
                <a:latin typeface="Arial"/>
                <a:cs typeface="Arial"/>
              </a:rPr>
              <a:t>|</a:t>
            </a:r>
            <a:r>
              <a:rPr dirty="0" smtClean="0" sz="1900" spc="-5">
                <a:latin typeface="Times New Roman"/>
                <a:cs typeface="Times New Roman"/>
              </a:rPr>
              <a:t>...</a:t>
            </a:r>
            <a:endParaRPr sz="1900">
              <a:latin typeface="Times New Roman"/>
              <a:cs typeface="Times New Roman"/>
            </a:endParaRPr>
          </a:p>
          <a:p>
            <a:pPr marL="12700" marR="1257935" indent="0">
              <a:lnSpc>
                <a:spcPct val="141700"/>
              </a:lnSpc>
            </a:pPr>
            <a:r>
              <a:rPr dirty="0" smtClean="0" sz="1900" spc="-10">
                <a:latin typeface="Times New Roman"/>
                <a:cs typeface="Times New Roman"/>
              </a:rPr>
              <a:t>Predicate</a:t>
            </a:r>
            <a:r>
              <a:rPr dirty="0" smtClean="0" sz="1900" spc="-10">
                <a:latin typeface="Times New Roman"/>
                <a:cs typeface="Times New Roman"/>
              </a:rPr>
              <a:t> 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70">
                <a:latin typeface="Lucida Sans Unicode"/>
                <a:cs typeface="Lucida Sans Unicode"/>
              </a:rPr>
              <a:t>→</a:t>
            </a:r>
            <a:r>
              <a:rPr dirty="0" smtClean="0" sz="1900" spc="-130">
                <a:latin typeface="Lucida Sans Unicode"/>
                <a:cs typeface="Lucida Sans Unicode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Brother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15">
                <a:latin typeface="Times New Roman"/>
                <a:cs typeface="Times New Roman"/>
              </a:rPr>
              <a:t>Owns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120">
                <a:latin typeface="Arial"/>
                <a:cs typeface="Arial"/>
              </a:rPr>
              <a:t> </a:t>
            </a:r>
            <a:r>
              <a:rPr dirty="0" smtClean="0" sz="1900" spc="-114">
                <a:latin typeface="Arial"/>
                <a:cs typeface="Arial"/>
              </a:rPr>
              <a:t> </a:t>
            </a:r>
            <a:r>
              <a:rPr dirty="0" smtClean="0" sz="1900" spc="-5">
                <a:latin typeface="Times New Roman"/>
                <a:cs typeface="Times New Roman"/>
              </a:rPr>
              <a:t>...</a:t>
            </a:r>
            <a:r>
              <a:rPr dirty="0" smtClean="0" sz="1900" spc="-10">
                <a:latin typeface="Times New Roman"/>
                <a:cs typeface="Times New Roman"/>
              </a:rPr>
              <a:t> Function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70">
                <a:latin typeface="Lucida Sans Unicode"/>
                <a:cs typeface="Lucida Sans Unicode"/>
              </a:rPr>
              <a:t>→</a:t>
            </a:r>
            <a:r>
              <a:rPr dirty="0" smtClean="0" sz="1900" spc="-130">
                <a:latin typeface="Lucida Sans Unicode"/>
                <a:cs typeface="Lucida Sans Unicode"/>
              </a:rPr>
              <a:t> </a:t>
            </a:r>
            <a:r>
              <a:rPr dirty="0" smtClean="0" sz="1900" spc="-30">
                <a:latin typeface="Times New Roman"/>
                <a:cs typeface="Times New Roman"/>
              </a:rPr>
              <a:t>f</a:t>
            </a:r>
            <a:r>
              <a:rPr dirty="0" smtClean="0" sz="1900" spc="-10">
                <a:latin typeface="Times New Roman"/>
                <a:cs typeface="Times New Roman"/>
              </a:rPr>
              <a:t>athe</a:t>
            </a:r>
            <a:r>
              <a:rPr dirty="0" smtClean="0" sz="1900" spc="-50">
                <a:latin typeface="Times New Roman"/>
                <a:cs typeface="Times New Roman"/>
              </a:rPr>
              <a:t>r</a:t>
            </a:r>
            <a:r>
              <a:rPr dirty="0" smtClean="0" sz="1900" spc="-10">
                <a:latin typeface="Times New Roman"/>
                <a:cs typeface="Times New Roman"/>
              </a:rPr>
              <a:t>-of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10">
                <a:latin typeface="Times New Roman"/>
                <a:cs typeface="Times New Roman"/>
              </a:rPr>
              <a:t>plus</a:t>
            </a:r>
            <a:r>
              <a:rPr dirty="0" smtClean="0" sz="1900" spc="-5">
                <a:latin typeface="Times New Roman"/>
                <a:cs typeface="Times New Roman"/>
              </a:rPr>
              <a:t> </a:t>
            </a:r>
            <a:r>
              <a:rPr dirty="0" smtClean="0" sz="1900" spc="-120">
                <a:latin typeface="Arial"/>
                <a:cs typeface="Arial"/>
              </a:rPr>
              <a:t>|</a:t>
            </a:r>
            <a:r>
              <a:rPr dirty="0" smtClean="0" sz="1900" spc="-60">
                <a:latin typeface="Arial"/>
                <a:cs typeface="Arial"/>
              </a:rPr>
              <a:t> </a:t>
            </a:r>
            <a:r>
              <a:rPr dirty="0" smtClean="0" sz="1900" spc="-5">
                <a:latin typeface="Times New Roman"/>
                <a:cs typeface="Times New Roman"/>
              </a:rPr>
              <a:t>...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对象的表示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813675" cy="38036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使用</a:t>
            </a:r>
            <a:r>
              <a:rPr dirty="0" smtClean="0" sz="2600" spc="-10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solidFill>
                  <a:srgbClr val="0000CC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2600" spc="-5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600" spc="0">
                <a:latin typeface="Microsoft YaHei UI"/>
                <a:cs typeface="Microsoft YaHei UI"/>
              </a:rPr>
              <a:t>来表示对象：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 b="1">
                <a:latin typeface="Microsoft YaHei UI"/>
                <a:cs typeface="Microsoft YaHei UI"/>
              </a:rPr>
              <a:t>Con</a:t>
            </a:r>
            <a:r>
              <a:rPr dirty="0" smtClean="0" sz="2400" spc="0" b="1">
                <a:latin typeface="Microsoft YaHei UI"/>
                <a:cs typeface="Microsoft YaHei UI"/>
              </a:rPr>
              <a:t>s</a:t>
            </a:r>
            <a:r>
              <a:rPr dirty="0" smtClean="0" sz="2400" spc="5" b="1">
                <a:latin typeface="Microsoft YaHei UI"/>
                <a:cs typeface="Microsoft YaHei UI"/>
              </a:rPr>
              <a:t>t</a:t>
            </a:r>
            <a:r>
              <a:rPr dirty="0" smtClean="0" sz="2400" spc="-5" b="1">
                <a:latin typeface="Microsoft YaHei UI"/>
                <a:cs typeface="Microsoft YaHei UI"/>
              </a:rPr>
              <a:t>a</a:t>
            </a:r>
            <a:r>
              <a:rPr dirty="0" smtClean="0" sz="2400" spc="-5" b="1">
                <a:latin typeface="Microsoft YaHei UI"/>
                <a:cs typeface="Microsoft YaHei UI"/>
              </a:rPr>
              <a:t>n</a:t>
            </a:r>
            <a:r>
              <a:rPr dirty="0" smtClean="0" sz="2400" spc="5" b="1"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latin typeface="Microsoft YaHei UI"/>
                <a:cs typeface="Microsoft YaHei UI"/>
              </a:rPr>
              <a:t>s</a:t>
            </a:r>
            <a:r>
              <a:rPr dirty="0" smtClean="0" sz="2400" spc="0">
                <a:latin typeface="Microsoft YaHei UI"/>
                <a:cs typeface="Microsoft YaHei UI"/>
              </a:rPr>
              <a:t>:</a:t>
            </a:r>
            <a:r>
              <a:rPr dirty="0" smtClean="0" sz="2400" spc="-5">
                <a:latin typeface="Microsoft YaHei UI"/>
                <a:cs typeface="Microsoft YaHei UI"/>
              </a:rPr>
              <a:t> B</a:t>
            </a:r>
            <a:r>
              <a:rPr dirty="0" smtClean="0" sz="2400" spc="0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小明,</a:t>
            </a:r>
            <a:r>
              <a:rPr dirty="0" smtClean="0" sz="2400" spc="-5">
                <a:latin typeface="Microsoft YaHei UI"/>
                <a:cs typeface="Microsoft YaHei UI"/>
              </a:rPr>
              <a:t> Joh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 b="1">
                <a:latin typeface="Microsoft YaHei UI"/>
                <a:cs typeface="Microsoft YaHei UI"/>
              </a:rPr>
              <a:t>F</a:t>
            </a:r>
            <a:r>
              <a:rPr dirty="0" smtClean="0" sz="2400" spc="-10" b="1">
                <a:latin typeface="Microsoft YaHei UI"/>
                <a:cs typeface="Microsoft YaHei UI"/>
              </a:rPr>
              <a:t>u</a:t>
            </a:r>
            <a:r>
              <a:rPr dirty="0" smtClean="0" sz="2400" spc="-10" b="1">
                <a:latin typeface="Microsoft YaHei UI"/>
                <a:cs typeface="Microsoft YaHei UI"/>
              </a:rPr>
              <a:t>n</a:t>
            </a:r>
            <a:r>
              <a:rPr dirty="0" smtClean="0" sz="2400" spc="-5" b="1">
                <a:latin typeface="Microsoft YaHei UI"/>
                <a:cs typeface="Microsoft YaHei UI"/>
              </a:rPr>
              <a:t>c</a:t>
            </a:r>
            <a:r>
              <a:rPr dirty="0" smtClean="0" sz="2400" spc="5" b="1"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latin typeface="Microsoft YaHei UI"/>
                <a:cs typeface="Microsoft YaHei UI"/>
              </a:rPr>
              <a:t>i</a:t>
            </a:r>
            <a:r>
              <a:rPr dirty="0" smtClean="0" sz="2400" spc="-5" b="1">
                <a:latin typeface="Microsoft YaHei UI"/>
                <a:cs typeface="Microsoft YaHei UI"/>
              </a:rPr>
              <a:t>o</a:t>
            </a:r>
            <a:r>
              <a:rPr dirty="0" smtClean="0" sz="2400" spc="0" b="1">
                <a:latin typeface="Microsoft YaHei UI"/>
                <a:cs typeface="Microsoft YaHei UI"/>
              </a:rPr>
              <a:t>n</a:t>
            </a:r>
            <a:r>
              <a:rPr dirty="0" smtClean="0" sz="2400" spc="-5" b="1">
                <a:latin typeface="Microsoft YaHei UI"/>
                <a:cs typeface="Microsoft YaHei UI"/>
              </a:rPr>
              <a:t> </a:t>
            </a:r>
            <a:r>
              <a:rPr dirty="0" smtClean="0" sz="2400" spc="0" b="1">
                <a:latin typeface="Microsoft YaHei UI"/>
                <a:cs typeface="Microsoft YaHei UI"/>
              </a:rPr>
              <a:t>s</a:t>
            </a:r>
            <a:r>
              <a:rPr dirty="0" smtClean="0" sz="2400" spc="-5" b="1">
                <a:latin typeface="Microsoft YaHei UI"/>
                <a:cs typeface="Microsoft YaHei UI"/>
              </a:rPr>
              <a:t>y</a:t>
            </a:r>
            <a:r>
              <a:rPr dirty="0" smtClean="0" sz="2400" spc="5" b="1">
                <a:latin typeface="Microsoft YaHei UI"/>
                <a:cs typeface="Microsoft YaHei UI"/>
              </a:rPr>
              <a:t>m</a:t>
            </a:r>
            <a:r>
              <a:rPr dirty="0" smtClean="0" sz="2400" spc="0" b="1">
                <a:latin typeface="Microsoft YaHei UI"/>
                <a:cs typeface="Microsoft YaHei UI"/>
              </a:rPr>
              <a:t>b</a:t>
            </a:r>
            <a:r>
              <a:rPr dirty="0" smtClean="0" sz="2400" spc="-5" b="1">
                <a:latin typeface="Microsoft YaHei UI"/>
                <a:cs typeface="Microsoft YaHei UI"/>
              </a:rPr>
              <a:t>o</a:t>
            </a:r>
            <a:r>
              <a:rPr dirty="0" smtClean="0" sz="2400" spc="0" b="1">
                <a:latin typeface="Microsoft YaHei UI"/>
                <a:cs typeface="Microsoft YaHei UI"/>
              </a:rPr>
              <a:t>ls</a:t>
            </a:r>
            <a:r>
              <a:rPr dirty="0" smtClean="0" sz="2400" spc="0">
                <a:latin typeface="Microsoft YaHei UI"/>
                <a:cs typeface="Microsoft YaHei UI"/>
              </a:rPr>
              <a:t>: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-o</a:t>
            </a:r>
            <a:r>
              <a:rPr dirty="0" smtClean="0" sz="2400" spc="5">
                <a:latin typeface="Microsoft YaHei UI"/>
                <a:cs typeface="Microsoft YaHei UI"/>
              </a:rPr>
              <a:t>f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ess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, p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40"/>
              </a:spcBef>
              <a:buFont typeface="Microsoft YaHei UI"/>
              <a:buChar char="-"/>
            </a:pPr>
            <a:endParaRPr sz="650"/>
          </a:p>
          <a:p>
            <a:pPr marL="755650" marR="102870" indent="-285750">
              <a:lnSpc>
                <a:spcPts val="287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 b="1">
                <a:latin typeface="Microsoft YaHei UI"/>
                <a:cs typeface="Microsoft YaHei UI"/>
              </a:rPr>
              <a:t>n</a:t>
            </a:r>
            <a:r>
              <a:rPr dirty="0" smtClean="0" sz="2400" spc="0" b="1">
                <a:latin typeface="Microsoft YaHei UI"/>
                <a:cs typeface="Microsoft YaHei UI"/>
              </a:rPr>
              <a:t>-a</a:t>
            </a:r>
            <a:r>
              <a:rPr dirty="0" smtClean="0" sz="2400" spc="-5" b="1">
                <a:latin typeface="Microsoft YaHei UI"/>
                <a:cs typeface="Microsoft YaHei UI"/>
              </a:rPr>
              <a:t>r</a:t>
            </a:r>
            <a:r>
              <a:rPr dirty="0" smtClean="0" sz="2400" spc="0" b="1">
                <a:latin typeface="Microsoft YaHei UI"/>
                <a:cs typeface="Microsoft YaHei UI"/>
              </a:rPr>
              <a:t>y</a:t>
            </a:r>
            <a:r>
              <a:rPr dirty="0" smtClean="0" sz="2400" spc="-10" b="1">
                <a:latin typeface="Microsoft YaHei UI"/>
                <a:cs typeface="Microsoft YaHei UI"/>
              </a:rPr>
              <a:t> </a:t>
            </a:r>
            <a:r>
              <a:rPr dirty="0" smtClean="0" sz="2400" spc="0" b="1">
                <a:latin typeface="Microsoft YaHei UI"/>
                <a:cs typeface="Microsoft YaHei UI"/>
              </a:rPr>
              <a:t>f</a:t>
            </a:r>
            <a:r>
              <a:rPr dirty="0" smtClean="0" sz="2400" spc="-10" b="1">
                <a:latin typeface="Microsoft YaHei UI"/>
                <a:cs typeface="Microsoft YaHei UI"/>
              </a:rPr>
              <a:t>u</a:t>
            </a:r>
            <a:r>
              <a:rPr dirty="0" smtClean="0" sz="2400" spc="-10" b="1">
                <a:latin typeface="Microsoft YaHei UI"/>
                <a:cs typeface="Microsoft YaHei UI"/>
              </a:rPr>
              <a:t>n</a:t>
            </a:r>
            <a:r>
              <a:rPr dirty="0" smtClean="0" sz="2400" spc="-5" b="1">
                <a:latin typeface="Microsoft YaHei UI"/>
                <a:cs typeface="Microsoft YaHei UI"/>
              </a:rPr>
              <a:t>c</a:t>
            </a:r>
            <a:r>
              <a:rPr dirty="0" smtClean="0" sz="2400" spc="5" b="1"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latin typeface="Microsoft YaHei UI"/>
                <a:cs typeface="Microsoft YaHei UI"/>
              </a:rPr>
              <a:t>i</a:t>
            </a:r>
            <a:r>
              <a:rPr dirty="0" smtClean="0" sz="2400" spc="-5" b="1">
                <a:latin typeface="Microsoft YaHei UI"/>
                <a:cs typeface="Microsoft YaHei UI"/>
              </a:rPr>
              <a:t>o</a:t>
            </a:r>
            <a:r>
              <a:rPr dirty="0" smtClean="0" sz="2400" spc="-5" b="1">
                <a:latin typeface="Microsoft YaHei UI"/>
                <a:cs typeface="Microsoft YaHei UI"/>
              </a:rPr>
              <a:t>n</a:t>
            </a:r>
            <a:r>
              <a:rPr dirty="0" smtClean="0" sz="2400" spc="0" b="1">
                <a:latin typeface="Microsoft YaHei UI"/>
                <a:cs typeface="Microsoft YaHei UI"/>
              </a:rPr>
              <a:t>：</a:t>
            </a:r>
            <a:r>
              <a:rPr dirty="0" smtClean="0" sz="2400" spc="-5" b="1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将一个包含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个te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m的t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pl</a:t>
            </a:r>
            <a:r>
              <a:rPr dirty="0" smtClean="0" sz="2400" spc="-5">
                <a:latin typeface="Microsoft YaHei UI"/>
                <a:cs typeface="Microsoft YaHei UI"/>
              </a:rPr>
              <a:t>e</a:t>
            </a:r>
            <a:r>
              <a:rPr dirty="0" smtClean="0" sz="2400" spc="0">
                <a:latin typeface="Microsoft YaHei UI"/>
                <a:cs typeface="Microsoft YaHei UI"/>
              </a:rPr>
              <a:t>映射</a:t>
            </a:r>
            <a:r>
              <a:rPr dirty="0" smtClean="0" sz="2400" spc="0">
                <a:latin typeface="Microsoft YaHei UI"/>
                <a:cs typeface="Microsoft YaHei UI"/>
              </a:rPr>
              <a:t> 为一个新te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m: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-o</a:t>
            </a:r>
            <a:r>
              <a:rPr dirty="0" smtClean="0" sz="2400" spc="5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(Joh</a:t>
            </a:r>
            <a:r>
              <a:rPr dirty="0" smtClean="0" sz="2400" spc="-5">
                <a:latin typeface="Microsoft YaHei UI"/>
                <a:cs typeface="Microsoft YaHei UI"/>
              </a:rPr>
              <a:t>n)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es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r(</a:t>
            </a:r>
            <a:r>
              <a:rPr dirty="0" smtClean="0" sz="2400" spc="5">
                <a:latin typeface="Microsoft YaHei UI"/>
                <a:cs typeface="Microsoft YaHei UI"/>
              </a:rPr>
              <a:t>0</a:t>
            </a:r>
            <a:r>
              <a:rPr dirty="0" smtClean="0" sz="2400" spc="-5">
                <a:latin typeface="Microsoft YaHei UI"/>
                <a:cs typeface="Microsoft YaHei UI"/>
              </a:rPr>
              <a:t>),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-5">
                <a:latin typeface="Microsoft YaHei UI"/>
                <a:cs typeface="Microsoft YaHei UI"/>
              </a:rPr>
              <a:t>)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2)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12"/>
              </a:spcBef>
            </a:pPr>
            <a:endParaRPr sz="1400"/>
          </a:p>
          <a:p>
            <a:pPr marL="355600" marR="12700" indent="-342900">
              <a:lnSpc>
                <a:spcPts val="31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m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0">
                <a:latin typeface="Microsoft YaHei UI"/>
                <a:cs typeface="Microsoft YaHei UI"/>
              </a:rPr>
              <a:t>是对象的名字，L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g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0">
                <a:latin typeface="Microsoft YaHei UI"/>
                <a:cs typeface="Microsoft YaHei UI"/>
              </a:rPr>
              <a:t>l </a:t>
            </a:r>
            <a:r>
              <a:rPr dirty="0" smtClean="0" sz="2600" spc="-5">
                <a:latin typeface="Microsoft YaHei UI"/>
                <a:cs typeface="Microsoft YaHei UI"/>
              </a:rPr>
              <a:t>func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0">
                <a:latin typeface="Microsoft YaHei UI"/>
                <a:cs typeface="Microsoft YaHei UI"/>
              </a:rPr>
              <a:t>n让我们可以</a:t>
            </a:r>
            <a:r>
              <a:rPr dirty="0" smtClean="0" sz="2600" spc="0">
                <a:latin typeface="Microsoft YaHei UI"/>
                <a:cs typeface="Microsoft YaHei UI"/>
              </a:rPr>
              <a:t> 用有限的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m来紧凑的表示无限的对象</a:t>
            </a:r>
            <a:endParaRPr sz="26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命题(P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s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0">
                <a:latin typeface="Microsoft YaHei UI"/>
                <a:cs typeface="Microsoft YaHei UI"/>
              </a:rPr>
              <a:t>)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7460"/>
            <a:ext cx="7717155" cy="53028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397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P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d</a:t>
            </a:r>
            <a:r>
              <a:rPr dirty="0" smtClean="0" sz="2600" spc="0" b="1">
                <a:latin typeface="Microsoft YaHei UI"/>
                <a:cs typeface="Microsoft YaHei UI"/>
              </a:rPr>
              <a:t>i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0">
                <a:latin typeface="Microsoft YaHei UI"/>
                <a:cs typeface="Microsoft YaHei UI"/>
              </a:rPr>
              <a:t>: 谓词是一个动词词组，用于描述对象的</a:t>
            </a:r>
            <a:r>
              <a:rPr dirty="0" smtClean="0" sz="2600" spc="0">
                <a:latin typeface="Microsoft YaHei UI"/>
                <a:cs typeface="Microsoft YaHei UI"/>
              </a:rPr>
              <a:t> 属性，或是不同对象之间的关系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34"/>
              </a:spcBef>
            </a:pPr>
            <a:endParaRPr sz="1300"/>
          </a:p>
          <a:p>
            <a:pPr marL="355600" marR="1270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命题是谓词加应用于该谓词的一个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m元组，表示</a:t>
            </a:r>
            <a:r>
              <a:rPr dirty="0" smtClean="0" sz="2600" spc="0">
                <a:latin typeface="Microsoft YaHei UI"/>
                <a:cs typeface="Microsoft YaHei UI"/>
              </a:rPr>
              <a:t> 一个属性或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0">
                <a:latin typeface="Microsoft YaHei UI"/>
                <a:cs typeface="Microsoft YaHei UI"/>
              </a:rPr>
              <a:t>b</a:t>
            </a:r>
            <a:r>
              <a:rPr dirty="0" smtClean="0" sz="2600" spc="5">
                <a:latin typeface="Microsoft YaHei UI"/>
                <a:cs typeface="Microsoft YaHei UI"/>
              </a:rPr>
              <a:t>j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10">
                <a:latin typeface="Microsoft YaHei UI"/>
                <a:cs typeface="Microsoft YaHei UI"/>
              </a:rPr>
              <a:t>s</a:t>
            </a:r>
            <a:r>
              <a:rPr dirty="0" smtClean="0" sz="2600" spc="0">
                <a:latin typeface="Microsoft YaHei UI"/>
                <a:cs typeface="Microsoft YaHei UI"/>
              </a:rPr>
              <a:t>之间的关系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Bro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r(</a:t>
            </a:r>
            <a:r>
              <a:rPr dirty="0" smtClean="0" sz="2400" spc="0">
                <a:latin typeface="Microsoft YaHei UI"/>
                <a:cs typeface="Microsoft YaHei UI"/>
              </a:rPr>
              <a:t>J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ed</a:t>
            </a:r>
            <a:r>
              <a:rPr dirty="0" smtClean="0" sz="2400" spc="-5">
                <a:latin typeface="Microsoft YaHei UI"/>
                <a:cs typeface="Microsoft YaHei UI"/>
              </a:rPr>
              <a:t>)</a:t>
            </a:r>
            <a:r>
              <a:rPr dirty="0" smtClean="0" sz="2400" spc="0">
                <a:latin typeface="Microsoft YaHei UI"/>
                <a:cs typeface="Microsoft YaHei UI"/>
              </a:rPr>
              <a:t>, 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ef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-o</a:t>
            </a:r>
            <a:r>
              <a:rPr dirty="0" smtClean="0" sz="2400" spc="5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Sq</a:t>
            </a:r>
            <a:r>
              <a:rPr dirty="0" smtClean="0" sz="2400" spc="-5">
                <a:latin typeface="Microsoft YaHei UI"/>
                <a:cs typeface="Microsoft YaHei UI"/>
              </a:rPr>
              <a:t>uar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Sq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5">
                <a:latin typeface="Microsoft YaHei UI"/>
                <a:cs typeface="Microsoft YaHei UI"/>
              </a:rPr>
              <a:t>2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G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te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n(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lu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-5">
                <a:latin typeface="Microsoft YaHei UI"/>
                <a:cs typeface="Microsoft YaHei UI"/>
              </a:rPr>
              <a:t>)</a:t>
            </a:r>
            <a:r>
              <a:rPr dirty="0" smtClean="0" sz="2400" spc="0">
                <a:latin typeface="Microsoft YaHei UI"/>
                <a:cs typeface="Microsoft YaHei UI"/>
              </a:rPr>
              <a:t>, p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5">
                <a:latin typeface="Microsoft YaHei UI"/>
                <a:cs typeface="Microsoft YaHei UI"/>
              </a:rPr>
              <a:t>0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-5">
                <a:latin typeface="Microsoft YaHei UI"/>
                <a:cs typeface="Microsoft YaHei UI"/>
              </a:rPr>
              <a:t>)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其语义是在特定</a:t>
            </a:r>
            <a:r>
              <a:rPr dirty="0" smtClean="0" sz="2400" spc="-5">
                <a:latin typeface="Microsoft YaHei UI"/>
                <a:cs typeface="Microsoft YaHei UI"/>
              </a:rPr>
              <a:t>in</a:t>
            </a:r>
            <a:r>
              <a:rPr dirty="0" smtClean="0" sz="2400" spc="0">
                <a:latin typeface="Microsoft YaHei UI"/>
                <a:cs typeface="Microsoft YaHei UI"/>
              </a:rPr>
              <a:t>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et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ion</a:t>
            </a:r>
            <a:r>
              <a:rPr dirty="0" smtClean="0" sz="2400" spc="0">
                <a:latin typeface="Microsoft YaHei UI"/>
                <a:cs typeface="Microsoft YaHei UI"/>
              </a:rPr>
              <a:t>中的真假值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400"/>
              </a:lnSpc>
              <a:spcBef>
                <a:spcPts val="19"/>
              </a:spcBef>
              <a:buFont typeface="Microsoft YaHei UI"/>
              <a:buChar char="-"/>
            </a:pPr>
            <a:endParaRPr sz="14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复杂命题可以通过逻辑连词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0">
                <a:latin typeface="Microsoft YaHei UI"/>
                <a:cs typeface="Microsoft YaHei UI"/>
              </a:rPr>
              <a:t>∨ ¬ ∧ </a:t>
            </a:r>
            <a:r>
              <a:rPr dirty="0" smtClean="0" sz="2600" spc="120">
                <a:latin typeface="Microsoft JhengHei Light"/>
                <a:cs typeface="Microsoft JhengHei Light"/>
              </a:rPr>
              <a:t>⇒</a:t>
            </a:r>
            <a:r>
              <a:rPr dirty="0" smtClean="0" sz="2600" spc="5">
                <a:latin typeface="Microsoft JhengHei Light"/>
                <a:cs typeface="Microsoft JhengHei Light"/>
              </a:rPr>
              <a:t> </a:t>
            </a:r>
            <a:r>
              <a:rPr dirty="0" smtClean="0" sz="2600" spc="120">
                <a:latin typeface="Microsoft JhengHei Light"/>
                <a:cs typeface="Microsoft JhengHei Light"/>
              </a:rPr>
              <a:t>⇔</a:t>
            </a:r>
            <a:r>
              <a:rPr dirty="0" smtClean="0" sz="2600" spc="5">
                <a:latin typeface="Microsoft JhengHei Light"/>
                <a:cs typeface="Microsoft JhengHei Light"/>
              </a:rPr>
              <a:t> </a:t>
            </a:r>
            <a:r>
              <a:rPr dirty="0" smtClean="0" sz="2600" spc="-10">
                <a:latin typeface="Microsoft YaHei UI"/>
                <a:cs typeface="Microsoft YaHei UI"/>
              </a:rPr>
              <a:t>)</a:t>
            </a:r>
            <a:r>
              <a:rPr dirty="0" smtClean="0" sz="2600" spc="0">
                <a:latin typeface="Microsoft YaHei UI"/>
                <a:cs typeface="Microsoft YaHei UI"/>
              </a:rPr>
              <a:t>来构建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46"/>
              </a:spcBef>
            </a:pPr>
            <a:endParaRPr sz="50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-5">
                <a:latin typeface="Microsoft YaHei UI"/>
                <a:cs typeface="Microsoft YaHei UI"/>
              </a:rPr>
              <a:t>J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) ∨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ed,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J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ed)</a:t>
            </a:r>
            <a:r>
              <a:rPr dirty="0" smtClean="0" sz="2400" spc="10">
                <a:latin typeface="Microsoft YaHei UI"/>
                <a:cs typeface="Microsoft YaHei UI"/>
              </a:rPr>
              <a:t> </a:t>
            </a:r>
            <a:r>
              <a:rPr dirty="0" smtClean="0" sz="2400" spc="110">
                <a:latin typeface="Microsoft JhengHei Light"/>
                <a:cs typeface="Microsoft JhengHei Light"/>
              </a:rPr>
              <a:t>⇒</a:t>
            </a:r>
            <a:r>
              <a:rPr dirty="0" smtClean="0" sz="2400" spc="110">
                <a:latin typeface="Microsoft JhengHei Light"/>
                <a:cs typeface="Microsoft JhengHei Light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¬O</a:t>
            </a:r>
            <a:r>
              <a:rPr dirty="0" smtClean="0" sz="2400" spc="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-5">
                <a:latin typeface="Microsoft YaHei UI"/>
                <a:cs typeface="Microsoft YaHei UI"/>
              </a:rPr>
              <a:t>J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量词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632700" cy="3962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115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通过量词机制，允许声明关于一个集合的对象的知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646977"/>
            <a:ext cx="7048500" cy="3485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>
              <a:lnSpc>
                <a:spcPct val="100000"/>
              </a:lnSpc>
            </a:pPr>
            <a:r>
              <a:rPr dirty="0" smtClean="0" sz="2600">
                <a:latin typeface="Microsoft YaHei UI"/>
                <a:cs typeface="Microsoft YaHei UI"/>
              </a:rPr>
              <a:t>识，而不需要一个个枚举它们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46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Univ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rs</a:t>
            </a:r>
            <a:r>
              <a:rPr dirty="0" smtClean="0" sz="2600" spc="0">
                <a:latin typeface="Microsoft YaHei UI"/>
                <a:cs typeface="Microsoft YaHei UI"/>
              </a:rPr>
              <a:t>al </a:t>
            </a:r>
            <a:r>
              <a:rPr dirty="0" smtClean="0" sz="2600" spc="-5">
                <a:latin typeface="Microsoft YaHei UI"/>
                <a:cs typeface="Microsoft YaHei UI"/>
              </a:rPr>
              <a:t>q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ifi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: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894">
                <a:latin typeface="Microsoft JhengHei Light"/>
                <a:cs typeface="Microsoft JhengHei Light"/>
              </a:rPr>
              <a:t>∀</a:t>
            </a:r>
            <a:r>
              <a:rPr dirty="0" smtClean="0" sz="2600" spc="894">
                <a:latin typeface="Microsoft YaHei UI"/>
                <a:cs typeface="Microsoft YaHei UI"/>
              </a:rPr>
              <a:t>x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825">
                <a:latin typeface="Microsoft JhengHei Light"/>
                <a:cs typeface="Microsoft JhengHei Light"/>
              </a:rPr>
              <a:t>∀</a:t>
            </a:r>
            <a:r>
              <a:rPr dirty="0" smtClean="0" sz="2400" spc="825">
                <a:latin typeface="Microsoft YaHei UI"/>
                <a:cs typeface="Microsoft YaHei UI"/>
              </a:rPr>
              <a:t>x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ves</a:t>
            </a:r>
            <a:r>
              <a:rPr dirty="0" smtClean="0" sz="2400" spc="-5">
                <a:latin typeface="Microsoft YaHei UI"/>
                <a:cs typeface="Microsoft YaHei UI"/>
              </a:rPr>
              <a:t>(x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825">
                <a:latin typeface="Microsoft JhengHei Light"/>
                <a:cs typeface="Microsoft JhengHei Light"/>
              </a:rPr>
              <a:t>∀</a:t>
            </a:r>
            <a:r>
              <a:rPr dirty="0" smtClean="0" sz="2400" spc="825">
                <a:latin typeface="Microsoft YaHei UI"/>
                <a:cs typeface="Microsoft YaHei UI"/>
              </a:rPr>
              <a:t>x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ha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(x</a:t>
            </a:r>
            <a:r>
              <a:rPr dirty="0" smtClean="0" sz="2400" spc="0">
                <a:latin typeface="Microsoft YaHei UI"/>
                <a:cs typeface="Microsoft YaHei UI"/>
              </a:rPr>
              <a:t>) </a:t>
            </a:r>
            <a:r>
              <a:rPr dirty="0" smtClean="0" sz="2400" spc="110">
                <a:latin typeface="Microsoft JhengHei Light"/>
                <a:cs typeface="Microsoft JhengHei Light"/>
              </a:rPr>
              <a:t>⇒</a:t>
            </a:r>
            <a:r>
              <a:rPr dirty="0" smtClean="0" sz="2400" spc="110">
                <a:latin typeface="Microsoft JhengHei Light"/>
                <a:cs typeface="Microsoft JhengHei Light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-5">
                <a:latin typeface="Microsoft YaHei UI"/>
                <a:cs typeface="Microsoft YaHei UI"/>
              </a:rPr>
              <a:t>x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87"/>
              </a:spcBef>
            </a:pPr>
            <a:endParaRPr sz="14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Exis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al </a:t>
            </a:r>
            <a:r>
              <a:rPr dirty="0" smtClean="0" sz="2600" spc="-5">
                <a:latin typeface="Microsoft YaHei UI"/>
                <a:cs typeface="Microsoft YaHei UI"/>
              </a:rPr>
              <a:t>q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ifi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:</a:t>
            </a:r>
            <a:r>
              <a:rPr dirty="0" smtClean="0" sz="2600" spc="10">
                <a:latin typeface="Microsoft YaHei UI"/>
                <a:cs typeface="Microsoft YaHei UI"/>
              </a:rPr>
              <a:t> </a:t>
            </a:r>
            <a:r>
              <a:rPr dirty="0" smtClean="0" sz="2600" spc="1255">
                <a:latin typeface="Microsoft JhengHei Light"/>
                <a:cs typeface="Microsoft JhengHei Light"/>
              </a:rPr>
              <a:t>∃</a:t>
            </a:r>
            <a:endParaRPr sz="2600">
              <a:latin typeface="Microsoft JhengHei Light"/>
              <a:cs typeface="Microsoft JhengHei Light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1160">
                <a:latin typeface="Microsoft JhengHei Light"/>
                <a:cs typeface="Microsoft JhengHei Light"/>
              </a:rPr>
              <a:t>∃</a:t>
            </a:r>
            <a:r>
              <a:rPr dirty="0" smtClean="0" sz="2400" spc="1160">
                <a:latin typeface="Microsoft YaHei UI"/>
                <a:cs typeface="Microsoft YaHei UI"/>
              </a:rPr>
              <a:t>x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ves</a:t>
            </a:r>
            <a:r>
              <a:rPr dirty="0" smtClean="0" sz="2400" spc="-5">
                <a:latin typeface="Microsoft YaHei UI"/>
                <a:cs typeface="Microsoft YaHei UI"/>
              </a:rPr>
              <a:t>(x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1160">
                <a:latin typeface="Microsoft JhengHei Light"/>
                <a:cs typeface="Microsoft JhengHei Light"/>
              </a:rPr>
              <a:t>∃</a:t>
            </a:r>
            <a:r>
              <a:rPr dirty="0" smtClean="0" sz="2400" spc="-5">
                <a:latin typeface="Microsoft YaHei UI"/>
                <a:cs typeface="Microsoft YaHei UI"/>
              </a:rPr>
              <a:t>x(Ca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(x</a:t>
            </a:r>
            <a:r>
              <a:rPr dirty="0" smtClean="0" sz="2400" spc="0">
                <a:latin typeface="Microsoft YaHei UI"/>
                <a:cs typeface="Microsoft YaHei UI"/>
              </a:rPr>
              <a:t>) ∧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Co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or(x,Bl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0">
                <a:latin typeface="Microsoft YaHei UI"/>
                <a:cs typeface="Microsoft YaHei UI"/>
              </a:rPr>
              <a:t>) ∧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5">
                <a:latin typeface="Microsoft YaHei UI"/>
                <a:cs typeface="Microsoft YaHei UI"/>
              </a:rPr>
              <a:t>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x))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L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g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10">
                <a:latin typeface="Microsoft YaHei UI"/>
                <a:cs typeface="Microsoft YaHei UI"/>
              </a:rPr>
              <a:t>c</a:t>
            </a:r>
            <a:r>
              <a:rPr dirty="0" smtClean="0" sz="4000" spc="0">
                <a:latin typeface="Microsoft YaHei UI"/>
                <a:cs typeface="Microsoft YaHei UI"/>
              </a:rPr>
              <a:t>al </a:t>
            </a:r>
            <a:r>
              <a:rPr dirty="0" smtClean="0" sz="4000" spc="-5">
                <a:latin typeface="Microsoft YaHei UI"/>
                <a:cs typeface="Microsoft YaHei UI"/>
              </a:rPr>
              <a:t>KB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680200" cy="36048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一个逻辑知识库包含</a:t>
            </a:r>
            <a:r>
              <a:rPr dirty="0" smtClean="0" sz="2600" spc="300">
                <a:latin typeface="Microsoft YaHei UI"/>
                <a:cs typeface="Microsoft YaHei UI"/>
              </a:rPr>
              <a:t>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用于描述谓词之间关系的公理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0"/>
              </a:spcBef>
            </a:pPr>
            <a:endParaRPr sz="500"/>
          </a:p>
          <a:p>
            <a:pPr marL="1155700" indent="-228600">
              <a:lnSpc>
                <a:spcPct val="100000"/>
              </a:lnSpc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2000" spc="690">
                <a:latin typeface="Microsoft JhengHei Light"/>
                <a:cs typeface="Microsoft JhengHei Light"/>
              </a:rPr>
              <a:t>∀</a:t>
            </a:r>
            <a:r>
              <a:rPr dirty="0" smtClean="0" sz="2000" spc="-5">
                <a:latin typeface="Microsoft YaHei UI"/>
                <a:cs typeface="Microsoft YaHei UI"/>
              </a:rPr>
              <a:t>x</a:t>
            </a:r>
            <a:r>
              <a:rPr dirty="0" smtClean="0" sz="2000" spc="5">
                <a:latin typeface="Microsoft YaHei UI"/>
                <a:cs typeface="Microsoft YaHei UI"/>
              </a:rPr>
              <a:t>,</a:t>
            </a:r>
            <a:r>
              <a:rPr dirty="0" smtClean="0" sz="2000" spc="0">
                <a:latin typeface="Microsoft YaHei UI"/>
                <a:cs typeface="Microsoft YaHei UI"/>
              </a:rPr>
              <a:t>y</a:t>
            </a:r>
            <a:r>
              <a:rPr dirty="0" smtClean="0" sz="2000" spc="-5">
                <a:latin typeface="Microsoft YaHei UI"/>
                <a:cs typeface="Microsoft YaHei UI"/>
              </a:rPr>
              <a:t> B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latin typeface="Microsoft YaHei UI"/>
                <a:cs typeface="Microsoft YaHei UI"/>
              </a:rPr>
              <a:t>c</a:t>
            </a:r>
            <a:r>
              <a:rPr dirty="0" smtClean="0" sz="2000" spc="5">
                <a:latin typeface="Microsoft YaHei UI"/>
                <a:cs typeface="Microsoft YaHei UI"/>
              </a:rPr>
              <a:t>h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-5">
                <a:latin typeface="Microsoft YaHei UI"/>
                <a:cs typeface="Microsoft YaHei UI"/>
              </a:rPr>
              <a:t>x</a:t>
            </a:r>
            <a:r>
              <a:rPr dirty="0" smtClean="0" sz="2000" spc="0">
                <a:latin typeface="Microsoft YaHei UI"/>
                <a:cs typeface="Microsoft YaHei UI"/>
              </a:rPr>
              <a:t>)</a:t>
            </a:r>
            <a:r>
              <a:rPr dirty="0" smtClean="0" sz="2000" spc="-15">
                <a:latin typeface="Microsoft YaHei UI"/>
                <a:cs typeface="Microsoft YaHei UI"/>
              </a:rPr>
              <a:t> </a:t>
            </a:r>
            <a:r>
              <a:rPr dirty="0" smtClean="0" sz="2000" spc="95">
                <a:latin typeface="Microsoft JhengHei Light"/>
                <a:cs typeface="Microsoft JhengHei Light"/>
              </a:rPr>
              <a:t>⇔</a:t>
            </a:r>
            <a:r>
              <a:rPr dirty="0" smtClean="0" sz="2000" spc="-5">
                <a:latin typeface="Microsoft JhengHei Light"/>
                <a:cs typeface="Microsoft JhengHei Light"/>
              </a:rPr>
              <a:t> </a:t>
            </a:r>
            <a:r>
              <a:rPr dirty="0" smtClean="0" sz="2000" spc="-5">
                <a:latin typeface="Microsoft YaHei UI"/>
                <a:cs typeface="Microsoft YaHei UI"/>
              </a:rPr>
              <a:t>M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-5">
                <a:latin typeface="Microsoft YaHei UI"/>
                <a:cs typeface="Microsoft YaHei UI"/>
              </a:rPr>
              <a:t>x</a:t>
            </a:r>
            <a:r>
              <a:rPr dirty="0" smtClean="0" sz="2000" spc="0">
                <a:latin typeface="Microsoft YaHei UI"/>
                <a:cs typeface="Microsoft YaHei UI"/>
              </a:rPr>
              <a:t>)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∧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A</a:t>
            </a:r>
            <a:r>
              <a:rPr dirty="0" smtClean="0" sz="2000" spc="-10">
                <a:latin typeface="Microsoft YaHei UI"/>
                <a:cs typeface="Microsoft YaHei UI"/>
              </a:rPr>
              <a:t>d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-5">
                <a:latin typeface="Microsoft YaHei UI"/>
                <a:cs typeface="Microsoft YaHei UI"/>
              </a:rPr>
              <a:t>x</a:t>
            </a:r>
            <a:r>
              <a:rPr dirty="0" smtClean="0" sz="2000" spc="0">
                <a:latin typeface="Microsoft YaHei UI"/>
                <a:cs typeface="Microsoft YaHei UI"/>
              </a:rPr>
              <a:t>)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∧</a:t>
            </a:r>
            <a:endParaRPr sz="2000">
              <a:latin typeface="Microsoft YaHei UI"/>
              <a:cs typeface="Microsoft YaHei UI"/>
            </a:endParaRPr>
          </a:p>
          <a:p>
            <a:pPr algn="ctr" marR="2340610">
              <a:lnSpc>
                <a:spcPct val="100000"/>
              </a:lnSpc>
            </a:pPr>
            <a:r>
              <a:rPr dirty="0" smtClean="0" sz="2000">
                <a:latin typeface="Microsoft YaHei UI"/>
                <a:cs typeface="Microsoft YaHei UI"/>
              </a:rPr>
              <a:t>¬</a:t>
            </a:r>
            <a:r>
              <a:rPr dirty="0" smtClean="0" sz="2000" spc="965">
                <a:latin typeface="Microsoft JhengHei Light"/>
                <a:cs typeface="Microsoft JhengHei Light"/>
              </a:rPr>
              <a:t>∃</a:t>
            </a:r>
            <a:r>
              <a:rPr dirty="0" smtClean="0" sz="2000" spc="965">
                <a:latin typeface="Microsoft YaHei UI"/>
                <a:cs typeface="Microsoft YaHei UI"/>
              </a:rPr>
              <a:t>y</a:t>
            </a:r>
            <a:r>
              <a:rPr dirty="0" smtClean="0" sz="2000" spc="-5">
                <a:latin typeface="Microsoft YaHei UI"/>
                <a:cs typeface="Microsoft YaHei UI"/>
              </a:rPr>
              <a:t>M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10">
                <a:latin typeface="Microsoft YaHei UI"/>
                <a:cs typeface="Microsoft YaHei UI"/>
              </a:rPr>
              <a:t>d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-5">
                <a:latin typeface="Microsoft YaHei UI"/>
                <a:cs typeface="Microsoft YaHei UI"/>
              </a:rPr>
              <a:t>x</a:t>
            </a:r>
            <a:r>
              <a:rPr dirty="0" smtClean="0" sz="2000" spc="5">
                <a:latin typeface="Microsoft YaHei UI"/>
                <a:cs typeface="Microsoft YaHei UI"/>
              </a:rPr>
              <a:t>,</a:t>
            </a:r>
            <a:r>
              <a:rPr dirty="0" smtClean="0" sz="2000" spc="0">
                <a:latin typeface="Microsoft YaHei UI"/>
                <a:cs typeface="Microsoft YaHei UI"/>
              </a:rPr>
              <a:t>y)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33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谓词的定义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19"/>
              </a:spcBef>
            </a:pPr>
            <a:endParaRPr sz="500"/>
          </a:p>
          <a:p>
            <a:pPr marL="1155700" indent="-228600">
              <a:lnSpc>
                <a:spcPct val="100000"/>
              </a:lnSpc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2000" spc="690">
                <a:latin typeface="Microsoft JhengHei Light"/>
                <a:cs typeface="Microsoft JhengHei Light"/>
              </a:rPr>
              <a:t>∀</a:t>
            </a:r>
            <a:r>
              <a:rPr dirty="0" smtClean="0" sz="2000" spc="690">
                <a:latin typeface="Microsoft YaHei UI"/>
                <a:cs typeface="Microsoft YaHei UI"/>
              </a:rPr>
              <a:t>x</a:t>
            </a:r>
            <a:r>
              <a:rPr dirty="0" smtClean="0" sz="2000" spc="-45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A</a:t>
            </a:r>
            <a:r>
              <a:rPr dirty="0" smtClean="0" sz="2000" spc="-10">
                <a:latin typeface="Microsoft YaHei UI"/>
                <a:cs typeface="Microsoft YaHei UI"/>
              </a:rPr>
              <a:t>d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-5">
                <a:latin typeface="Arial"/>
                <a:cs typeface="Arial"/>
              </a:rPr>
              <a:t>(</a:t>
            </a:r>
            <a:r>
              <a:rPr dirty="0" smtClean="0" sz="2000" spc="-5">
                <a:latin typeface="Microsoft YaHei UI"/>
                <a:cs typeface="Microsoft YaHei UI"/>
              </a:rPr>
              <a:t>x</a:t>
            </a:r>
            <a:r>
              <a:rPr dirty="0" smtClean="0" sz="2000" spc="0">
                <a:latin typeface="Microsoft YaHei UI"/>
                <a:cs typeface="Microsoft YaHei UI"/>
              </a:rPr>
              <a:t>)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95">
                <a:latin typeface="Microsoft JhengHei Light"/>
                <a:cs typeface="Microsoft JhengHei Light"/>
              </a:rPr>
              <a:t>⇔</a:t>
            </a:r>
            <a:r>
              <a:rPr dirty="0" smtClean="0" sz="2000" spc="-45">
                <a:latin typeface="Microsoft JhengHei Light"/>
                <a:cs typeface="Microsoft JhengHei Light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Pe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latin typeface="Arial"/>
                <a:cs typeface="Arial"/>
              </a:rPr>
              <a:t>(</a:t>
            </a:r>
            <a:r>
              <a:rPr dirty="0" smtClean="0" sz="2000" spc="-5">
                <a:latin typeface="Microsoft YaHei UI"/>
                <a:cs typeface="Microsoft YaHei UI"/>
              </a:rPr>
              <a:t>x</a:t>
            </a:r>
            <a:r>
              <a:rPr dirty="0" smtClean="0" sz="2000" spc="0">
                <a:latin typeface="Microsoft YaHei UI"/>
                <a:cs typeface="Microsoft YaHei UI"/>
              </a:rPr>
              <a:t>)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∧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A</a:t>
            </a:r>
            <a:r>
              <a:rPr dirty="0" smtClean="0" sz="2000" spc="-10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-5">
                <a:latin typeface="Microsoft YaHei UI"/>
                <a:cs typeface="Microsoft YaHei UI"/>
              </a:rPr>
              <a:t>x</a:t>
            </a:r>
            <a:r>
              <a:rPr dirty="0" smtClean="0" sz="2000" spc="0">
                <a:latin typeface="Arial"/>
                <a:cs typeface="Arial"/>
              </a:rPr>
              <a:t>)</a:t>
            </a:r>
            <a:r>
              <a:rPr dirty="0" smtClean="0" sz="2000" spc="-10">
                <a:latin typeface="Arial"/>
                <a:cs typeface="Arial"/>
              </a:rPr>
              <a:t> </a:t>
            </a:r>
            <a:r>
              <a:rPr dirty="0" smtClean="0" sz="2000" spc="-25">
                <a:latin typeface="Arial"/>
                <a:cs typeface="Arial"/>
              </a:rPr>
              <a:t>&gt;</a:t>
            </a:r>
            <a:r>
              <a:rPr dirty="0" smtClean="0" sz="2000" spc="-25">
                <a:latin typeface="Arial"/>
                <a:cs typeface="Arial"/>
              </a:rPr>
              <a:t>=</a:t>
            </a:r>
            <a:r>
              <a:rPr dirty="0" smtClean="0" sz="2000" spc="0">
                <a:latin typeface="Arial"/>
                <a:cs typeface="Arial"/>
              </a:rPr>
              <a:t>18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33"/>
              </a:spcBef>
              <a:buClr>
                <a:srgbClr val="CC0000"/>
              </a:buClr>
              <a:buFont typeface="Arial"/>
              <a:buChar char="➢"/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事实集合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19"/>
              </a:spcBef>
            </a:pPr>
            <a:endParaRPr sz="500"/>
          </a:p>
          <a:p>
            <a:pPr marL="1155700" indent="-228600">
              <a:lnSpc>
                <a:spcPct val="100000"/>
              </a:lnSpc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2000" spc="-5">
                <a:latin typeface="Microsoft YaHei UI"/>
                <a:cs typeface="Microsoft YaHei UI"/>
              </a:rPr>
              <a:t>M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-10">
                <a:latin typeface="Microsoft YaHei UI"/>
                <a:cs typeface="Microsoft YaHei UI"/>
              </a:rPr>
              <a:t>)</a:t>
            </a:r>
            <a:r>
              <a:rPr dirty="0" smtClean="0" sz="2000" spc="0">
                <a:latin typeface="Microsoft YaHei UI"/>
                <a:cs typeface="Microsoft YaHei UI"/>
              </a:rPr>
              <a:t>, A</a:t>
            </a:r>
            <a:r>
              <a:rPr dirty="0" smtClean="0" sz="2000" spc="-10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-10">
                <a:latin typeface="Microsoft YaHei UI"/>
                <a:cs typeface="Microsoft YaHei UI"/>
              </a:rPr>
              <a:t>)</a:t>
            </a:r>
            <a:r>
              <a:rPr dirty="0" smtClean="0" sz="2000" spc="0">
                <a:latin typeface="Microsoft YaHei UI"/>
                <a:cs typeface="Microsoft YaHei UI"/>
              </a:rPr>
              <a:t>=21, </a:t>
            </a:r>
            <a:r>
              <a:rPr dirty="0" smtClean="0" sz="2000" spc="-5">
                <a:latin typeface="Microsoft YaHei UI"/>
                <a:cs typeface="Microsoft YaHei UI"/>
              </a:rPr>
              <a:t>M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10">
                <a:latin typeface="Microsoft YaHei UI"/>
                <a:cs typeface="Microsoft YaHei UI"/>
              </a:rPr>
              <a:t>d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0">
                <a:latin typeface="Microsoft YaHei UI"/>
                <a:cs typeface="Microsoft YaHei UI"/>
              </a:rPr>
              <a:t>, </a:t>
            </a:r>
            <a:r>
              <a:rPr dirty="0" smtClean="0" sz="2000" spc="-5">
                <a:latin typeface="Microsoft YaHei UI"/>
                <a:cs typeface="Microsoft YaHei UI"/>
              </a:rPr>
              <a:t>M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y)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用户可以查询特定的知识库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1739" y="4915112"/>
            <a:ext cx="2593975" cy="81406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98450" indent="-285750">
              <a:lnSpc>
                <a:spcPct val="100000"/>
              </a:lnSpc>
              <a:buFont typeface="Microsoft YaHei UI"/>
              <a:buChar char="-"/>
              <a:tabLst>
                <a:tab pos="2978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l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(Bo</a:t>
            </a:r>
            <a:r>
              <a:rPr dirty="0" smtClean="0" sz="2400" spc="5">
                <a:latin typeface="Microsoft YaHei UI"/>
                <a:cs typeface="Microsoft YaHei UI"/>
              </a:rPr>
              <a:t>b</a:t>
            </a:r>
            <a:r>
              <a:rPr dirty="0" smtClean="0" sz="2400" spc="0">
                <a:latin typeface="Microsoft YaHei UI"/>
                <a:cs typeface="Microsoft YaHei UI"/>
              </a:rPr>
              <a:t>) ?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  <a:buFont typeface="Microsoft YaHei UI"/>
              <a:buChar char="-"/>
            </a:pPr>
            <a:endParaRPr sz="550"/>
          </a:p>
          <a:p>
            <a:pPr marL="298450" indent="-285750">
              <a:lnSpc>
                <a:spcPct val="100000"/>
              </a:lnSpc>
              <a:buFont typeface="Microsoft YaHei UI"/>
              <a:buChar char="-"/>
              <a:tabLst>
                <a:tab pos="2978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Ba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el</a:t>
            </a:r>
            <a:r>
              <a:rPr dirty="0" smtClean="0" sz="2400" spc="-5">
                <a:latin typeface="Microsoft YaHei UI"/>
                <a:cs typeface="Microsoft YaHei UI"/>
              </a:rPr>
              <a:t>or(Bo</a:t>
            </a:r>
            <a:r>
              <a:rPr dirty="0" smtClean="0" sz="2400" spc="0">
                <a:latin typeface="Microsoft YaHei UI"/>
                <a:cs typeface="Microsoft YaHei UI"/>
              </a:rPr>
              <a:t>b) ?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23337" y="5216187"/>
            <a:ext cx="1199603" cy="558341"/>
          </a:xfrm>
          <a:custGeom>
            <a:avLst/>
            <a:gdLst/>
            <a:ahLst/>
            <a:cxnLst/>
            <a:rect l="l" t="t" r="r" b="b"/>
            <a:pathLst>
              <a:path w="1199603" h="558341">
                <a:moveTo>
                  <a:pt x="0" y="558341"/>
                </a:moveTo>
                <a:lnTo>
                  <a:pt x="1199603" y="558341"/>
                </a:lnTo>
                <a:lnTo>
                  <a:pt x="1199603" y="0"/>
                </a:lnTo>
                <a:lnTo>
                  <a:pt x="0" y="0"/>
                </a:lnTo>
                <a:lnTo>
                  <a:pt x="0" y="558341"/>
                </a:lnTo>
                <a:close/>
              </a:path>
            </a:pathLst>
          </a:custGeom>
          <a:ln w="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843447" y="5215300"/>
            <a:ext cx="1039656" cy="478578"/>
          </a:xfrm>
          <a:custGeom>
            <a:avLst/>
            <a:gdLst/>
            <a:ahLst/>
            <a:cxnLst/>
            <a:rect l="l" t="t" r="r" b="b"/>
            <a:pathLst>
              <a:path w="1039656" h="478578">
                <a:moveTo>
                  <a:pt x="519828" y="0"/>
                </a:moveTo>
                <a:lnTo>
                  <a:pt x="477192" y="793"/>
                </a:lnTo>
                <a:lnTo>
                  <a:pt x="435506" y="3132"/>
                </a:lnTo>
                <a:lnTo>
                  <a:pt x="394903" y="6955"/>
                </a:lnTo>
                <a:lnTo>
                  <a:pt x="355517" y="12200"/>
                </a:lnTo>
                <a:lnTo>
                  <a:pt x="317482" y="18806"/>
                </a:lnTo>
                <a:lnTo>
                  <a:pt x="245999" y="35854"/>
                </a:lnTo>
                <a:lnTo>
                  <a:pt x="181524" y="57606"/>
                </a:lnTo>
                <a:lnTo>
                  <a:pt x="125127" y="83568"/>
                </a:lnTo>
                <a:lnTo>
                  <a:pt x="77879" y="113248"/>
                </a:lnTo>
                <a:lnTo>
                  <a:pt x="40849" y="146153"/>
                </a:lnTo>
                <a:lnTo>
                  <a:pt x="15106" y="181790"/>
                </a:lnTo>
                <a:lnTo>
                  <a:pt x="1723" y="219665"/>
                </a:lnTo>
                <a:lnTo>
                  <a:pt x="0" y="239289"/>
                </a:lnTo>
                <a:lnTo>
                  <a:pt x="1723" y="258912"/>
                </a:lnTo>
                <a:lnTo>
                  <a:pt x="15106" y="296788"/>
                </a:lnTo>
                <a:lnTo>
                  <a:pt x="40849" y="332424"/>
                </a:lnTo>
                <a:lnTo>
                  <a:pt x="77879" y="365329"/>
                </a:lnTo>
                <a:lnTo>
                  <a:pt x="125127" y="395009"/>
                </a:lnTo>
                <a:lnTo>
                  <a:pt x="181524" y="420972"/>
                </a:lnTo>
                <a:lnTo>
                  <a:pt x="245999" y="442723"/>
                </a:lnTo>
                <a:lnTo>
                  <a:pt x="317482" y="459771"/>
                </a:lnTo>
                <a:lnTo>
                  <a:pt x="355517" y="466377"/>
                </a:lnTo>
                <a:lnTo>
                  <a:pt x="394903" y="471623"/>
                </a:lnTo>
                <a:lnTo>
                  <a:pt x="435506" y="475446"/>
                </a:lnTo>
                <a:lnTo>
                  <a:pt x="477192" y="477784"/>
                </a:lnTo>
                <a:lnTo>
                  <a:pt x="519828" y="478578"/>
                </a:lnTo>
                <a:lnTo>
                  <a:pt x="562461" y="477784"/>
                </a:lnTo>
                <a:lnTo>
                  <a:pt x="604145" y="475446"/>
                </a:lnTo>
                <a:lnTo>
                  <a:pt x="644747" y="471623"/>
                </a:lnTo>
                <a:lnTo>
                  <a:pt x="684132" y="466377"/>
                </a:lnTo>
                <a:lnTo>
                  <a:pt x="722166" y="459771"/>
                </a:lnTo>
                <a:lnTo>
                  <a:pt x="793649" y="442723"/>
                </a:lnTo>
                <a:lnTo>
                  <a:pt x="858124" y="420972"/>
                </a:lnTo>
                <a:lnTo>
                  <a:pt x="914522" y="395009"/>
                </a:lnTo>
                <a:lnTo>
                  <a:pt x="961773" y="365329"/>
                </a:lnTo>
                <a:lnTo>
                  <a:pt x="998805" y="332424"/>
                </a:lnTo>
                <a:lnTo>
                  <a:pt x="1024548" y="296788"/>
                </a:lnTo>
                <a:lnTo>
                  <a:pt x="1037933" y="258912"/>
                </a:lnTo>
                <a:lnTo>
                  <a:pt x="1039656" y="239289"/>
                </a:lnTo>
                <a:lnTo>
                  <a:pt x="1037933" y="219665"/>
                </a:lnTo>
                <a:lnTo>
                  <a:pt x="1024548" y="181790"/>
                </a:lnTo>
                <a:lnTo>
                  <a:pt x="998805" y="146153"/>
                </a:lnTo>
                <a:lnTo>
                  <a:pt x="961773" y="113248"/>
                </a:lnTo>
                <a:lnTo>
                  <a:pt x="914522" y="83568"/>
                </a:lnTo>
                <a:lnTo>
                  <a:pt x="858124" y="57606"/>
                </a:lnTo>
                <a:lnTo>
                  <a:pt x="793649" y="35854"/>
                </a:lnTo>
                <a:lnTo>
                  <a:pt x="722166" y="18806"/>
                </a:lnTo>
                <a:lnTo>
                  <a:pt x="684132" y="12200"/>
                </a:lnTo>
                <a:lnTo>
                  <a:pt x="644747" y="6955"/>
                </a:lnTo>
                <a:lnTo>
                  <a:pt x="604145" y="3132"/>
                </a:lnTo>
                <a:lnTo>
                  <a:pt x="562461" y="793"/>
                </a:lnTo>
                <a:lnTo>
                  <a:pt x="519828" y="0"/>
                </a:lnTo>
                <a:close/>
              </a:path>
            </a:pathLst>
          </a:custGeom>
          <a:ln w="53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257629" y="5343431"/>
            <a:ext cx="238760" cy="2082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250">
                <a:latin typeface="Arial"/>
                <a:cs typeface="Arial"/>
              </a:rPr>
              <a:t>KB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50560" y="5327456"/>
            <a:ext cx="687705" cy="3371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46050" marR="12700" indent="-133985">
              <a:lnSpc>
                <a:spcPts val="1260"/>
              </a:lnSpc>
            </a:pPr>
            <a:r>
              <a:rPr dirty="0" smtClean="0" sz="1250">
                <a:latin typeface="Arial"/>
                <a:cs typeface="Arial"/>
              </a:rPr>
              <a:t>In</a:t>
            </a:r>
            <a:r>
              <a:rPr dirty="0" smtClean="0" sz="1250" spc="-40">
                <a:latin typeface="Arial"/>
                <a:cs typeface="Arial"/>
              </a:rPr>
              <a:t>f</a:t>
            </a:r>
            <a:r>
              <a:rPr dirty="0" smtClean="0" sz="1250" spc="0">
                <a:latin typeface="Arial"/>
                <a:cs typeface="Arial"/>
              </a:rPr>
              <a:t>erence</a:t>
            </a:r>
            <a:r>
              <a:rPr dirty="0" smtClean="0" sz="1250" spc="0">
                <a:latin typeface="Arial"/>
                <a:cs typeface="Arial"/>
              </a:rPr>
              <a:t> Engine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25591" y="5432433"/>
            <a:ext cx="81750" cy="46085"/>
          </a:xfrm>
          <a:custGeom>
            <a:avLst/>
            <a:gdLst/>
            <a:ahLst/>
            <a:cxnLst/>
            <a:rect l="l" t="t" r="r" b="b"/>
            <a:pathLst>
              <a:path w="81750" h="46085">
                <a:moveTo>
                  <a:pt x="0" y="46085"/>
                </a:moveTo>
                <a:lnTo>
                  <a:pt x="81750" y="23042"/>
                </a:lnTo>
                <a:lnTo>
                  <a:pt x="0" y="0"/>
                </a:lnTo>
                <a:lnTo>
                  <a:pt x="0" y="23042"/>
                </a:lnTo>
                <a:lnTo>
                  <a:pt x="0" y="46085"/>
                </a:lnTo>
                <a:close/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425591" y="5432432"/>
            <a:ext cx="81751" cy="46085"/>
          </a:xfrm>
          <a:custGeom>
            <a:avLst/>
            <a:gdLst/>
            <a:ahLst/>
            <a:cxnLst/>
            <a:rect l="l" t="t" r="r" b="b"/>
            <a:pathLst>
              <a:path w="81751" h="46085">
                <a:moveTo>
                  <a:pt x="0" y="0"/>
                </a:moveTo>
                <a:lnTo>
                  <a:pt x="0" y="46085"/>
                </a:lnTo>
                <a:lnTo>
                  <a:pt x="81751" y="230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883548" y="5455476"/>
            <a:ext cx="536711" cy="0"/>
          </a:xfrm>
          <a:custGeom>
            <a:avLst/>
            <a:gdLst/>
            <a:ahLst/>
            <a:cxnLst/>
            <a:rect l="l" t="t" r="r" b="b"/>
            <a:pathLst>
              <a:path w="536711" h="0">
                <a:moveTo>
                  <a:pt x="536711" y="0"/>
                </a:moveTo>
                <a:lnTo>
                  <a:pt x="0" y="0"/>
                </a:lnTo>
              </a:path>
            </a:pathLst>
          </a:custGeom>
          <a:ln w="53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541976" y="5681253"/>
            <a:ext cx="852169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72390" indent="383540">
              <a:lnSpc>
                <a:spcPts val="1260"/>
              </a:lnSpc>
            </a:pPr>
            <a:r>
              <a:rPr dirty="0" smtClean="0" sz="1250" spc="-65">
                <a:latin typeface="Arial"/>
                <a:cs typeface="Arial"/>
              </a:rPr>
              <a:t>F</a:t>
            </a:r>
            <a:r>
              <a:rPr dirty="0" smtClean="0" sz="1250" spc="0">
                <a:latin typeface="Arial"/>
                <a:cs typeface="Arial"/>
              </a:rPr>
              <a:t>acts</a:t>
            </a:r>
            <a:r>
              <a:rPr dirty="0" smtClean="0" sz="1250" spc="0">
                <a:latin typeface="Arial"/>
                <a:cs typeface="Arial"/>
              </a:rPr>
              <a:t> Rules</a:t>
            </a:r>
            <a:endParaRPr sz="125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36"/>
              </a:spcBef>
            </a:pPr>
            <a:endParaRPr sz="700"/>
          </a:p>
          <a:p>
            <a:pPr marL="501015">
              <a:lnSpc>
                <a:spcPct val="100000"/>
              </a:lnSpc>
            </a:pPr>
            <a:r>
              <a:rPr dirty="0" smtClean="0" sz="1250">
                <a:latin typeface="Arial"/>
                <a:cs typeface="Arial"/>
              </a:rPr>
              <a:t>User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34264" y="5627409"/>
            <a:ext cx="71087" cy="76218"/>
          </a:xfrm>
          <a:custGeom>
            <a:avLst/>
            <a:gdLst/>
            <a:ahLst/>
            <a:cxnLst/>
            <a:rect l="l" t="t" r="r" b="b"/>
            <a:pathLst>
              <a:path w="71087" h="76218">
                <a:moveTo>
                  <a:pt x="71087" y="46085"/>
                </a:moveTo>
                <a:lnTo>
                  <a:pt x="0" y="0"/>
                </a:lnTo>
                <a:lnTo>
                  <a:pt x="35543" y="76218"/>
                </a:lnTo>
                <a:lnTo>
                  <a:pt x="53315" y="62037"/>
                </a:lnTo>
                <a:lnTo>
                  <a:pt x="71087" y="46085"/>
                </a:lnTo>
                <a:close/>
              </a:path>
            </a:pathLst>
          </a:custGeom>
          <a:ln w="88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734264" y="5627409"/>
            <a:ext cx="71086" cy="76218"/>
          </a:xfrm>
          <a:custGeom>
            <a:avLst/>
            <a:gdLst/>
            <a:ahLst/>
            <a:cxnLst/>
            <a:rect l="l" t="t" r="r" b="b"/>
            <a:pathLst>
              <a:path w="71086" h="76218">
                <a:moveTo>
                  <a:pt x="0" y="0"/>
                </a:moveTo>
                <a:lnTo>
                  <a:pt x="35543" y="76218"/>
                </a:lnTo>
                <a:lnTo>
                  <a:pt x="53315" y="62037"/>
                </a:lnTo>
                <a:lnTo>
                  <a:pt x="71086" y="4608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791134" y="5692992"/>
            <a:ext cx="412308" cy="480350"/>
          </a:xfrm>
          <a:custGeom>
            <a:avLst/>
            <a:gdLst/>
            <a:ahLst/>
            <a:cxnLst/>
            <a:rect l="l" t="t" r="r" b="b"/>
            <a:pathLst>
              <a:path w="412308" h="480350">
                <a:moveTo>
                  <a:pt x="0" y="0"/>
                </a:moveTo>
                <a:lnTo>
                  <a:pt x="412308" y="480350"/>
                </a:lnTo>
              </a:path>
            </a:pathLst>
          </a:custGeom>
          <a:ln w="53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749040" y="5783391"/>
            <a:ext cx="81750" cy="67355"/>
          </a:xfrm>
          <a:custGeom>
            <a:avLst/>
            <a:gdLst/>
            <a:ahLst/>
            <a:cxnLst/>
            <a:rect l="l" t="t" r="r" b="b"/>
            <a:pathLst>
              <a:path w="81750" h="67355">
                <a:moveTo>
                  <a:pt x="28435" y="67355"/>
                </a:moveTo>
                <a:lnTo>
                  <a:pt x="81750" y="0"/>
                </a:lnTo>
                <a:lnTo>
                  <a:pt x="0" y="28360"/>
                </a:lnTo>
                <a:lnTo>
                  <a:pt x="14217" y="47857"/>
                </a:lnTo>
                <a:lnTo>
                  <a:pt x="28435" y="67355"/>
                </a:lnTo>
                <a:close/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749039" y="5783390"/>
            <a:ext cx="81751" cy="67355"/>
          </a:xfrm>
          <a:custGeom>
            <a:avLst/>
            <a:gdLst/>
            <a:ahLst/>
            <a:cxnLst/>
            <a:rect l="l" t="t" r="r" b="b"/>
            <a:pathLst>
              <a:path w="81751" h="67355">
                <a:moveTo>
                  <a:pt x="81751" y="0"/>
                </a:moveTo>
                <a:lnTo>
                  <a:pt x="0" y="28360"/>
                </a:lnTo>
                <a:lnTo>
                  <a:pt x="28435" y="67355"/>
                </a:lnTo>
                <a:lnTo>
                  <a:pt x="817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283416" y="5833021"/>
            <a:ext cx="476287" cy="340322"/>
          </a:xfrm>
          <a:custGeom>
            <a:avLst/>
            <a:gdLst/>
            <a:ahLst/>
            <a:cxnLst/>
            <a:rect l="l" t="t" r="r" b="b"/>
            <a:pathLst>
              <a:path w="476287" h="340322">
                <a:moveTo>
                  <a:pt x="476287" y="0"/>
                </a:moveTo>
                <a:lnTo>
                  <a:pt x="0" y="340322"/>
                </a:lnTo>
              </a:path>
            </a:pathLst>
          </a:custGeom>
          <a:ln w="5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510637" y="5934830"/>
            <a:ext cx="430530" cy="2082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250">
                <a:latin typeface="Arial"/>
                <a:cs typeface="Arial"/>
              </a:rPr>
              <a:t>que</a:t>
            </a:r>
            <a:r>
              <a:rPr dirty="0" smtClean="0" sz="1250" spc="35">
                <a:latin typeface="Arial"/>
                <a:cs typeface="Arial"/>
              </a:rPr>
              <a:t>r</a:t>
            </a:r>
            <a:r>
              <a:rPr dirty="0" smtClean="0" sz="1250" spc="0">
                <a:latin typeface="Arial"/>
                <a:cs typeface="Arial"/>
              </a:rPr>
              <a:t>y</a:t>
            </a:r>
            <a:endParaRPr sz="12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90347" y="5934830"/>
            <a:ext cx="861694" cy="2082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250">
                <a:latin typeface="Arial"/>
                <a:cs typeface="Arial"/>
              </a:rPr>
              <a:t>conclusions</a:t>
            </a:r>
            <a:endParaRPr sz="12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50553" y="5935827"/>
            <a:ext cx="79973" cy="69127"/>
          </a:xfrm>
          <a:custGeom>
            <a:avLst/>
            <a:gdLst/>
            <a:ahLst/>
            <a:cxnLst/>
            <a:rect l="l" t="t" r="r" b="b"/>
            <a:pathLst>
              <a:path w="79973" h="69127">
                <a:moveTo>
                  <a:pt x="0" y="37222"/>
                </a:moveTo>
                <a:lnTo>
                  <a:pt x="79973" y="69127"/>
                </a:lnTo>
                <a:lnTo>
                  <a:pt x="28435" y="0"/>
                </a:lnTo>
                <a:lnTo>
                  <a:pt x="14217" y="19497"/>
                </a:lnTo>
                <a:lnTo>
                  <a:pt x="0" y="37222"/>
                </a:lnTo>
                <a:close/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550553" y="5935826"/>
            <a:ext cx="79973" cy="69127"/>
          </a:xfrm>
          <a:custGeom>
            <a:avLst/>
            <a:gdLst/>
            <a:ahLst/>
            <a:cxnLst/>
            <a:rect l="l" t="t" r="r" b="b"/>
            <a:pathLst>
              <a:path w="79973" h="69127">
                <a:moveTo>
                  <a:pt x="28435" y="0"/>
                </a:moveTo>
                <a:lnTo>
                  <a:pt x="14217" y="19497"/>
                </a:lnTo>
                <a:lnTo>
                  <a:pt x="0" y="37222"/>
                </a:lnTo>
                <a:lnTo>
                  <a:pt x="79973" y="69127"/>
                </a:lnTo>
                <a:lnTo>
                  <a:pt x="284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323073" y="5774528"/>
            <a:ext cx="238143" cy="177251"/>
          </a:xfrm>
          <a:custGeom>
            <a:avLst/>
            <a:gdLst/>
            <a:ahLst/>
            <a:cxnLst/>
            <a:rect l="l" t="t" r="r" b="b"/>
            <a:pathLst>
              <a:path w="238143" h="177251">
                <a:moveTo>
                  <a:pt x="238143" y="177251"/>
                </a:moveTo>
                <a:lnTo>
                  <a:pt x="0" y="0"/>
                </a:lnTo>
              </a:path>
            </a:pathLst>
          </a:custGeom>
          <a:ln w="5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推理机制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4124960" cy="8826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相等变换：</a:t>
            </a:r>
            <a:r>
              <a:rPr dirty="0" smtClean="0" sz="2600" spc="300">
                <a:latin typeface="Microsoft YaHei UI"/>
                <a:cs typeface="Microsoft YaHei UI"/>
              </a:rPr>
              <a:t>如P ∧ </a:t>
            </a:r>
            <a:r>
              <a:rPr dirty="0" smtClean="0" sz="2600" spc="-5">
                <a:latin typeface="Microsoft YaHei UI"/>
                <a:cs typeface="Microsoft YaHei UI"/>
              </a:rPr>
              <a:t>Tru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|−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蕴含推理：</a:t>
            </a:r>
            <a:r>
              <a:rPr dirty="0" smtClean="0" sz="2600" spc="300">
                <a:latin typeface="Microsoft YaHei UI"/>
                <a:cs typeface="Microsoft YaHei UI"/>
              </a:rPr>
              <a:t>如P |− P ∧ Q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0315" y="1249045"/>
            <a:ext cx="730250" cy="4089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600" spc="-5">
                <a:latin typeface="Microsoft YaHei UI"/>
                <a:cs typeface="Microsoft YaHei UI"/>
              </a:rPr>
              <a:t>True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540" y="2201566"/>
            <a:ext cx="7524115" cy="38925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假言推理（三段论）</a:t>
            </a:r>
            <a:r>
              <a:rPr dirty="0" smtClean="0" sz="2600" spc="300">
                <a:latin typeface="Microsoft YaHei UI"/>
                <a:cs typeface="Microsoft YaHei UI"/>
              </a:rPr>
              <a:t>：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如果P |− Q</a:t>
            </a:r>
            <a:r>
              <a:rPr dirty="0" smtClean="0" sz="2600" spc="10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且P 则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Q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750"/>
              </a:lnSpc>
              <a:spcBef>
                <a:spcPts val="16"/>
              </a:spcBef>
            </a:pPr>
            <a:endParaRPr sz="750"/>
          </a:p>
          <a:p>
            <a:pPr marL="355600" marR="102235" indent="-342900">
              <a:lnSpc>
                <a:spcPts val="31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10" b="1">
                <a:latin typeface="Microsoft YaHei UI"/>
                <a:cs typeface="Microsoft YaHei UI"/>
              </a:rPr>
              <a:t>U</a:t>
            </a:r>
            <a:r>
              <a:rPr dirty="0" smtClean="0" sz="2600" spc="0" b="1">
                <a:latin typeface="Microsoft YaHei UI"/>
                <a:cs typeface="Microsoft YaHei UI"/>
              </a:rPr>
              <a:t>n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ve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0" b="1">
                <a:latin typeface="Microsoft YaHei UI"/>
                <a:cs typeface="Microsoft YaHei UI"/>
              </a:rPr>
              <a:t>s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0" b="1">
                <a:latin typeface="Microsoft YaHei UI"/>
                <a:cs typeface="Microsoft YaHei UI"/>
              </a:rPr>
              <a:t>l</a:t>
            </a:r>
            <a:r>
              <a:rPr dirty="0" smtClean="0" sz="2600" spc="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E</a:t>
            </a:r>
            <a:r>
              <a:rPr dirty="0" smtClean="0" sz="2600" spc="5" b="1">
                <a:latin typeface="Microsoft YaHei UI"/>
                <a:cs typeface="Microsoft YaHei UI"/>
              </a:rPr>
              <a:t>l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m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n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5" b="1">
                <a:latin typeface="Microsoft YaHei UI"/>
                <a:cs typeface="Microsoft YaHei UI"/>
              </a:rPr>
              <a:t>o</a:t>
            </a:r>
            <a:r>
              <a:rPr dirty="0" smtClean="0" sz="2600" spc="0" b="1">
                <a:latin typeface="Microsoft YaHei UI"/>
                <a:cs typeface="Microsoft YaHei UI"/>
              </a:rPr>
              <a:t>n: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894">
                <a:latin typeface="Microsoft JhengHei Light"/>
                <a:cs typeface="Microsoft JhengHei Light"/>
              </a:rPr>
              <a:t>∀</a:t>
            </a:r>
            <a:r>
              <a:rPr dirty="0" smtClean="0" sz="2600" spc="894">
                <a:latin typeface="Microsoft YaHei UI"/>
                <a:cs typeface="Microsoft YaHei UI"/>
              </a:rPr>
              <a:t>x</a:t>
            </a:r>
            <a:r>
              <a:rPr dirty="0" smtClean="0" sz="2600" spc="-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L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v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(x</a:t>
            </a:r>
            <a:r>
              <a:rPr dirty="0" smtClean="0" sz="2600" spc="0">
                <a:latin typeface="Microsoft YaHei UI"/>
                <a:cs typeface="Microsoft YaHei UI"/>
              </a:rPr>
              <a:t>, 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P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)</a:t>
            </a:r>
            <a:r>
              <a:rPr dirty="0" smtClean="0" sz="2600" spc="-5">
                <a:latin typeface="Microsoft YaHei UI"/>
                <a:cs typeface="Microsoft YaHei UI"/>
              </a:rPr>
              <a:t> </a:t>
            </a:r>
            <a:r>
              <a:rPr dirty="0" smtClean="0" sz="2600" spc="-5">
                <a:latin typeface="Microsoft YaHei UI"/>
                <a:cs typeface="Microsoft YaHei UI"/>
              </a:rPr>
              <a:t>|</a:t>
            </a:r>
            <a:r>
              <a:rPr dirty="0" smtClean="0" sz="2600" spc="0">
                <a:latin typeface="Microsoft YaHei UI"/>
                <a:cs typeface="Microsoft YaHei UI"/>
              </a:rPr>
              <a:t>−</a:t>
            </a:r>
            <a:r>
              <a:rPr dirty="0" smtClean="0" sz="2600" spc="0">
                <a:latin typeface="Microsoft YaHei UI"/>
                <a:cs typeface="Microsoft YaHei UI"/>
              </a:rPr>
              <a:t> L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v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y</a:t>
            </a:r>
            <a:r>
              <a:rPr dirty="0" smtClean="0" sz="2600" spc="0">
                <a:latin typeface="Microsoft YaHei UI"/>
                <a:cs typeface="Microsoft YaHei UI"/>
              </a:rPr>
              <a:t>, 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P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)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17"/>
              </a:spcBef>
            </a:pPr>
            <a:endParaRPr sz="650"/>
          </a:p>
          <a:p>
            <a:pPr marL="355600" marR="87630" indent="-342900">
              <a:lnSpc>
                <a:spcPts val="31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Ex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s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0" b="1">
                <a:latin typeface="Microsoft YaHei UI"/>
                <a:cs typeface="Microsoft YaHei UI"/>
              </a:rPr>
              <a:t>en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0" b="1">
                <a:latin typeface="Microsoft YaHei UI"/>
                <a:cs typeface="Microsoft YaHei UI"/>
              </a:rPr>
              <a:t>l</a:t>
            </a:r>
            <a:r>
              <a:rPr dirty="0" smtClean="0" sz="2600" spc="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E</a:t>
            </a:r>
            <a:r>
              <a:rPr dirty="0" smtClean="0" sz="2600" spc="5" b="1">
                <a:latin typeface="Microsoft YaHei UI"/>
                <a:cs typeface="Microsoft YaHei UI"/>
              </a:rPr>
              <a:t>l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m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n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5" b="1">
                <a:latin typeface="Microsoft YaHei UI"/>
                <a:cs typeface="Microsoft YaHei UI"/>
              </a:rPr>
              <a:t>o</a:t>
            </a:r>
            <a:r>
              <a:rPr dirty="0" smtClean="0" sz="2600" spc="0" b="1">
                <a:latin typeface="Microsoft YaHei UI"/>
                <a:cs typeface="Microsoft YaHei UI"/>
              </a:rPr>
              <a:t>n: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1255">
                <a:latin typeface="Microsoft JhengHei Light"/>
                <a:cs typeface="Microsoft JhengHei Light"/>
              </a:rPr>
              <a:t>∃</a:t>
            </a:r>
            <a:r>
              <a:rPr dirty="0" smtClean="0" sz="2600" spc="1255">
                <a:latin typeface="Microsoft YaHei UI"/>
                <a:cs typeface="Microsoft YaHei UI"/>
              </a:rPr>
              <a:t>x</a:t>
            </a:r>
            <a:r>
              <a:rPr dirty="0" smtClean="0" sz="2600" spc="-5">
                <a:latin typeface="Microsoft YaHei UI"/>
                <a:cs typeface="Microsoft YaHei UI"/>
              </a:rPr>
              <a:t> 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w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-5">
                <a:latin typeface="Microsoft YaHei UI"/>
                <a:cs typeface="Microsoft YaHei UI"/>
              </a:rPr>
              <a:t>M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y</a:t>
            </a:r>
            <a:r>
              <a:rPr dirty="0" smtClean="0" sz="2600" spc="-5">
                <a:latin typeface="Microsoft YaHei UI"/>
                <a:cs typeface="Microsoft YaHei UI"/>
              </a:rPr>
              <a:t>,</a:t>
            </a:r>
            <a:r>
              <a:rPr dirty="0" smtClean="0" sz="2600" spc="-10">
                <a:latin typeface="Microsoft YaHei UI"/>
                <a:cs typeface="Microsoft YaHei UI"/>
              </a:rPr>
              <a:t>x</a:t>
            </a:r>
            <a:r>
              <a:rPr dirty="0" smtClean="0" sz="2600" spc="0">
                <a:latin typeface="Microsoft YaHei UI"/>
                <a:cs typeface="Microsoft YaHei UI"/>
              </a:rPr>
              <a:t>)</a:t>
            </a:r>
            <a:r>
              <a:rPr dirty="0" smtClean="0" sz="2600" spc="-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∧</a:t>
            </a:r>
            <a:r>
              <a:rPr dirty="0" smtClean="0" sz="2600" spc="0">
                <a:latin typeface="Microsoft YaHei UI"/>
                <a:cs typeface="Microsoft YaHei UI"/>
              </a:rPr>
              <a:t> 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-10">
                <a:latin typeface="Microsoft YaHei UI"/>
                <a:cs typeface="Microsoft YaHei UI"/>
              </a:rPr>
              <a:t>x</a:t>
            </a:r>
            <a:r>
              <a:rPr dirty="0" smtClean="0" sz="2600" spc="-10">
                <a:latin typeface="Microsoft YaHei UI"/>
                <a:cs typeface="Microsoft YaHei UI"/>
              </a:rPr>
              <a:t>)</a:t>
            </a:r>
            <a:r>
              <a:rPr dirty="0" smtClean="0" sz="2600" spc="0">
                <a:latin typeface="Microsoft YaHei UI"/>
                <a:cs typeface="Microsoft YaHei UI"/>
              </a:rPr>
              <a:t>)</a:t>
            </a:r>
            <a:r>
              <a:rPr dirty="0" smtClean="0" sz="2600" spc="-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|− </a:t>
            </a:r>
            <a:r>
              <a:rPr dirty="0" smtClean="0" sz="2600" spc="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wns</a:t>
            </a:r>
            <a:r>
              <a:rPr dirty="0" smtClean="0" sz="2600" spc="-5">
                <a:latin typeface="Microsoft YaHei UI"/>
                <a:cs typeface="Microsoft YaHei UI"/>
              </a:rPr>
              <a:t>(M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y</a:t>
            </a:r>
            <a:r>
              <a:rPr dirty="0" smtClean="0" sz="2600" spc="-5">
                <a:latin typeface="Microsoft YaHei UI"/>
                <a:cs typeface="Microsoft YaHei UI"/>
              </a:rPr>
              <a:t>,M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y</a:t>
            </a:r>
            <a:r>
              <a:rPr dirty="0" smtClean="0" sz="2600" spc="-10">
                <a:latin typeface="Microsoft YaHei UI"/>
                <a:cs typeface="Microsoft YaHei UI"/>
              </a:rPr>
              <a:t>s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)</a:t>
            </a:r>
            <a:r>
              <a:rPr dirty="0" smtClean="0" sz="2600" spc="-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∧</a:t>
            </a:r>
            <a:r>
              <a:rPr dirty="0" smtClean="0" sz="2600" spc="0">
                <a:latin typeface="Microsoft YaHei UI"/>
                <a:cs typeface="Microsoft YaHei UI"/>
              </a:rPr>
              <a:t> 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-5">
                <a:latin typeface="Microsoft YaHei UI"/>
                <a:cs typeface="Microsoft YaHei UI"/>
              </a:rPr>
              <a:t>M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y</a:t>
            </a:r>
            <a:r>
              <a:rPr dirty="0" smtClean="0" sz="2600" spc="-10">
                <a:latin typeface="Microsoft YaHei UI"/>
                <a:cs typeface="Microsoft YaHei UI"/>
              </a:rPr>
              <a:t>s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)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13"/>
              </a:spcBef>
            </a:pPr>
            <a:endParaRPr sz="5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Ex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s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0" b="1">
                <a:latin typeface="Microsoft YaHei UI"/>
                <a:cs typeface="Microsoft YaHei UI"/>
              </a:rPr>
              <a:t>en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0" b="1">
                <a:latin typeface="Microsoft YaHei UI"/>
                <a:cs typeface="Microsoft YaHei UI"/>
              </a:rPr>
              <a:t>l</a:t>
            </a:r>
            <a:r>
              <a:rPr dirty="0" smtClean="0" sz="2600" spc="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In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0" b="1">
                <a:latin typeface="Microsoft YaHei UI"/>
                <a:cs typeface="Microsoft YaHei UI"/>
              </a:rPr>
              <a:t>o</a:t>
            </a:r>
            <a:r>
              <a:rPr dirty="0" smtClean="0" sz="2600" spc="-5" b="1">
                <a:latin typeface="Microsoft YaHei UI"/>
                <a:cs typeface="Microsoft YaHei UI"/>
              </a:rPr>
              <a:t>d</a:t>
            </a:r>
            <a:r>
              <a:rPr dirty="0" smtClean="0" sz="2600" spc="0" b="1">
                <a:latin typeface="Microsoft YaHei UI"/>
                <a:cs typeface="Microsoft YaHei UI"/>
              </a:rPr>
              <a:t>u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on</a:t>
            </a:r>
            <a:r>
              <a:rPr dirty="0" smtClean="0" sz="2600" spc="-5" b="1">
                <a:latin typeface="Microsoft YaHei UI"/>
                <a:cs typeface="Microsoft YaHei UI"/>
              </a:rPr>
              <a:t>:</a:t>
            </a:r>
            <a:r>
              <a:rPr dirty="0" smtClean="0" sz="2600" spc="0">
                <a:latin typeface="Microsoft YaHei UI"/>
                <a:cs typeface="Microsoft YaHei UI"/>
              </a:rPr>
              <a:t>L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v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y</a:t>
            </a:r>
            <a:r>
              <a:rPr dirty="0" smtClean="0" sz="2600" spc="0">
                <a:latin typeface="Microsoft YaHei UI"/>
                <a:cs typeface="Microsoft YaHei UI"/>
              </a:rPr>
              <a:t>, 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P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)</a:t>
            </a:r>
            <a:r>
              <a:rPr dirty="0" smtClean="0" sz="2600" spc="-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|−</a:t>
            </a:r>
            <a:endParaRPr sz="2600">
              <a:latin typeface="Microsoft YaHei UI"/>
              <a:cs typeface="Microsoft YaHei UI"/>
            </a:endParaRPr>
          </a:p>
          <a:p>
            <a:pPr marL="355600">
              <a:lnSpc>
                <a:spcPct val="100000"/>
              </a:lnSpc>
              <a:spcBef>
                <a:spcPts val="45"/>
              </a:spcBef>
            </a:pPr>
            <a:r>
              <a:rPr dirty="0" smtClean="0" sz="2600" spc="1255">
                <a:latin typeface="Microsoft JhengHei Light"/>
                <a:cs typeface="Microsoft JhengHei Light"/>
              </a:rPr>
              <a:t>∃</a:t>
            </a:r>
            <a:r>
              <a:rPr dirty="0" smtClean="0" sz="2600" spc="1255">
                <a:latin typeface="Microsoft YaHei UI"/>
                <a:cs typeface="Microsoft YaHei UI"/>
              </a:rPr>
              <a:t>x</a:t>
            </a:r>
            <a:r>
              <a:rPr dirty="0" smtClean="0" sz="2600" spc="-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L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v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(x</a:t>
            </a:r>
            <a:r>
              <a:rPr dirty="0" smtClean="0" sz="2600" spc="0">
                <a:latin typeface="Microsoft YaHei UI"/>
                <a:cs typeface="Microsoft YaHei UI"/>
              </a:rPr>
              <a:t>, 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P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)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10" b="1">
                <a:latin typeface="Microsoft YaHei UI"/>
                <a:cs typeface="Microsoft YaHei UI"/>
              </a:rPr>
              <a:t>...</a:t>
            </a:r>
            <a:endParaRPr sz="26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5094177" y="1550737"/>
            <a:ext cx="1887959" cy="1744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6111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200" spc="5">
                <a:latin typeface="Microsoft YaHei UI"/>
                <a:cs typeface="Microsoft YaHei UI"/>
              </a:rPr>
              <a:t>K</a:t>
            </a:r>
            <a:r>
              <a:rPr dirty="0" smtClean="0" sz="3200" spc="0">
                <a:latin typeface="Microsoft YaHei UI"/>
                <a:cs typeface="Microsoft YaHei UI"/>
              </a:rPr>
              <a:t>no</a:t>
            </a:r>
            <a:r>
              <a:rPr dirty="0" smtClean="0" sz="3200" spc="-5">
                <a:latin typeface="Microsoft YaHei UI"/>
                <a:cs typeface="Microsoft YaHei UI"/>
              </a:rPr>
              <a:t>w</a:t>
            </a:r>
            <a:r>
              <a:rPr dirty="0" smtClean="0" sz="3200" spc="-5">
                <a:latin typeface="Microsoft YaHei UI"/>
                <a:cs typeface="Microsoft YaHei UI"/>
              </a:rPr>
              <a:t>l</a:t>
            </a:r>
            <a:r>
              <a:rPr dirty="0" smtClean="0" sz="3200" spc="-5">
                <a:latin typeface="Microsoft YaHei UI"/>
                <a:cs typeface="Microsoft YaHei UI"/>
              </a:rPr>
              <a:t>e</a:t>
            </a:r>
            <a:r>
              <a:rPr dirty="0" smtClean="0" sz="3200" spc="0">
                <a:latin typeface="Microsoft YaHei UI"/>
                <a:cs typeface="Microsoft YaHei UI"/>
              </a:rPr>
              <a:t>dge </a:t>
            </a:r>
            <a:r>
              <a:rPr dirty="0" smtClean="0" sz="3200" spc="-10">
                <a:latin typeface="Microsoft YaHei UI"/>
                <a:cs typeface="Microsoft YaHei UI"/>
              </a:rPr>
              <a:t>G</a:t>
            </a:r>
            <a:r>
              <a:rPr dirty="0" smtClean="0" sz="3200" spc="0">
                <a:latin typeface="Microsoft YaHei UI"/>
                <a:cs typeface="Microsoft YaHei UI"/>
              </a:rPr>
              <a:t>r</a:t>
            </a:r>
            <a:r>
              <a:rPr dirty="0" smtClean="0" sz="3200" spc="5">
                <a:latin typeface="Microsoft YaHei UI"/>
                <a:cs typeface="Microsoft YaHei UI"/>
              </a:rPr>
              <a:t>aph</a:t>
            </a:r>
            <a:endParaRPr sz="32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0865" y="1259136"/>
            <a:ext cx="3000818" cy="232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444746" y="3099267"/>
            <a:ext cx="4564856" cy="20788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270000" y="3805766"/>
            <a:ext cx="2074332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74062" y="5949951"/>
            <a:ext cx="2190750" cy="771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691466" y="6024033"/>
            <a:ext cx="1871132" cy="6688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636433" y="5952066"/>
            <a:ext cx="1985432" cy="8805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766078" y="6073775"/>
            <a:ext cx="1724025" cy="523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766078" y="6073775"/>
            <a:ext cx="1724025" cy="523875"/>
          </a:xfrm>
          <a:custGeom>
            <a:avLst/>
            <a:gdLst/>
            <a:ahLst/>
            <a:cxnLst/>
            <a:rect l="l" t="t" r="r" b="b"/>
            <a:pathLst>
              <a:path w="1724025" h="523875">
                <a:moveTo>
                  <a:pt x="0" y="523875"/>
                </a:moveTo>
                <a:lnTo>
                  <a:pt x="1724025" y="523875"/>
                </a:lnTo>
                <a:lnTo>
                  <a:pt x="1724025" y="0"/>
                </a:lnTo>
                <a:lnTo>
                  <a:pt x="0" y="0"/>
                </a:lnTo>
                <a:lnTo>
                  <a:pt x="0" y="523875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766078" y="6073775"/>
            <a:ext cx="1724025" cy="523875"/>
          </a:xfrm>
          <a:custGeom>
            <a:avLst/>
            <a:gdLst/>
            <a:ahLst/>
            <a:cxnLst/>
            <a:rect l="l" t="t" r="r" b="b"/>
            <a:pathLst>
              <a:path w="1724025" h="523875">
                <a:moveTo>
                  <a:pt x="0" y="0"/>
                </a:moveTo>
                <a:lnTo>
                  <a:pt x="1724025" y="0"/>
                </a:lnTo>
                <a:lnTo>
                  <a:pt x="1724025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904189" y="6115240"/>
            <a:ext cx="1447800" cy="4184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295"/>
              </a:lnSpc>
            </a:pPr>
            <a:r>
              <a:rPr dirty="0" smtClean="0" sz="2800">
                <a:solidFill>
                  <a:srgbClr val="FFFFFF"/>
                </a:solidFill>
                <a:latin typeface="Microsoft JhengHei Light"/>
                <a:cs typeface="Microsoft JhengHei Light"/>
              </a:rPr>
              <a:t>百度知心</a:t>
            </a:r>
            <a:endParaRPr sz="2800">
              <a:latin typeface="Microsoft JhengHei Light"/>
              <a:cs typeface="Microsoft JhengHei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19333" y="6024033"/>
            <a:ext cx="2324100" cy="6688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510866" y="5952066"/>
            <a:ext cx="2341032" cy="8805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591368" y="6073773"/>
            <a:ext cx="2181225" cy="5238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591368" y="6073773"/>
            <a:ext cx="2181225" cy="523875"/>
          </a:xfrm>
          <a:custGeom>
            <a:avLst/>
            <a:gdLst/>
            <a:ahLst/>
            <a:cxnLst/>
            <a:rect l="l" t="t" r="r" b="b"/>
            <a:pathLst>
              <a:path w="2181225" h="523875">
                <a:moveTo>
                  <a:pt x="0" y="523875"/>
                </a:moveTo>
                <a:lnTo>
                  <a:pt x="2181225" y="523875"/>
                </a:lnTo>
                <a:lnTo>
                  <a:pt x="2181225" y="0"/>
                </a:lnTo>
                <a:lnTo>
                  <a:pt x="0" y="0"/>
                </a:lnTo>
                <a:lnTo>
                  <a:pt x="0" y="523875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591368" y="6073773"/>
            <a:ext cx="2181225" cy="523875"/>
          </a:xfrm>
          <a:custGeom>
            <a:avLst/>
            <a:gdLst/>
            <a:ahLst/>
            <a:cxnLst/>
            <a:rect l="l" t="t" r="r" b="b"/>
            <a:pathLst>
              <a:path w="2181225" h="523875">
                <a:moveTo>
                  <a:pt x="0" y="0"/>
                </a:moveTo>
                <a:lnTo>
                  <a:pt x="2181225" y="0"/>
                </a:lnTo>
                <a:lnTo>
                  <a:pt x="2181225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780279" y="6115239"/>
            <a:ext cx="1803400" cy="4184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295"/>
              </a:lnSpc>
            </a:pPr>
            <a:r>
              <a:rPr dirty="0" smtClean="0" sz="2800">
                <a:solidFill>
                  <a:srgbClr val="FFFFFF"/>
                </a:solidFill>
                <a:latin typeface="Microsoft JhengHei Light"/>
                <a:cs typeface="Microsoft JhengHei Light"/>
              </a:rPr>
              <a:t>搜狗知立方</a:t>
            </a:r>
            <a:endParaRPr sz="280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逻辑作为知识表示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3206750" cy="399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优点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有语义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表达能力强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缺点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不高效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不可判定性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无法表达过程知识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无法做缺省推理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1052" y="4431474"/>
            <a:ext cx="3975735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b="1">
                <a:latin typeface="Microsoft YaHei UI"/>
                <a:cs typeface="Microsoft YaHei UI"/>
              </a:rPr>
              <a:t>S</a:t>
            </a:r>
            <a:r>
              <a:rPr dirty="0" smtClean="0" sz="4000" spc="-5" b="1">
                <a:latin typeface="Microsoft YaHei UI"/>
                <a:cs typeface="Microsoft YaHei UI"/>
              </a:rPr>
              <a:t>E</a:t>
            </a:r>
            <a:r>
              <a:rPr dirty="0" smtClean="0" sz="4000" spc="0" b="1">
                <a:latin typeface="Microsoft YaHei UI"/>
                <a:cs typeface="Microsoft YaHei UI"/>
              </a:rPr>
              <a:t>MA</a:t>
            </a:r>
            <a:r>
              <a:rPr dirty="0" smtClean="0" sz="4000" spc="-5" b="1">
                <a:latin typeface="Microsoft YaHei UI"/>
                <a:cs typeface="Microsoft YaHei UI"/>
              </a:rPr>
              <a:t>N</a:t>
            </a:r>
            <a:r>
              <a:rPr dirty="0" smtClean="0" sz="4000" spc="0" b="1">
                <a:latin typeface="Microsoft YaHei UI"/>
                <a:cs typeface="Microsoft YaHei UI"/>
              </a:rPr>
              <a:t>T</a:t>
            </a:r>
            <a:r>
              <a:rPr dirty="0" smtClean="0" sz="4000" spc="-5" b="1">
                <a:latin typeface="Microsoft YaHei UI"/>
                <a:cs typeface="Microsoft YaHei UI"/>
              </a:rPr>
              <a:t>I</a:t>
            </a:r>
            <a:r>
              <a:rPr dirty="0" smtClean="0" sz="4000" spc="0" b="1">
                <a:latin typeface="Microsoft YaHei UI"/>
                <a:cs typeface="Microsoft YaHei UI"/>
              </a:rPr>
              <a:t>C</a:t>
            </a:r>
            <a:r>
              <a:rPr dirty="0" smtClean="0" sz="4000" spc="-10" b="1">
                <a:latin typeface="Microsoft YaHei UI"/>
                <a:cs typeface="Microsoft YaHei UI"/>
              </a:rPr>
              <a:t> </a:t>
            </a:r>
            <a:r>
              <a:rPr dirty="0" smtClean="0" sz="4000" spc="-5" b="1">
                <a:latin typeface="Microsoft YaHei UI"/>
                <a:cs typeface="Microsoft YaHei UI"/>
              </a:rPr>
              <a:t>NE</a:t>
            </a:r>
            <a:r>
              <a:rPr dirty="0" smtClean="0" sz="4000" spc="0" b="1">
                <a:latin typeface="Microsoft YaHei UI"/>
                <a:cs typeface="Microsoft YaHei UI"/>
              </a:rPr>
              <a:t>T</a:t>
            </a:r>
            <a:endParaRPr sz="4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S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ma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0">
                <a:latin typeface="Microsoft YaHei UI"/>
                <a:cs typeface="Microsoft YaHei UI"/>
              </a:rPr>
              <a:t>c 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t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177099"/>
            <a:ext cx="7778750" cy="3843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>
                <a:latin typeface="Microsoft YaHei UI"/>
                <a:cs typeface="Microsoft YaHei UI"/>
              </a:rPr>
              <a:t>启发</a:t>
            </a: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D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: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100"/>
              </a:lnSpc>
              <a:spcBef>
                <a:spcPts val="98"/>
              </a:spcBef>
            </a:pPr>
            <a:endParaRPr sz="1100"/>
          </a:p>
          <a:p>
            <a:pPr marL="755650" marR="12700" indent="-285750">
              <a:lnSpc>
                <a:spcPct val="799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b="1">
                <a:solidFill>
                  <a:srgbClr val="0000CC"/>
                </a:solidFill>
                <a:latin typeface="Microsoft YaHei UI"/>
                <a:cs typeface="Microsoft YaHei UI"/>
              </a:rPr>
              <a:t>人脑记忆的一个重要特征是人脑中不同信息片段之间</a:t>
            </a:r>
            <a:r>
              <a:rPr dirty="0" smtClean="0" sz="2400" b="1">
                <a:solidFill>
                  <a:srgbClr val="0000CC"/>
                </a:solidFill>
                <a:latin typeface="Microsoft YaHei UI"/>
                <a:cs typeface="Microsoft YaHei UI"/>
              </a:rPr>
              <a:t> 高度连接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100"/>
              </a:lnSpc>
              <a:spcBef>
                <a:spcPts val="98"/>
              </a:spcBef>
            </a:pPr>
            <a:endParaRPr sz="1100"/>
          </a:p>
          <a:p>
            <a:pPr marL="755650" marR="12700" indent="-285750">
              <a:lnSpc>
                <a:spcPct val="799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b="1">
                <a:solidFill>
                  <a:srgbClr val="0000CC"/>
                </a:solidFill>
                <a:latin typeface="Microsoft YaHei UI"/>
                <a:cs typeface="Microsoft YaHei UI"/>
              </a:rPr>
              <a:t>高度相关的概念能够比不太相关的概念更快的回忆起</a:t>
            </a:r>
            <a:r>
              <a:rPr dirty="0" smtClean="0" sz="2400" b="1">
                <a:solidFill>
                  <a:srgbClr val="0000CC"/>
                </a:solidFill>
                <a:latin typeface="Microsoft YaHei UI"/>
                <a:cs typeface="Microsoft YaHei UI"/>
              </a:rPr>
              <a:t> 来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200"/>
              </a:lnSpc>
              <a:spcBef>
                <a:spcPts val="19"/>
              </a:spcBef>
            </a:pPr>
            <a:endParaRPr sz="12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Se</a:t>
            </a:r>
            <a:r>
              <a:rPr dirty="0" smtClean="0" sz="2600" spc="0">
                <a:latin typeface="Microsoft YaHei UI"/>
                <a:cs typeface="Microsoft YaHei UI"/>
              </a:rPr>
              <a:t>m</a:t>
            </a:r>
            <a:r>
              <a:rPr dirty="0" smtClean="0" sz="2600" spc="-5">
                <a:latin typeface="Microsoft YaHei UI"/>
                <a:cs typeface="Microsoft YaHei UI"/>
              </a:rPr>
              <a:t>an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10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c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是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一个通过语义关系连接的概念网络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100"/>
              </a:lnSpc>
              <a:spcBef>
                <a:spcPts val="80"/>
              </a:spcBef>
            </a:pPr>
            <a:endParaRPr sz="11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Se</a:t>
            </a:r>
            <a:r>
              <a:rPr dirty="0" smtClean="0" sz="2600" spc="0">
                <a:latin typeface="Microsoft YaHei UI"/>
                <a:cs typeface="Microsoft YaHei UI"/>
              </a:rPr>
              <a:t>m</a:t>
            </a:r>
            <a:r>
              <a:rPr dirty="0" smtClean="0" sz="2600" spc="-5">
                <a:latin typeface="Microsoft YaHei UI"/>
                <a:cs typeface="Microsoft YaHei UI"/>
              </a:rPr>
              <a:t>an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10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c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将知识表示为相互连接的点和边模式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4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50" spc="-60">
                <a:latin typeface="Microsoft YaHei UI"/>
                <a:cs typeface="Microsoft YaHei UI"/>
              </a:rPr>
              <a:t>No</a:t>
            </a:r>
            <a:r>
              <a:rPr dirty="0" smtClean="0" sz="2450" spc="-60">
                <a:latin typeface="Microsoft YaHei UI"/>
                <a:cs typeface="Microsoft YaHei UI"/>
              </a:rPr>
              <a:t>des表示实体</a:t>
            </a:r>
            <a:r>
              <a:rPr dirty="0" smtClean="0" sz="2450" spc="-25">
                <a:latin typeface="Microsoft YaHei UI"/>
                <a:cs typeface="Microsoft YaHei UI"/>
              </a:rPr>
              <a:t>,</a:t>
            </a:r>
            <a:r>
              <a:rPr dirty="0" smtClean="0" sz="2450" spc="-75">
                <a:latin typeface="Microsoft YaHei UI"/>
                <a:cs typeface="Microsoft YaHei UI"/>
              </a:rPr>
              <a:t>属性</a:t>
            </a:r>
            <a:r>
              <a:rPr dirty="0" smtClean="0" sz="2450" spc="-25">
                <a:latin typeface="Microsoft YaHei UI"/>
                <a:cs typeface="Microsoft YaHei UI"/>
              </a:rPr>
              <a:t>,</a:t>
            </a:r>
            <a:r>
              <a:rPr dirty="0" smtClean="0" sz="2450" spc="-75">
                <a:latin typeface="Microsoft YaHei UI"/>
                <a:cs typeface="Microsoft YaHei UI"/>
              </a:rPr>
              <a:t>事件</a:t>
            </a:r>
            <a:r>
              <a:rPr dirty="0" smtClean="0" sz="2450" spc="-25">
                <a:latin typeface="Microsoft YaHei UI"/>
                <a:cs typeface="Microsoft YaHei UI"/>
              </a:rPr>
              <a:t>,</a:t>
            </a:r>
            <a:r>
              <a:rPr dirty="0" smtClean="0" sz="2450" spc="-75">
                <a:latin typeface="Microsoft YaHei UI"/>
                <a:cs typeface="Microsoft YaHei UI"/>
              </a:rPr>
              <a:t>值等</a:t>
            </a:r>
            <a:endParaRPr sz="245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50" spc="-35">
                <a:latin typeface="Microsoft YaHei UI"/>
                <a:cs typeface="Microsoft YaHei UI"/>
              </a:rPr>
              <a:t>L</a:t>
            </a:r>
            <a:r>
              <a:rPr dirty="0" smtClean="0" sz="2450" spc="-25">
                <a:latin typeface="Microsoft YaHei UI"/>
                <a:cs typeface="Microsoft YaHei UI"/>
              </a:rPr>
              <a:t>i</a:t>
            </a:r>
            <a:r>
              <a:rPr dirty="0" smtClean="0" sz="2450" spc="-55">
                <a:latin typeface="Microsoft YaHei UI"/>
                <a:cs typeface="Microsoft YaHei UI"/>
              </a:rPr>
              <a:t>n</a:t>
            </a:r>
            <a:r>
              <a:rPr dirty="0" smtClean="0" sz="2450" spc="-35">
                <a:latin typeface="Microsoft YaHei UI"/>
                <a:cs typeface="Microsoft YaHei UI"/>
              </a:rPr>
              <a:t>k</a:t>
            </a:r>
            <a:r>
              <a:rPr dirty="0" smtClean="0" sz="2450" spc="-75">
                <a:latin typeface="Microsoft YaHei UI"/>
                <a:cs typeface="Microsoft YaHei UI"/>
              </a:rPr>
              <a:t>s表示对象之间的语义关系</a:t>
            </a:r>
            <a:endParaRPr sz="245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450" y="5695138"/>
            <a:ext cx="8115300" cy="11087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739140">
              <a:lnSpc>
                <a:spcPct val="100299"/>
              </a:lnSpc>
            </a:pPr>
            <a:r>
              <a:rPr dirty="0" smtClean="0" sz="1800">
                <a:latin typeface="Lucida Sans Unicode"/>
                <a:cs typeface="Lucida Sans Unicode"/>
              </a:rPr>
              <a:t>M.</a:t>
            </a:r>
            <a:r>
              <a:rPr dirty="0" smtClean="0" sz="1800" spc="-15">
                <a:latin typeface="Lucida Sans Unicode"/>
                <a:cs typeface="Lucida Sans Unicode"/>
              </a:rPr>
              <a:t>Q</a:t>
            </a:r>
            <a:r>
              <a:rPr dirty="0" smtClean="0" sz="1800" spc="-20">
                <a:latin typeface="Lucida Sans Unicode"/>
                <a:cs typeface="Lucida Sans Unicode"/>
              </a:rPr>
              <a:t>u</a:t>
            </a:r>
            <a:r>
              <a:rPr dirty="0" smtClean="0" sz="1800" spc="5">
                <a:latin typeface="Lucida Sans Unicode"/>
                <a:cs typeface="Lucida Sans Unicode"/>
              </a:rPr>
              <a:t>i</a:t>
            </a:r>
            <a:r>
              <a:rPr dirty="0" smtClean="0" sz="1800" spc="5">
                <a:latin typeface="Lucida Sans Unicode"/>
                <a:cs typeface="Lucida Sans Unicode"/>
              </a:rPr>
              <a:t>l</a:t>
            </a:r>
            <a:r>
              <a:rPr dirty="0" smtClean="0" sz="1800" spc="5">
                <a:latin typeface="Lucida Sans Unicode"/>
                <a:cs typeface="Lucida Sans Unicode"/>
              </a:rPr>
              <a:t>l</a:t>
            </a:r>
            <a:r>
              <a:rPr dirty="0" smtClean="0" sz="1800" spc="5">
                <a:latin typeface="Lucida Sans Unicode"/>
                <a:cs typeface="Lucida Sans Unicode"/>
              </a:rPr>
              <a:t>i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-25">
                <a:latin typeface="Lucida Sans Unicode"/>
                <a:cs typeface="Lucida Sans Unicode"/>
              </a:rPr>
              <a:t>n</a:t>
            </a:r>
            <a:r>
              <a:rPr dirty="0" smtClean="0" sz="1800" spc="0">
                <a:latin typeface="Lucida Sans Unicode"/>
                <a:cs typeface="Lucida Sans Unicode"/>
              </a:rPr>
              <a:t>,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0">
                <a:latin typeface="Lucida Sans Unicode"/>
                <a:cs typeface="Lucida Sans Unicode"/>
              </a:rPr>
              <a:t>(</a:t>
            </a:r>
            <a:r>
              <a:rPr dirty="0" smtClean="0" sz="1800" spc="-5">
                <a:latin typeface="Lucida Sans Unicode"/>
                <a:cs typeface="Lucida Sans Unicode"/>
              </a:rPr>
              <a:t>1</a:t>
            </a:r>
            <a:r>
              <a:rPr dirty="0" smtClean="0" sz="1800" spc="-5">
                <a:latin typeface="Lucida Sans Unicode"/>
                <a:cs typeface="Lucida Sans Unicode"/>
              </a:rPr>
              <a:t>9</a:t>
            </a:r>
            <a:r>
              <a:rPr dirty="0" smtClean="0" sz="1800" spc="-5">
                <a:latin typeface="Lucida Sans Unicode"/>
                <a:cs typeface="Lucida Sans Unicode"/>
              </a:rPr>
              <a:t>6</a:t>
            </a:r>
            <a:r>
              <a:rPr dirty="0" smtClean="0" sz="1800" spc="-5">
                <a:latin typeface="Lucida Sans Unicode"/>
                <a:cs typeface="Lucida Sans Unicode"/>
              </a:rPr>
              <a:t>8</a:t>
            </a:r>
            <a:r>
              <a:rPr dirty="0" smtClean="0" sz="1800" spc="0">
                <a:latin typeface="Lucida Sans Unicode"/>
                <a:cs typeface="Lucida Sans Unicode"/>
              </a:rPr>
              <a:t>).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S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-30">
                <a:latin typeface="Lucida Sans Unicode"/>
                <a:cs typeface="Lucida Sans Unicode"/>
              </a:rPr>
              <a:t>m</a:t>
            </a:r>
            <a:r>
              <a:rPr dirty="0" smtClean="0" sz="1800" spc="-5">
                <a:latin typeface="Lucida Sans Unicode"/>
                <a:cs typeface="Lucida Sans Unicode"/>
              </a:rPr>
              <a:t>a</a:t>
            </a:r>
            <a:r>
              <a:rPr dirty="0" smtClean="0" sz="1800" spc="-20">
                <a:latin typeface="Lucida Sans Unicode"/>
                <a:cs typeface="Lucida Sans Unicode"/>
              </a:rPr>
              <a:t>n</a:t>
            </a:r>
            <a:r>
              <a:rPr dirty="0" smtClean="0" sz="1800" spc="0">
                <a:latin typeface="Lucida Sans Unicode"/>
                <a:cs typeface="Lucida Sans Unicode"/>
              </a:rPr>
              <a:t>tic</a:t>
            </a:r>
            <a:r>
              <a:rPr dirty="0" smtClean="0" sz="1800" spc="5">
                <a:latin typeface="Lucida Sans Unicode"/>
                <a:cs typeface="Lucida Sans Unicode"/>
              </a:rPr>
              <a:t> </a:t>
            </a:r>
            <a:r>
              <a:rPr dirty="0" smtClean="0" sz="1800" spc="0">
                <a:latin typeface="Lucida Sans Unicode"/>
                <a:cs typeface="Lucida Sans Unicode"/>
              </a:rPr>
              <a:t>M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-30">
                <a:latin typeface="Lucida Sans Unicode"/>
                <a:cs typeface="Lucida Sans Unicode"/>
              </a:rPr>
              <a:t>m</a:t>
            </a:r>
            <a:r>
              <a:rPr dirty="0" smtClean="0" sz="1800" spc="-10"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latin typeface="Lucida Sans Unicode"/>
                <a:cs typeface="Lucida Sans Unicode"/>
              </a:rPr>
              <a:t>r</a:t>
            </a:r>
            <a:r>
              <a:rPr dirty="0" smtClean="0" sz="1800" spc="-5">
                <a:latin typeface="Lucida Sans Unicode"/>
                <a:cs typeface="Lucida Sans Unicode"/>
              </a:rPr>
              <a:t>y</a:t>
            </a:r>
            <a:r>
              <a:rPr dirty="0" smtClean="0" sz="1800" spc="0">
                <a:latin typeface="Lucida Sans Unicode"/>
                <a:cs typeface="Lucida Sans Unicode"/>
              </a:rPr>
              <a:t>,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0">
                <a:latin typeface="Lucida Sans Unicode"/>
                <a:cs typeface="Lucida Sans Unicode"/>
              </a:rPr>
              <a:t>i</a:t>
            </a:r>
            <a:r>
              <a:rPr dirty="0" smtClean="0" sz="1800" spc="-15">
                <a:latin typeface="Lucida Sans Unicode"/>
                <a:cs typeface="Lucida Sans Unicode"/>
              </a:rPr>
              <a:t>n</a:t>
            </a:r>
            <a:r>
              <a:rPr dirty="0" smtClean="0" sz="1800" spc="-15">
                <a:latin typeface="Lucida Sans Unicode"/>
                <a:cs typeface="Lucida Sans Unicode"/>
              </a:rPr>
              <a:t> M.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0">
                <a:latin typeface="Lucida Sans Unicode"/>
                <a:cs typeface="Lucida Sans Unicode"/>
              </a:rPr>
              <a:t>Mi</a:t>
            </a:r>
            <a:r>
              <a:rPr dirty="0" smtClean="0" sz="1800" spc="-20">
                <a:latin typeface="Lucida Sans Unicode"/>
                <a:cs typeface="Lucida Sans Unicode"/>
              </a:rPr>
              <a:t>n</a:t>
            </a:r>
            <a:r>
              <a:rPr dirty="0" smtClean="0" sz="1800" spc="-20">
                <a:latin typeface="Lucida Sans Unicode"/>
                <a:cs typeface="Lucida Sans Unicode"/>
              </a:rPr>
              <a:t>s</a:t>
            </a:r>
            <a:r>
              <a:rPr dirty="0" smtClean="0" sz="1800" spc="-5">
                <a:latin typeface="Lucida Sans Unicode"/>
                <a:cs typeface="Lucida Sans Unicode"/>
              </a:rPr>
              <a:t>k</a:t>
            </a:r>
            <a:r>
              <a:rPr dirty="0" smtClean="0" sz="1800" spc="0">
                <a:latin typeface="Lucida Sans Unicode"/>
                <a:cs typeface="Lucida Sans Unicode"/>
              </a:rPr>
              <a:t>y (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latin typeface="Lucida Sans Unicode"/>
                <a:cs typeface="Lucida Sans Unicode"/>
              </a:rPr>
              <a:t>d</a:t>
            </a:r>
            <a:r>
              <a:rPr dirty="0" smtClean="0" sz="1800" spc="5">
                <a:latin typeface="Lucida Sans Unicode"/>
                <a:cs typeface="Lucida Sans Unicode"/>
              </a:rPr>
              <a:t>.</a:t>
            </a:r>
            <a:r>
              <a:rPr dirty="0" smtClean="0" sz="1800" spc="0">
                <a:latin typeface="Lucida Sans Unicode"/>
                <a:cs typeface="Lucida Sans Unicode"/>
              </a:rPr>
              <a:t>),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S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-30">
                <a:latin typeface="Lucida Sans Unicode"/>
                <a:cs typeface="Lucida Sans Unicode"/>
              </a:rPr>
              <a:t>m</a:t>
            </a:r>
            <a:r>
              <a:rPr dirty="0" smtClean="0" sz="1800" spc="-5">
                <a:latin typeface="Lucida Sans Unicode"/>
                <a:cs typeface="Lucida Sans Unicode"/>
              </a:rPr>
              <a:t>a</a:t>
            </a:r>
            <a:r>
              <a:rPr dirty="0" smtClean="0" sz="1800" spc="-20">
                <a:latin typeface="Lucida Sans Unicode"/>
                <a:cs typeface="Lucida Sans Unicode"/>
              </a:rPr>
              <a:t>n</a:t>
            </a:r>
            <a:r>
              <a:rPr dirty="0" smtClean="0" sz="1800" spc="0">
                <a:latin typeface="Lucida Sans Unicode"/>
                <a:cs typeface="Lucida Sans Unicode"/>
              </a:rPr>
              <a:t>tic</a:t>
            </a:r>
            <a:r>
              <a:rPr dirty="0" smtClean="0" sz="1800" spc="0">
                <a:latin typeface="Lucida Sans Unicode"/>
                <a:cs typeface="Lucida Sans Unicode"/>
              </a:rPr>
              <a:t> </a:t>
            </a:r>
            <a:r>
              <a:rPr dirty="0" smtClean="0" sz="1800" spc="-20">
                <a:latin typeface="Lucida Sans Unicode"/>
                <a:cs typeface="Lucida Sans Unicode"/>
              </a:rPr>
              <a:t>In</a:t>
            </a:r>
            <a:r>
              <a:rPr dirty="0" smtClean="0" sz="1800" spc="-10">
                <a:latin typeface="Lucida Sans Unicode"/>
                <a:cs typeface="Lucida Sans Unicode"/>
              </a:rPr>
              <a:t>f</a:t>
            </a:r>
            <a:r>
              <a:rPr dirty="0" smtClean="0" sz="1800" spc="-10"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latin typeface="Lucida Sans Unicode"/>
                <a:cs typeface="Lucida Sans Unicode"/>
              </a:rPr>
              <a:t>r</a:t>
            </a:r>
            <a:r>
              <a:rPr dirty="0" smtClean="0" sz="1800" spc="-30">
                <a:latin typeface="Lucida Sans Unicode"/>
                <a:cs typeface="Lucida Sans Unicode"/>
              </a:rPr>
              <a:t>m</a:t>
            </a:r>
            <a:r>
              <a:rPr dirty="0" smtClean="0" sz="1800" spc="-5"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latin typeface="Lucida Sans Unicode"/>
                <a:cs typeface="Lucida Sans Unicode"/>
              </a:rPr>
              <a:t>ti</a:t>
            </a:r>
            <a:r>
              <a:rPr dirty="0" smtClean="0" sz="1800" spc="-25">
                <a:latin typeface="Lucida Sans Unicode"/>
                <a:cs typeface="Lucida Sans Unicode"/>
              </a:rPr>
              <a:t>o</a:t>
            </a:r>
            <a:r>
              <a:rPr dirty="0" smtClean="0" sz="1800" spc="-15">
                <a:latin typeface="Lucida Sans Unicode"/>
                <a:cs typeface="Lucida Sans Unicode"/>
              </a:rPr>
              <a:t>n</a:t>
            </a:r>
            <a:r>
              <a:rPr dirty="0" smtClean="0" sz="1800" spc="-15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P</a:t>
            </a:r>
            <a:r>
              <a:rPr dirty="0" smtClean="0" sz="1800" spc="0">
                <a:latin typeface="Lucida Sans Unicode"/>
                <a:cs typeface="Lucida Sans Unicode"/>
              </a:rPr>
              <a:t>r</a:t>
            </a:r>
            <a:r>
              <a:rPr dirty="0" smtClean="0" sz="1800" spc="-10"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latin typeface="Lucida Sans Unicode"/>
                <a:cs typeface="Lucida Sans Unicode"/>
              </a:rPr>
              <a:t>c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-20">
                <a:latin typeface="Lucida Sans Unicode"/>
                <a:cs typeface="Lucida Sans Unicode"/>
              </a:rPr>
              <a:t>ss</a:t>
            </a:r>
            <a:r>
              <a:rPr dirty="0" smtClean="0" sz="1800" spc="-5">
                <a:latin typeface="Lucida Sans Unicode"/>
                <a:cs typeface="Lucida Sans Unicode"/>
              </a:rPr>
              <a:t>i</a:t>
            </a:r>
            <a:r>
              <a:rPr dirty="0" smtClean="0" sz="1800" spc="-25">
                <a:latin typeface="Lucida Sans Unicode"/>
                <a:cs typeface="Lucida Sans Unicode"/>
              </a:rPr>
              <a:t>n</a:t>
            </a:r>
            <a:r>
              <a:rPr dirty="0" smtClean="0" sz="1800" spc="-15">
                <a:latin typeface="Lucida Sans Unicode"/>
                <a:cs typeface="Lucida Sans Unicode"/>
              </a:rPr>
              <a:t>g</a:t>
            </a:r>
            <a:r>
              <a:rPr dirty="0" smtClean="0" sz="1800" spc="-15">
                <a:latin typeface="Lucida Sans Unicode"/>
                <a:cs typeface="Lucida Sans Unicode"/>
              </a:rPr>
              <a:t>,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0">
                <a:latin typeface="Lucida Sans Unicode"/>
                <a:cs typeface="Lucida Sans Unicode"/>
              </a:rPr>
              <a:t>pp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2</a:t>
            </a:r>
            <a:r>
              <a:rPr dirty="0" smtClean="0" sz="1800" spc="-5">
                <a:latin typeface="Lucida Sans Unicode"/>
                <a:cs typeface="Lucida Sans Unicode"/>
              </a:rPr>
              <a:t>2</a:t>
            </a:r>
            <a:r>
              <a:rPr dirty="0" smtClean="0" sz="1800" spc="5">
                <a:latin typeface="Lucida Sans Unicode"/>
                <a:cs typeface="Lucida Sans Unicode"/>
              </a:rPr>
              <a:t>7</a:t>
            </a:r>
            <a:r>
              <a:rPr dirty="0" smtClean="0" sz="1800" spc="-459">
                <a:latin typeface="Lucida Sans Unicode"/>
                <a:cs typeface="Lucida Sans Unicode"/>
              </a:rPr>
              <a:t>-</a:t>
            </a:r>
            <a:r>
              <a:rPr dirty="0" smtClean="0" sz="1800" spc="-5">
                <a:latin typeface="Lucida Sans Unicode"/>
                <a:cs typeface="Lucida Sans Unicode"/>
              </a:rPr>
              <a:t>270</a:t>
            </a:r>
            <a:r>
              <a:rPr dirty="0" smtClean="0" sz="1800" spc="0">
                <a:latin typeface="Lucida Sans Unicode"/>
                <a:cs typeface="Lucida Sans Unicode"/>
              </a:rPr>
              <a:t>,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M</a:t>
            </a:r>
            <a:r>
              <a:rPr dirty="0" smtClean="0" sz="1800" spc="-10">
                <a:latin typeface="Lucida Sans Unicode"/>
                <a:cs typeface="Lucida Sans Unicode"/>
              </a:rPr>
              <a:t>I</a:t>
            </a:r>
            <a:r>
              <a:rPr dirty="0" smtClean="0" sz="1800" spc="0">
                <a:latin typeface="Lucida Sans Unicode"/>
                <a:cs typeface="Lucida Sans Unicode"/>
              </a:rPr>
              <a:t>T</a:t>
            </a:r>
            <a:r>
              <a:rPr dirty="0" smtClean="0" sz="1800" spc="5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P</a:t>
            </a:r>
            <a:r>
              <a:rPr dirty="0" smtClean="0" sz="1800" spc="0">
                <a:latin typeface="Lucida Sans Unicode"/>
                <a:cs typeface="Lucida Sans Unicode"/>
              </a:rPr>
              <a:t>r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-20">
                <a:latin typeface="Lucida Sans Unicode"/>
                <a:cs typeface="Lucida Sans Unicode"/>
              </a:rPr>
              <a:t>s</a:t>
            </a:r>
            <a:r>
              <a:rPr dirty="0" smtClean="0" sz="1800" spc="-10"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  <a:p>
            <a:pPr marL="12700" marR="12700">
              <a:lnSpc>
                <a:spcPct val="100299"/>
              </a:lnSpc>
            </a:pPr>
            <a:r>
              <a:rPr dirty="0" smtClean="0" sz="1800">
                <a:latin typeface="Lucida Sans Unicode"/>
                <a:cs typeface="Lucida Sans Unicode"/>
              </a:rPr>
              <a:t>J.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F</a:t>
            </a:r>
            <a:r>
              <a:rPr dirty="0" smtClean="0" sz="1800" spc="0">
                <a:latin typeface="Lucida Sans Unicode"/>
                <a:cs typeface="Lucida Sans Unicode"/>
              </a:rPr>
              <a:t>.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S</a:t>
            </a:r>
            <a:r>
              <a:rPr dirty="0" smtClean="0" sz="1800" spc="-5">
                <a:latin typeface="Lucida Sans Unicode"/>
                <a:cs typeface="Lucida Sans Unicode"/>
              </a:rPr>
              <a:t>o</a:t>
            </a:r>
            <a:r>
              <a:rPr dirty="0" smtClean="0" sz="1800" spc="-15">
                <a:latin typeface="Lucida Sans Unicode"/>
                <a:cs typeface="Lucida Sans Unicode"/>
              </a:rPr>
              <a:t>w</a:t>
            </a:r>
            <a:r>
              <a:rPr dirty="0" smtClean="0" sz="1800" spc="-15">
                <a:latin typeface="Lucida Sans Unicode"/>
                <a:cs typeface="Lucida Sans Unicode"/>
              </a:rPr>
              <a:t>a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0">
                <a:latin typeface="Lucida Sans Unicode"/>
                <a:cs typeface="Lucida Sans Unicode"/>
              </a:rPr>
              <a:t>(</a:t>
            </a:r>
            <a:r>
              <a:rPr dirty="0" smtClean="0" sz="1800" spc="-5">
                <a:latin typeface="Lucida Sans Unicode"/>
                <a:cs typeface="Lucida Sans Unicode"/>
              </a:rPr>
              <a:t>1</a:t>
            </a:r>
            <a:r>
              <a:rPr dirty="0" smtClean="0" sz="1800" spc="-5">
                <a:latin typeface="Lucida Sans Unicode"/>
                <a:cs typeface="Lucida Sans Unicode"/>
              </a:rPr>
              <a:t>9</a:t>
            </a:r>
            <a:r>
              <a:rPr dirty="0" smtClean="0" sz="1800" spc="-5">
                <a:latin typeface="Lucida Sans Unicode"/>
                <a:cs typeface="Lucida Sans Unicode"/>
              </a:rPr>
              <a:t>8</a:t>
            </a:r>
            <a:r>
              <a:rPr dirty="0" smtClean="0" sz="1800" spc="-5">
                <a:latin typeface="Lucida Sans Unicode"/>
                <a:cs typeface="Lucida Sans Unicode"/>
              </a:rPr>
              <a:t>7</a:t>
            </a:r>
            <a:r>
              <a:rPr dirty="0" smtClean="0" sz="1800" spc="0">
                <a:latin typeface="Lucida Sans Unicode"/>
                <a:cs typeface="Lucida Sans Unicode"/>
              </a:rPr>
              <a:t>).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10">
                <a:latin typeface="Lucida Sans Unicode"/>
                <a:cs typeface="Lucida Sans Unicode"/>
              </a:rPr>
              <a:t>"</a:t>
            </a:r>
            <a:r>
              <a:rPr dirty="0" smtClean="0" sz="1800" spc="-5">
                <a:latin typeface="Lucida Sans Unicode"/>
                <a:cs typeface="Lucida Sans Unicode"/>
              </a:rPr>
              <a:t>S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-30">
                <a:latin typeface="Lucida Sans Unicode"/>
                <a:cs typeface="Lucida Sans Unicode"/>
              </a:rPr>
              <a:t>m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-20">
                <a:latin typeface="Lucida Sans Unicode"/>
                <a:cs typeface="Lucida Sans Unicode"/>
              </a:rPr>
              <a:t>n</a:t>
            </a:r>
            <a:r>
              <a:rPr dirty="0" smtClean="0" sz="1800" spc="0">
                <a:latin typeface="Lucida Sans Unicode"/>
                <a:cs typeface="Lucida Sans Unicode"/>
              </a:rPr>
              <a:t>tic</a:t>
            </a:r>
            <a:r>
              <a:rPr dirty="0" smtClean="0" sz="1800" spc="5">
                <a:latin typeface="Lucida Sans Unicode"/>
                <a:cs typeface="Lucida Sans Unicode"/>
              </a:rPr>
              <a:t> </a:t>
            </a:r>
            <a:r>
              <a:rPr dirty="0" smtClean="0" sz="1800" spc="-20">
                <a:latin typeface="Lucida Sans Unicode"/>
                <a:cs typeface="Lucida Sans Unicode"/>
              </a:rPr>
              <a:t>N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latin typeface="Lucida Sans Unicode"/>
                <a:cs typeface="Lucida Sans Unicode"/>
              </a:rPr>
              <a:t>t</a:t>
            </a:r>
            <a:r>
              <a:rPr dirty="0" smtClean="0" sz="1800" spc="-15">
                <a:latin typeface="Lucida Sans Unicode"/>
                <a:cs typeface="Lucida Sans Unicode"/>
              </a:rPr>
              <a:t>w</a:t>
            </a:r>
            <a:r>
              <a:rPr dirty="0" smtClean="0" sz="1800" spc="-5"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latin typeface="Lucida Sans Unicode"/>
                <a:cs typeface="Lucida Sans Unicode"/>
              </a:rPr>
              <a:t>r</a:t>
            </a:r>
            <a:r>
              <a:rPr dirty="0" smtClean="0" sz="1800" spc="-5">
                <a:latin typeface="Lucida Sans Unicode"/>
                <a:cs typeface="Lucida Sans Unicode"/>
              </a:rPr>
              <a:t>k</a:t>
            </a:r>
            <a:r>
              <a:rPr dirty="0" smtClean="0" sz="1800" spc="-20">
                <a:latin typeface="Lucida Sans Unicode"/>
                <a:cs typeface="Lucida Sans Unicode"/>
              </a:rPr>
              <a:t>s</a:t>
            </a:r>
            <a:r>
              <a:rPr dirty="0" smtClean="0" sz="1800" spc="-10">
                <a:latin typeface="Lucida Sans Unicode"/>
                <a:cs typeface="Lucida Sans Unicode"/>
              </a:rPr>
              <a:t>"</a:t>
            </a:r>
            <a:r>
              <a:rPr dirty="0" smtClean="0" sz="1800" spc="-10">
                <a:latin typeface="Lucida Sans Unicode"/>
                <a:cs typeface="Lucida Sans Unicode"/>
              </a:rPr>
              <a:t>.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0">
                <a:latin typeface="Lucida Sans Unicode"/>
                <a:cs typeface="Lucida Sans Unicode"/>
              </a:rPr>
              <a:t>i</a:t>
            </a:r>
            <a:r>
              <a:rPr dirty="0" smtClean="0" sz="1800" spc="-15">
                <a:latin typeface="Lucida Sans Unicode"/>
                <a:cs typeface="Lucida Sans Unicode"/>
              </a:rPr>
              <a:t>n</a:t>
            </a:r>
            <a:r>
              <a:rPr dirty="0" smtClean="0" sz="1800" spc="-15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S</a:t>
            </a:r>
            <a:r>
              <a:rPr dirty="0" smtClean="0" sz="1800" spc="0">
                <a:latin typeface="Lucida Sans Unicode"/>
                <a:cs typeface="Lucida Sans Unicode"/>
              </a:rPr>
              <a:t>t</a:t>
            </a:r>
            <a:r>
              <a:rPr dirty="0" smtClean="0" sz="1800" spc="-20">
                <a:latin typeface="Lucida Sans Unicode"/>
                <a:cs typeface="Lucida Sans Unicode"/>
              </a:rPr>
              <a:t>u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latin typeface="Lucida Sans Unicode"/>
                <a:cs typeface="Lucida Sans Unicode"/>
              </a:rPr>
              <a:t>rt</a:t>
            </a:r>
            <a:r>
              <a:rPr dirty="0" smtClean="0" sz="1800" spc="5">
                <a:latin typeface="Lucida Sans Unicode"/>
                <a:cs typeface="Lucida Sans Unicode"/>
              </a:rPr>
              <a:t> </a:t>
            </a:r>
            <a:r>
              <a:rPr dirty="0" smtClean="0" sz="1800" spc="-15">
                <a:latin typeface="Lucida Sans Unicode"/>
                <a:cs typeface="Lucida Sans Unicode"/>
              </a:rPr>
              <a:t>C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S</a:t>
            </a:r>
            <a:r>
              <a:rPr dirty="0" smtClean="0" sz="1800" spc="-20">
                <a:latin typeface="Lucida Sans Unicode"/>
                <a:cs typeface="Lucida Sans Unicode"/>
              </a:rPr>
              <a:t>h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latin typeface="Lucida Sans Unicode"/>
                <a:cs typeface="Lucida Sans Unicode"/>
              </a:rPr>
              <a:t>pir</a:t>
            </a:r>
            <a:r>
              <a:rPr dirty="0" smtClean="0" sz="1800" spc="-5"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latin typeface="Lucida Sans Unicode"/>
                <a:cs typeface="Lucida Sans Unicode"/>
              </a:rPr>
              <a:t>.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15">
                <a:latin typeface="Lucida Sans Unicode"/>
                <a:cs typeface="Lucida Sans Unicode"/>
              </a:rPr>
              <a:t>E</a:t>
            </a:r>
            <a:r>
              <a:rPr dirty="0" smtClean="0" sz="1800" spc="-20">
                <a:latin typeface="Lucida Sans Unicode"/>
                <a:cs typeface="Lucida Sans Unicode"/>
              </a:rPr>
              <a:t>n</a:t>
            </a:r>
            <a:r>
              <a:rPr dirty="0" smtClean="0" sz="1800" spc="0">
                <a:latin typeface="Lucida Sans Unicode"/>
                <a:cs typeface="Lucida Sans Unicode"/>
              </a:rPr>
              <a:t>c</a:t>
            </a:r>
            <a:r>
              <a:rPr dirty="0" smtClean="0" sz="1800" spc="-5">
                <a:latin typeface="Lucida Sans Unicode"/>
                <a:cs typeface="Lucida Sans Unicode"/>
              </a:rPr>
              <a:t>y</a:t>
            </a:r>
            <a:r>
              <a:rPr dirty="0" smtClean="0" sz="1800" spc="0">
                <a:latin typeface="Lucida Sans Unicode"/>
                <a:cs typeface="Lucida Sans Unicode"/>
              </a:rPr>
              <a:t>cl</a:t>
            </a:r>
            <a:r>
              <a:rPr dirty="0" smtClean="0" sz="1800" spc="-5"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latin typeface="Lucida Sans Unicode"/>
                <a:cs typeface="Lucida Sans Unicode"/>
              </a:rPr>
              <a:t>p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latin typeface="Lucida Sans Unicode"/>
                <a:cs typeface="Lucida Sans Unicode"/>
              </a:rPr>
              <a:t>dia</a:t>
            </a:r>
            <a:r>
              <a:rPr dirty="0" smtClean="0" sz="1800" spc="0">
                <a:latin typeface="Lucida Sans Unicode"/>
                <a:cs typeface="Lucida Sans Unicode"/>
              </a:rPr>
              <a:t> </a:t>
            </a:r>
            <a:r>
              <a:rPr dirty="0" smtClean="0" sz="1800" spc="-25">
                <a:latin typeface="Lucida Sans Unicode"/>
                <a:cs typeface="Lucida Sans Unicode"/>
              </a:rPr>
              <a:t>o</a:t>
            </a:r>
            <a:r>
              <a:rPr dirty="0" smtClean="0" sz="1800" spc="-10">
                <a:latin typeface="Lucida Sans Unicode"/>
                <a:cs typeface="Lucida Sans Unicode"/>
              </a:rPr>
              <a:t>f</a:t>
            </a:r>
            <a:r>
              <a:rPr dirty="0" smtClean="0" sz="1800" spc="5">
                <a:latin typeface="Lucida Sans Unicode"/>
                <a:cs typeface="Lucida Sans Unicode"/>
              </a:rPr>
              <a:t> </a:t>
            </a:r>
            <a:r>
              <a:rPr dirty="0" smtClean="0" sz="1800" spc="-10"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latin typeface="Lucida Sans Unicode"/>
                <a:cs typeface="Lucida Sans Unicode"/>
              </a:rPr>
              <a:t>rt</a:t>
            </a:r>
            <a:r>
              <a:rPr dirty="0" smtClean="0" sz="1800" spc="5">
                <a:latin typeface="Lucida Sans Unicode"/>
                <a:cs typeface="Lucida Sans Unicode"/>
              </a:rPr>
              <a:t>i</a:t>
            </a:r>
            <a:r>
              <a:rPr dirty="0" smtClean="0" sz="1800" spc="-10">
                <a:latin typeface="Lucida Sans Unicode"/>
                <a:cs typeface="Lucida Sans Unicode"/>
              </a:rPr>
              <a:t>f</a:t>
            </a:r>
            <a:r>
              <a:rPr dirty="0" smtClean="0" sz="1800" spc="5">
                <a:latin typeface="Lucida Sans Unicode"/>
                <a:cs typeface="Lucida Sans Unicode"/>
              </a:rPr>
              <a:t>i</a:t>
            </a:r>
            <a:r>
              <a:rPr dirty="0" smtClean="0" sz="1800" spc="0">
                <a:latin typeface="Lucida Sans Unicode"/>
                <a:cs typeface="Lucida Sans Unicode"/>
              </a:rPr>
              <a:t>c</a:t>
            </a:r>
            <a:r>
              <a:rPr dirty="0" smtClean="0" sz="1800" spc="5">
                <a:latin typeface="Lucida Sans Unicode"/>
                <a:cs typeface="Lucida Sans Unicode"/>
              </a:rPr>
              <a:t>i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latin typeface="Lucida Sans Unicode"/>
                <a:cs typeface="Lucida Sans Unicode"/>
              </a:rPr>
              <a:t>l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20">
                <a:latin typeface="Lucida Sans Unicode"/>
                <a:cs typeface="Lucida Sans Unicode"/>
              </a:rPr>
              <a:t>In</a:t>
            </a:r>
            <a:r>
              <a:rPr dirty="0" smtClean="0" sz="1800" spc="-10">
                <a:latin typeface="Lucida Sans Unicode"/>
                <a:cs typeface="Lucida Sans Unicode"/>
              </a:rPr>
              <a:t>t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5">
                <a:latin typeface="Lucida Sans Unicode"/>
                <a:cs typeface="Lucida Sans Unicode"/>
              </a:rPr>
              <a:t>l</a:t>
            </a:r>
            <a:r>
              <a:rPr dirty="0" smtClean="0" sz="1800" spc="5">
                <a:latin typeface="Lucida Sans Unicode"/>
                <a:cs typeface="Lucida Sans Unicode"/>
              </a:rPr>
              <a:t>l</a:t>
            </a:r>
            <a:r>
              <a:rPr dirty="0" smtClean="0" sz="1800" spc="5">
                <a:latin typeface="Lucida Sans Unicode"/>
                <a:cs typeface="Lucida Sans Unicode"/>
              </a:rPr>
              <a:t>i</a:t>
            </a:r>
            <a:r>
              <a:rPr dirty="0" smtClean="0" sz="1800" spc="-15">
                <a:latin typeface="Lucida Sans Unicode"/>
                <a:cs typeface="Lucida Sans Unicode"/>
              </a:rPr>
              <a:t>g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-25">
                <a:latin typeface="Lucida Sans Unicode"/>
                <a:cs typeface="Lucida Sans Unicode"/>
              </a:rPr>
              <a:t>n</a:t>
            </a:r>
            <a:r>
              <a:rPr dirty="0" smtClean="0" sz="1800" spc="-10">
                <a:latin typeface="Lucida Sans Unicode"/>
                <a:cs typeface="Lucida Sans Unicode"/>
              </a:rPr>
              <a:t>c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latin typeface="Lucida Sans Unicode"/>
                <a:cs typeface="Lucida Sans Unicode"/>
              </a:rPr>
              <a:t>.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R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latin typeface="Lucida Sans Unicode"/>
                <a:cs typeface="Lucida Sans Unicode"/>
              </a:rPr>
              <a:t>tr</a:t>
            </a:r>
            <a:r>
              <a:rPr dirty="0" smtClean="0" sz="1800" spc="5">
                <a:latin typeface="Lucida Sans Unicode"/>
                <a:cs typeface="Lucida Sans Unicode"/>
              </a:rPr>
              <a:t>i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-5">
                <a:latin typeface="Lucida Sans Unicode"/>
                <a:cs typeface="Lucida Sans Unicode"/>
              </a:rPr>
              <a:t>v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latin typeface="Lucida Sans Unicode"/>
                <a:cs typeface="Lucida Sans Unicode"/>
              </a:rPr>
              <a:t>d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2</a:t>
            </a:r>
            <a:r>
              <a:rPr dirty="0" smtClean="0" sz="1800" spc="-5">
                <a:latin typeface="Lucida Sans Unicode"/>
                <a:cs typeface="Lucida Sans Unicode"/>
              </a:rPr>
              <a:t>0</a:t>
            </a:r>
            <a:r>
              <a:rPr dirty="0" smtClean="0" sz="1800" spc="-5">
                <a:latin typeface="Lucida Sans Unicode"/>
                <a:cs typeface="Lucida Sans Unicode"/>
              </a:rPr>
              <a:t>0</a:t>
            </a:r>
            <a:r>
              <a:rPr dirty="0" smtClean="0" sz="1800" spc="-20">
                <a:latin typeface="Lucida Sans Unicode"/>
                <a:cs typeface="Lucida Sans Unicode"/>
              </a:rPr>
              <a:t>8</a:t>
            </a:r>
            <a:r>
              <a:rPr dirty="0" smtClean="0" sz="1800" spc="-459">
                <a:latin typeface="Lucida Sans Unicode"/>
                <a:cs typeface="Lucida Sans Unicode"/>
              </a:rPr>
              <a:t>-</a:t>
            </a:r>
            <a:r>
              <a:rPr dirty="0" smtClean="0" sz="1800" spc="-5">
                <a:latin typeface="Lucida Sans Unicode"/>
                <a:cs typeface="Lucida Sans Unicode"/>
              </a:rPr>
              <a:t>04</a:t>
            </a:r>
            <a:r>
              <a:rPr dirty="0" smtClean="0" sz="1800" spc="-459">
                <a:latin typeface="Lucida Sans Unicode"/>
                <a:cs typeface="Lucida Sans Unicode"/>
              </a:rPr>
              <a:t>-</a:t>
            </a:r>
            <a:r>
              <a:rPr dirty="0" smtClean="0" sz="1800" spc="-5">
                <a:latin typeface="Lucida Sans Unicode"/>
                <a:cs typeface="Lucida Sans Unicode"/>
              </a:rPr>
              <a:t>29</a:t>
            </a:r>
            <a:r>
              <a:rPr dirty="0" smtClean="0" sz="1800" spc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通常使用的语义关系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572375" cy="41414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S</a:t>
            </a:r>
            <a:r>
              <a:rPr dirty="0" smtClean="0" sz="2600" spc="0" b="1">
                <a:latin typeface="Microsoft YaHei UI"/>
                <a:cs typeface="Microsoft YaHei UI"/>
              </a:rPr>
              <a:t>-A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80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P</a:t>
            </a:r>
            <a:r>
              <a:rPr dirty="0" smtClean="0" sz="2600" spc="-10" b="1"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0" b="1">
                <a:latin typeface="Microsoft YaHei UI"/>
                <a:cs typeface="Microsoft YaHei UI"/>
              </a:rPr>
              <a:t>T-</a:t>
            </a:r>
            <a:r>
              <a:rPr dirty="0" smtClean="0" sz="2600" spc="-5" b="1">
                <a:latin typeface="Microsoft YaHei UI"/>
                <a:cs typeface="Microsoft YaHei UI"/>
              </a:rPr>
              <a:t>OF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46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M</a:t>
            </a:r>
            <a:r>
              <a:rPr dirty="0" smtClean="0" sz="2600" spc="-5" b="1">
                <a:latin typeface="Microsoft YaHei UI"/>
                <a:cs typeface="Microsoft YaHei UI"/>
              </a:rPr>
              <a:t>O</a:t>
            </a:r>
            <a:r>
              <a:rPr dirty="0" smtClean="0" sz="2600" spc="0" b="1">
                <a:latin typeface="Microsoft YaHei UI"/>
                <a:cs typeface="Microsoft YaHei UI"/>
              </a:rPr>
              <a:t>DI</a:t>
            </a:r>
            <a:r>
              <a:rPr dirty="0" smtClean="0" sz="2600" spc="-5" b="1">
                <a:latin typeface="Microsoft YaHei UI"/>
                <a:cs typeface="Microsoft YaHei UI"/>
              </a:rPr>
              <a:t>F</a:t>
            </a:r>
            <a:r>
              <a:rPr dirty="0" smtClean="0" sz="2600" spc="0" b="1">
                <a:latin typeface="Microsoft YaHei UI"/>
                <a:cs typeface="Microsoft YaHei UI"/>
              </a:rPr>
              <a:t>IL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S</a:t>
            </a:r>
            <a:r>
              <a:rPr dirty="0" smtClean="0" sz="2600" spc="0" b="1">
                <a:latin typeface="Microsoft YaHei UI"/>
                <a:cs typeface="Microsoft YaHei UI"/>
              </a:rPr>
              <a:t>: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-5">
                <a:latin typeface="Microsoft YaHei UI"/>
                <a:cs typeface="Microsoft YaHei UI"/>
              </a:rPr>
              <a:t>on</a:t>
            </a:r>
            <a:r>
              <a:rPr dirty="0" smtClean="0" sz="2600" spc="0">
                <a:latin typeface="Microsoft YaHei UI"/>
                <a:cs typeface="Microsoft YaHei UI"/>
              </a:rPr>
              <a:t>,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-5">
                <a:latin typeface="Microsoft YaHei UI"/>
                <a:cs typeface="Microsoft YaHei UI"/>
              </a:rPr>
              <a:t>down</a:t>
            </a:r>
            <a:r>
              <a:rPr dirty="0" smtClean="0" sz="2600" spc="0">
                <a:latin typeface="Microsoft YaHei UI"/>
                <a:cs typeface="Microsoft YaHei UI"/>
              </a:rPr>
              <a:t>,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0">
                <a:latin typeface="Microsoft YaHei UI"/>
                <a:cs typeface="Microsoft YaHei UI"/>
              </a:rPr>
              <a:t>p,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b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0">
                <a:latin typeface="Microsoft YaHei UI"/>
                <a:cs typeface="Microsoft YaHei UI"/>
              </a:rPr>
              <a:t>m,</a:t>
            </a:r>
            <a:r>
              <a:rPr dirty="0" smtClean="0" sz="2600" spc="-10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m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v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o,…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79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领域特定的L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nk类型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医疗：症状、治疗、病因</a:t>
            </a:r>
            <a:r>
              <a:rPr dirty="0" smtClean="0" sz="2400" spc="-5">
                <a:latin typeface="Microsoft YaHei UI"/>
                <a:cs typeface="Microsoft YaHei UI"/>
              </a:rPr>
              <a:t>...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金融：收购、持有、母公司</a:t>
            </a:r>
            <a:r>
              <a:rPr dirty="0" smtClean="0" sz="2400" spc="-5">
                <a:latin typeface="Microsoft YaHei UI"/>
                <a:cs typeface="Microsoft YaHei UI"/>
              </a:rPr>
              <a:t>...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36802" y="5022722"/>
            <a:ext cx="1609090" cy="965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示例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878" y="3443287"/>
            <a:ext cx="1800225" cy="1008062"/>
          </a:xfrm>
          <a:custGeom>
            <a:avLst/>
            <a:gdLst/>
            <a:ahLst/>
            <a:cxnLst/>
            <a:rect l="l" t="t" r="r" b="b"/>
            <a:pathLst>
              <a:path w="1800225" h="1008062">
                <a:moveTo>
                  <a:pt x="0" y="0"/>
                </a:moveTo>
                <a:lnTo>
                  <a:pt x="1800225" y="0"/>
                </a:lnTo>
                <a:lnTo>
                  <a:pt x="1800225" y="1008062"/>
                </a:lnTo>
                <a:lnTo>
                  <a:pt x="0" y="10080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2596" y="3455872"/>
            <a:ext cx="1221740" cy="9842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12700" marR="12700" indent="-1270">
              <a:lnSpc>
                <a:spcPct val="99800"/>
              </a:lnSpc>
            </a:pPr>
            <a:r>
              <a:rPr dirty="0" smtClean="0" sz="1600" spc="35" b="1">
                <a:solidFill>
                  <a:srgbClr val="0000CC"/>
                </a:solidFill>
                <a:latin typeface="Arial"/>
                <a:cs typeface="Arial"/>
              </a:rPr>
              <a:t>An</a:t>
            </a:r>
            <a:r>
              <a:rPr dirty="0" smtClean="0" sz="1600" spc="75" b="1">
                <a:solidFill>
                  <a:srgbClr val="0000CC"/>
                </a:solidFill>
                <a:latin typeface="Arial"/>
                <a:cs typeface="Arial"/>
              </a:rPr>
              <a:t>i</a:t>
            </a:r>
            <a:r>
              <a:rPr dirty="0" smtClean="0" sz="1600" spc="75" b="1">
                <a:solidFill>
                  <a:srgbClr val="0000CC"/>
                </a:solidFill>
                <a:latin typeface="Arial"/>
                <a:cs typeface="Arial"/>
              </a:rPr>
              <a:t>ma</a:t>
            </a:r>
            <a:r>
              <a:rPr dirty="0" smtClean="0" sz="1600" spc="70" b="1">
                <a:solidFill>
                  <a:srgbClr val="0000CC"/>
                </a:solidFill>
                <a:latin typeface="Arial"/>
                <a:cs typeface="Arial"/>
              </a:rPr>
              <a:t>l</a:t>
            </a:r>
            <a:r>
              <a:rPr dirty="0" smtClean="0" sz="1600" spc="7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1600" spc="7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at</a:t>
            </a:r>
            <a:r>
              <a:rPr dirty="0" smtClean="0" sz="1600" spc="-20">
                <a:solidFill>
                  <a:srgbClr val="333D43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at</a:t>
            </a:r>
            <a:endParaRPr sz="1600">
              <a:latin typeface="Lucida Sans Unicode"/>
              <a:cs typeface="Lucida Sans Unicode"/>
            </a:endParaRPr>
          </a:p>
          <a:p>
            <a:pPr algn="ctr" marL="0">
              <a:lnSpc>
                <a:spcPct val="100000"/>
              </a:lnSpc>
              <a:spcBef>
                <a:spcPts val="10"/>
              </a:spcBef>
            </a:pP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ki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12389" y="1931987"/>
            <a:ext cx="1800225" cy="1008062"/>
          </a:xfrm>
          <a:custGeom>
            <a:avLst/>
            <a:gdLst/>
            <a:ahLst/>
            <a:cxnLst/>
            <a:rect l="l" t="t" r="r" b="b"/>
            <a:pathLst>
              <a:path w="1800225" h="1008062">
                <a:moveTo>
                  <a:pt x="0" y="0"/>
                </a:moveTo>
                <a:lnTo>
                  <a:pt x="1800225" y="0"/>
                </a:lnTo>
                <a:lnTo>
                  <a:pt x="1800225" y="1008062"/>
                </a:lnTo>
                <a:lnTo>
                  <a:pt x="0" y="10080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884646" y="1944572"/>
            <a:ext cx="1256030" cy="9842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127000" marR="126364" indent="-1270">
              <a:lnSpc>
                <a:spcPct val="99800"/>
              </a:lnSpc>
            </a:pPr>
            <a:r>
              <a:rPr dirty="0" smtClean="0" sz="1600" spc="5" b="1">
                <a:solidFill>
                  <a:srgbClr val="0000CC"/>
                </a:solidFill>
                <a:latin typeface="Arial"/>
                <a:cs typeface="Arial"/>
              </a:rPr>
              <a:t>Bi</a:t>
            </a:r>
            <a:r>
              <a:rPr dirty="0" smtClean="0" sz="1600" spc="0" b="1">
                <a:solidFill>
                  <a:srgbClr val="0000CC"/>
                </a:solidFill>
                <a:latin typeface="Arial"/>
                <a:cs typeface="Arial"/>
              </a:rPr>
              <a:t>r</a:t>
            </a:r>
            <a:r>
              <a:rPr dirty="0" smtClean="0" sz="1600" spc="75" b="1">
                <a:solidFill>
                  <a:srgbClr val="0000CC"/>
                </a:solidFill>
                <a:latin typeface="Arial"/>
                <a:cs typeface="Arial"/>
              </a:rPr>
              <a:t>d</a:t>
            </a:r>
            <a:r>
              <a:rPr dirty="0" smtClean="0" sz="1600" spc="35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1600" spc="35" b="1">
                <a:solidFill>
                  <a:srgbClr val="0000CC"/>
                </a:solidFill>
                <a:latin typeface="Arial"/>
                <a:cs typeface="Arial"/>
              </a:rPr>
              <a:t>  </a:t>
            </a:r>
            <a:r>
              <a:rPr dirty="0" smtClean="0" sz="1600" spc="35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ly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600" spc="-2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gs</a:t>
            </a:r>
            <a:endParaRPr sz="16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fe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at</a:t>
            </a:r>
            <a:r>
              <a:rPr dirty="0" smtClean="0" sz="1600" spc="-20">
                <a:solidFill>
                  <a:srgbClr val="333D43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36577" y="1931987"/>
            <a:ext cx="1800225" cy="1008062"/>
          </a:xfrm>
          <a:custGeom>
            <a:avLst/>
            <a:gdLst/>
            <a:ahLst/>
            <a:cxnLst/>
            <a:rect l="l" t="t" r="r" b="b"/>
            <a:pathLst>
              <a:path w="1800225" h="1008062">
                <a:moveTo>
                  <a:pt x="0" y="0"/>
                </a:moveTo>
                <a:lnTo>
                  <a:pt x="1800225" y="0"/>
                </a:lnTo>
                <a:lnTo>
                  <a:pt x="1800225" y="1008062"/>
                </a:lnTo>
                <a:lnTo>
                  <a:pt x="0" y="10080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94571" y="2074335"/>
            <a:ext cx="883919" cy="7308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124460">
              <a:lnSpc>
                <a:spcPct val="99800"/>
              </a:lnSpc>
            </a:pPr>
            <a:r>
              <a:rPr dirty="0" smtClean="0" sz="1550" spc="45">
                <a:solidFill>
                  <a:srgbClr val="0000CC"/>
                </a:solidFill>
                <a:latin typeface="Microsoft JhengHei Light"/>
                <a:cs typeface="Microsoft JhengHei Light"/>
              </a:rPr>
              <a:t>金</a:t>
            </a:r>
            <a:r>
              <a:rPr dirty="0" smtClean="0" sz="1550" spc="45">
                <a:solidFill>
                  <a:srgbClr val="0000CC"/>
                </a:solidFill>
                <a:latin typeface="宋体"/>
                <a:cs typeface="宋体"/>
              </a:rPr>
              <a:t>丝</a:t>
            </a:r>
            <a:r>
              <a:rPr dirty="0" smtClean="0" sz="1550" spc="45">
                <a:solidFill>
                  <a:srgbClr val="0000CC"/>
                </a:solidFill>
                <a:latin typeface="Microsoft JhengHei Light"/>
                <a:cs typeface="Microsoft JhengHei Light"/>
              </a:rPr>
              <a:t>雀</a:t>
            </a:r>
            <a:r>
              <a:rPr dirty="0" smtClean="0" sz="1550" spc="10">
                <a:solidFill>
                  <a:srgbClr val="0000CC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600" spc="-2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Is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y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llo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w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36577" y="3443287"/>
            <a:ext cx="1800225" cy="1008062"/>
          </a:xfrm>
          <a:custGeom>
            <a:avLst/>
            <a:gdLst/>
            <a:ahLst/>
            <a:cxnLst/>
            <a:rect l="l" t="t" r="r" b="b"/>
            <a:pathLst>
              <a:path w="1800225" h="1008062">
                <a:moveTo>
                  <a:pt x="0" y="0"/>
                </a:moveTo>
                <a:lnTo>
                  <a:pt x="1800225" y="0"/>
                </a:lnTo>
                <a:lnTo>
                  <a:pt x="1800225" y="1008062"/>
                </a:lnTo>
                <a:lnTo>
                  <a:pt x="0" y="10080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018371" y="3463715"/>
            <a:ext cx="1036955" cy="9766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302260">
              <a:lnSpc>
                <a:spcPct val="99800"/>
              </a:lnSpc>
            </a:pPr>
            <a:r>
              <a:rPr dirty="0" smtClean="0" sz="1550" spc="45">
                <a:solidFill>
                  <a:srgbClr val="0000CC"/>
                </a:solidFill>
                <a:latin typeface="宋体"/>
                <a:cs typeface="宋体"/>
              </a:rPr>
              <a:t>鸵鸟</a:t>
            </a:r>
            <a:r>
              <a:rPr dirty="0" smtClean="0" sz="1550" spc="20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600" spc="-20">
                <a:solidFill>
                  <a:srgbClr val="333D43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600" spc="-2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2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-2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ly</a:t>
            </a:r>
            <a:endParaRPr sz="1600">
              <a:latin typeface="Lucida Sans Unicode"/>
              <a:cs typeface="Lucida Sans Unicode"/>
            </a:endParaRPr>
          </a:p>
          <a:p>
            <a:pPr marL="251460">
              <a:lnSpc>
                <a:spcPct val="100000"/>
              </a:lnSpc>
              <a:spcBef>
                <a:spcPts val="10"/>
              </a:spcBef>
            </a:pP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Is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tall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12389" y="5027612"/>
            <a:ext cx="1800225" cy="1008062"/>
          </a:xfrm>
          <a:custGeom>
            <a:avLst/>
            <a:gdLst/>
            <a:ahLst/>
            <a:cxnLst/>
            <a:rect l="l" t="t" r="r" b="b"/>
            <a:pathLst>
              <a:path w="1800225" h="1008062">
                <a:moveTo>
                  <a:pt x="0" y="0"/>
                </a:moveTo>
                <a:lnTo>
                  <a:pt x="1800225" y="0"/>
                </a:lnTo>
                <a:lnTo>
                  <a:pt x="1800225" y="1008062"/>
                </a:lnTo>
                <a:lnTo>
                  <a:pt x="0" y="10080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022758" y="5039466"/>
            <a:ext cx="979169" cy="98551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12700" marR="12700" indent="635">
              <a:lnSpc>
                <a:spcPct val="100099"/>
              </a:lnSpc>
            </a:pPr>
            <a:r>
              <a:rPr dirty="0" smtClean="0" sz="1600" spc="10" b="1">
                <a:solidFill>
                  <a:srgbClr val="0000CC"/>
                </a:solidFill>
                <a:latin typeface="Arial"/>
                <a:cs typeface="Arial"/>
              </a:rPr>
              <a:t>F</a:t>
            </a:r>
            <a:r>
              <a:rPr dirty="0" smtClean="0" sz="1600" spc="0" b="1">
                <a:solidFill>
                  <a:srgbClr val="0000CC"/>
                </a:solidFill>
                <a:latin typeface="Arial"/>
                <a:cs typeface="Arial"/>
              </a:rPr>
              <a:t>i</a:t>
            </a:r>
            <a:r>
              <a:rPr dirty="0" smtClean="0" sz="1600" spc="-5" b="1">
                <a:solidFill>
                  <a:srgbClr val="0000CC"/>
                </a:solidFill>
                <a:latin typeface="Arial"/>
                <a:cs typeface="Arial"/>
              </a:rPr>
              <a:t>s</a:t>
            </a:r>
            <a:r>
              <a:rPr dirty="0" smtClean="0" sz="1600" spc="65" b="1">
                <a:solidFill>
                  <a:srgbClr val="0000CC"/>
                </a:solidFill>
                <a:latin typeface="Arial"/>
                <a:cs typeface="Arial"/>
              </a:rPr>
              <a:t>h</a:t>
            </a:r>
            <a:r>
              <a:rPr dirty="0" smtClean="0" sz="1600" spc="3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1600" spc="3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1600" spc="3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600" spc="-2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ill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36577" y="5027612"/>
            <a:ext cx="1800225" cy="1008062"/>
          </a:xfrm>
          <a:custGeom>
            <a:avLst/>
            <a:gdLst/>
            <a:ahLst/>
            <a:cxnLst/>
            <a:rect l="l" t="t" r="r" b="b"/>
            <a:pathLst>
              <a:path w="1800225" h="1008062">
                <a:moveTo>
                  <a:pt x="0" y="0"/>
                </a:moveTo>
                <a:lnTo>
                  <a:pt x="1800225" y="0"/>
                </a:lnTo>
                <a:lnTo>
                  <a:pt x="1800225" y="1008062"/>
                </a:lnTo>
                <a:lnTo>
                  <a:pt x="0" y="10080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715953" y="5047567"/>
            <a:ext cx="1640839" cy="977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635">
              <a:lnSpc>
                <a:spcPct val="100000"/>
              </a:lnSpc>
            </a:pPr>
            <a:r>
              <a:rPr dirty="0" smtClean="0" sz="1550" spc="45">
                <a:solidFill>
                  <a:srgbClr val="0000CC"/>
                </a:solidFill>
                <a:latin typeface="Microsoft JhengHei Light"/>
                <a:cs typeface="Microsoft JhengHei Light"/>
              </a:rPr>
              <a:t>三文</a:t>
            </a:r>
            <a:r>
              <a:rPr dirty="0" smtClean="0" sz="1550" spc="45">
                <a:solidFill>
                  <a:srgbClr val="0000CC"/>
                </a:solidFill>
                <a:latin typeface="宋体"/>
                <a:cs typeface="宋体"/>
              </a:rPr>
              <a:t>鱼</a:t>
            </a:r>
            <a:endParaRPr sz="1550">
              <a:latin typeface="宋体"/>
              <a:cs typeface="宋体"/>
            </a:endParaRPr>
          </a:p>
          <a:p>
            <a:pPr algn="ctr" marL="12700" marR="12700" indent="0">
              <a:lnSpc>
                <a:spcPts val="1900"/>
              </a:lnSpc>
              <a:spcBef>
                <a:spcPts val="90"/>
              </a:spcBef>
            </a:pP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Swi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20">
                <a:solidFill>
                  <a:srgbClr val="333D43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15">
                <a:solidFill>
                  <a:srgbClr val="333D43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Is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600" spc="-20">
                <a:solidFill>
                  <a:srgbClr val="333D43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k</a:t>
            </a:r>
            <a:endParaRPr sz="1600">
              <a:latin typeface="Lucida Sans Unicode"/>
              <a:cs typeface="Lucida Sans Unicode"/>
            </a:endParaRPr>
          </a:p>
          <a:p>
            <a:pPr algn="ctr" marL="1270">
              <a:lnSpc>
                <a:spcPts val="1875"/>
              </a:lnSpc>
            </a:pP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Is</a:t>
            </a:r>
            <a:r>
              <a:rPr dirty="0" smtClean="0" sz="1600" spc="-10">
                <a:solidFill>
                  <a:srgbClr val="333D4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-5">
                <a:solidFill>
                  <a:srgbClr val="333D43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600" spc="5">
                <a:solidFill>
                  <a:srgbClr val="333D43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1600" spc="0">
                <a:solidFill>
                  <a:srgbClr val="333D43"/>
                </a:solidFill>
                <a:latin typeface="Lucida Sans Unicode"/>
                <a:cs typeface="Lucida Sans Unicode"/>
              </a:rPr>
              <a:t>le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12615" y="2398712"/>
            <a:ext cx="1223962" cy="76200"/>
          </a:xfrm>
          <a:custGeom>
            <a:avLst/>
            <a:gdLst/>
            <a:ahLst/>
            <a:cxnLst/>
            <a:rect l="l" t="t" r="r" b="b"/>
            <a:pathLst>
              <a:path w="1223962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1223962" y="42862"/>
                </a:lnTo>
                <a:lnTo>
                  <a:pt x="1223962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474402" y="2940050"/>
            <a:ext cx="2162175" cy="1012825"/>
          </a:xfrm>
          <a:custGeom>
            <a:avLst/>
            <a:gdLst/>
            <a:ahLst/>
            <a:cxnLst/>
            <a:rect l="l" t="t" r="r" b="b"/>
            <a:pathLst>
              <a:path w="2162175" h="1012825">
                <a:moveTo>
                  <a:pt x="42862" y="76200"/>
                </a:moveTo>
                <a:lnTo>
                  <a:pt x="33337" y="76200"/>
                </a:lnTo>
                <a:lnTo>
                  <a:pt x="33337" y="1012825"/>
                </a:lnTo>
                <a:lnTo>
                  <a:pt x="2162175" y="1012825"/>
                </a:lnTo>
                <a:lnTo>
                  <a:pt x="2162175" y="1003300"/>
                </a:lnTo>
                <a:lnTo>
                  <a:pt x="42862" y="1003300"/>
                </a:lnTo>
                <a:lnTo>
                  <a:pt x="42862" y="76200"/>
                </a:lnTo>
                <a:close/>
              </a:path>
              <a:path w="2162175" h="1012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412615" y="5494337"/>
            <a:ext cx="1223962" cy="76200"/>
          </a:xfrm>
          <a:custGeom>
            <a:avLst/>
            <a:gdLst/>
            <a:ahLst/>
            <a:cxnLst/>
            <a:rect l="l" t="t" r="r" b="b"/>
            <a:pathLst>
              <a:path w="1223962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1223962" y="42862"/>
                </a:lnTo>
                <a:lnTo>
                  <a:pt x="1223962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024889" y="4451350"/>
            <a:ext cx="1587500" cy="1085850"/>
          </a:xfrm>
          <a:custGeom>
            <a:avLst/>
            <a:gdLst/>
            <a:ahLst/>
            <a:cxnLst/>
            <a:rect l="l" t="t" r="r" b="b"/>
            <a:pathLst>
              <a:path w="1587500" h="1085850">
                <a:moveTo>
                  <a:pt x="42862" y="76200"/>
                </a:moveTo>
                <a:lnTo>
                  <a:pt x="33337" y="76200"/>
                </a:lnTo>
                <a:lnTo>
                  <a:pt x="33337" y="1085850"/>
                </a:lnTo>
                <a:lnTo>
                  <a:pt x="1587500" y="1085850"/>
                </a:lnTo>
                <a:lnTo>
                  <a:pt x="1587500" y="1076325"/>
                </a:lnTo>
                <a:lnTo>
                  <a:pt x="42862" y="1076325"/>
                </a:lnTo>
                <a:lnTo>
                  <a:pt x="42862" y="76200"/>
                </a:lnTo>
                <a:close/>
              </a:path>
              <a:path w="1587500" h="108585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024889" y="2432050"/>
            <a:ext cx="1587500" cy="1011237"/>
          </a:xfrm>
          <a:custGeom>
            <a:avLst/>
            <a:gdLst/>
            <a:ahLst/>
            <a:cxnLst/>
            <a:rect l="l" t="t" r="r" b="b"/>
            <a:pathLst>
              <a:path w="1587500" h="1011237">
                <a:moveTo>
                  <a:pt x="76200" y="935037"/>
                </a:moveTo>
                <a:lnTo>
                  <a:pt x="0" y="935037"/>
                </a:lnTo>
                <a:lnTo>
                  <a:pt x="38100" y="1011237"/>
                </a:lnTo>
                <a:lnTo>
                  <a:pt x="76200" y="935037"/>
                </a:lnTo>
                <a:close/>
              </a:path>
              <a:path w="1587500" h="1011237">
                <a:moveTo>
                  <a:pt x="1587500" y="0"/>
                </a:moveTo>
                <a:lnTo>
                  <a:pt x="33337" y="0"/>
                </a:lnTo>
                <a:lnTo>
                  <a:pt x="33337" y="935037"/>
                </a:lnTo>
                <a:lnTo>
                  <a:pt x="42862" y="935037"/>
                </a:lnTo>
                <a:lnTo>
                  <a:pt x="42862" y="9525"/>
                </a:lnTo>
                <a:lnTo>
                  <a:pt x="1587500" y="9525"/>
                </a:lnTo>
                <a:lnTo>
                  <a:pt x="1587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610042" y="5206174"/>
            <a:ext cx="351790" cy="2552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5">
                <a:solidFill>
                  <a:srgbClr val="333D43"/>
                </a:solidFill>
                <a:latin typeface="Georgia"/>
                <a:cs typeface="Georgia"/>
              </a:rPr>
              <a:t>i</a:t>
            </a:r>
            <a:r>
              <a:rPr dirty="0" smtClean="0" sz="16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1600" spc="0">
                <a:solidFill>
                  <a:srgbClr val="333D43"/>
                </a:solidFill>
                <a:latin typeface="Georgia"/>
                <a:cs typeface="Georgia"/>
              </a:rPr>
              <a:t>-</a:t>
            </a:r>
            <a:r>
              <a:rPr dirty="0" smtClean="0" sz="16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18329" y="3693288"/>
            <a:ext cx="351790" cy="2552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5">
                <a:solidFill>
                  <a:srgbClr val="333D43"/>
                </a:solidFill>
                <a:latin typeface="Georgia"/>
                <a:cs typeface="Georgia"/>
              </a:rPr>
              <a:t>i</a:t>
            </a:r>
            <a:r>
              <a:rPr dirty="0" smtClean="0" sz="16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1600" spc="0">
                <a:solidFill>
                  <a:srgbClr val="333D43"/>
                </a:solidFill>
                <a:latin typeface="Georgia"/>
                <a:cs typeface="Georgia"/>
              </a:rPr>
              <a:t>-</a:t>
            </a:r>
            <a:r>
              <a:rPr dirty="0" smtClean="0" sz="16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50129" y="2110549"/>
            <a:ext cx="351790" cy="2552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5">
                <a:solidFill>
                  <a:srgbClr val="333D43"/>
                </a:solidFill>
                <a:latin typeface="Georgia"/>
                <a:cs typeface="Georgia"/>
              </a:rPr>
              <a:t>i</a:t>
            </a:r>
            <a:r>
              <a:rPr dirty="0" smtClean="0" sz="16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1600" spc="0">
                <a:solidFill>
                  <a:srgbClr val="333D43"/>
                </a:solidFill>
                <a:latin typeface="Georgia"/>
                <a:cs typeface="Georgia"/>
              </a:rPr>
              <a:t>-</a:t>
            </a:r>
            <a:r>
              <a:rPr dirty="0" smtClean="0" sz="16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50129" y="5206174"/>
            <a:ext cx="351790" cy="2552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5">
                <a:solidFill>
                  <a:srgbClr val="333D43"/>
                </a:solidFill>
                <a:latin typeface="Georgia"/>
                <a:cs typeface="Georgia"/>
              </a:rPr>
              <a:t>i</a:t>
            </a:r>
            <a:r>
              <a:rPr dirty="0" smtClean="0" sz="16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1600" spc="0">
                <a:solidFill>
                  <a:srgbClr val="333D43"/>
                </a:solidFill>
                <a:latin typeface="Georgia"/>
                <a:cs typeface="Georgia"/>
              </a:rPr>
              <a:t>-</a:t>
            </a:r>
            <a:r>
              <a:rPr dirty="0" smtClean="0" sz="16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2705" y="2110549"/>
            <a:ext cx="351790" cy="2552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5">
                <a:solidFill>
                  <a:srgbClr val="333D43"/>
                </a:solidFill>
                <a:latin typeface="Georgia"/>
                <a:cs typeface="Georgia"/>
              </a:rPr>
              <a:t>i</a:t>
            </a:r>
            <a:r>
              <a:rPr dirty="0" smtClean="0" sz="16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1600" spc="0">
                <a:solidFill>
                  <a:srgbClr val="333D43"/>
                </a:solidFill>
                <a:latin typeface="Georgia"/>
                <a:cs typeface="Georgia"/>
              </a:rPr>
              <a:t>-</a:t>
            </a:r>
            <a:r>
              <a:rPr dirty="0" smtClean="0" sz="16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32844" y="1935638"/>
            <a:ext cx="1017125" cy="1004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563325" y="3443287"/>
            <a:ext cx="959328" cy="1020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S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ma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0">
                <a:latin typeface="Microsoft YaHei UI"/>
                <a:cs typeface="Microsoft YaHei UI"/>
              </a:rPr>
              <a:t>c 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中的推理(</a:t>
            </a:r>
            <a:r>
              <a:rPr dirty="0" smtClean="0" sz="4000" spc="5">
                <a:latin typeface="Microsoft YaHei UI"/>
                <a:cs typeface="Microsoft YaHei UI"/>
              </a:rPr>
              <a:t>1</a:t>
            </a:r>
            <a:r>
              <a:rPr dirty="0" smtClean="0" sz="4000" spc="0">
                <a:latin typeface="Microsoft YaHei UI"/>
                <a:cs typeface="Microsoft YaHei UI"/>
              </a:rPr>
              <a:t>)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5937" y="432435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0"/>
                </a:moveTo>
                <a:lnTo>
                  <a:pt x="457200" y="0"/>
                </a:lnTo>
                <a:lnTo>
                  <a:pt x="457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300537" y="43243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243137" y="4471988"/>
            <a:ext cx="914400" cy="85725"/>
          </a:xfrm>
          <a:custGeom>
            <a:avLst/>
            <a:gdLst/>
            <a:ahLst/>
            <a:cxnLst/>
            <a:rect l="l" t="t" r="r" b="b"/>
            <a:pathLst>
              <a:path w="914400" h="85725">
                <a:moveTo>
                  <a:pt x="0" y="28573"/>
                </a:moveTo>
                <a:lnTo>
                  <a:pt x="0" y="57148"/>
                </a:lnTo>
                <a:lnTo>
                  <a:pt x="828675" y="57150"/>
                </a:lnTo>
                <a:lnTo>
                  <a:pt x="828675" y="85725"/>
                </a:lnTo>
                <a:lnTo>
                  <a:pt x="914400" y="42862"/>
                </a:lnTo>
                <a:lnTo>
                  <a:pt x="885825" y="28575"/>
                </a:lnTo>
                <a:lnTo>
                  <a:pt x="0" y="28573"/>
                </a:lnTo>
                <a:close/>
              </a:path>
              <a:path w="914400" h="85725">
                <a:moveTo>
                  <a:pt x="828675" y="0"/>
                </a:moveTo>
                <a:lnTo>
                  <a:pt x="828675" y="28575"/>
                </a:lnTo>
                <a:lnTo>
                  <a:pt x="885825" y="28575"/>
                </a:lnTo>
                <a:lnTo>
                  <a:pt x="828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614737" y="4471988"/>
            <a:ext cx="685800" cy="85725"/>
          </a:xfrm>
          <a:custGeom>
            <a:avLst/>
            <a:gdLst/>
            <a:ahLst/>
            <a:cxnLst/>
            <a:rect l="l" t="t" r="r" b="b"/>
            <a:pathLst>
              <a:path w="685800" h="85725">
                <a:moveTo>
                  <a:pt x="0" y="28573"/>
                </a:moveTo>
                <a:lnTo>
                  <a:pt x="0" y="57148"/>
                </a:lnTo>
                <a:lnTo>
                  <a:pt x="600075" y="57150"/>
                </a:lnTo>
                <a:lnTo>
                  <a:pt x="600075" y="85725"/>
                </a:lnTo>
                <a:lnTo>
                  <a:pt x="685800" y="42862"/>
                </a:lnTo>
                <a:lnTo>
                  <a:pt x="657225" y="28575"/>
                </a:lnTo>
                <a:lnTo>
                  <a:pt x="0" y="28573"/>
                </a:lnTo>
                <a:close/>
              </a:path>
              <a:path w="685800" h="85725">
                <a:moveTo>
                  <a:pt x="600075" y="0"/>
                </a:moveTo>
                <a:lnTo>
                  <a:pt x="600075" y="28575"/>
                </a:lnTo>
                <a:lnTo>
                  <a:pt x="657225" y="28575"/>
                </a:lnTo>
                <a:lnTo>
                  <a:pt x="600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572125" y="43243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157537" y="4286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586537" y="43243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684168" y="4377690"/>
            <a:ext cx="18542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76937" y="4471988"/>
            <a:ext cx="609600" cy="85725"/>
          </a:xfrm>
          <a:custGeom>
            <a:avLst/>
            <a:gdLst/>
            <a:ahLst/>
            <a:cxnLst/>
            <a:rect l="l" t="t" r="r" b="b"/>
            <a:pathLst>
              <a:path w="609600" h="85725">
                <a:moveTo>
                  <a:pt x="0" y="28573"/>
                </a:moveTo>
                <a:lnTo>
                  <a:pt x="0" y="57148"/>
                </a:lnTo>
                <a:lnTo>
                  <a:pt x="523875" y="57150"/>
                </a:lnTo>
                <a:lnTo>
                  <a:pt x="523875" y="85725"/>
                </a:lnTo>
                <a:lnTo>
                  <a:pt x="609600" y="42862"/>
                </a:lnTo>
                <a:lnTo>
                  <a:pt x="581025" y="28575"/>
                </a:lnTo>
                <a:lnTo>
                  <a:pt x="0" y="28573"/>
                </a:lnTo>
                <a:close/>
              </a:path>
              <a:path w="609600" h="85725">
                <a:moveTo>
                  <a:pt x="523875" y="0"/>
                </a:moveTo>
                <a:lnTo>
                  <a:pt x="523875" y="28575"/>
                </a:lnTo>
                <a:lnTo>
                  <a:pt x="581025" y="28575"/>
                </a:lnTo>
                <a:lnTo>
                  <a:pt x="523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714875" y="4479925"/>
            <a:ext cx="785812" cy="71437"/>
          </a:xfrm>
          <a:custGeom>
            <a:avLst/>
            <a:gdLst/>
            <a:ahLst/>
            <a:cxnLst/>
            <a:rect l="l" t="t" r="r" b="b"/>
            <a:pathLst>
              <a:path w="785812" h="71437">
                <a:moveTo>
                  <a:pt x="750095" y="0"/>
                </a:moveTo>
                <a:lnTo>
                  <a:pt x="750095" y="17860"/>
                </a:lnTo>
                <a:lnTo>
                  <a:pt x="0" y="17860"/>
                </a:lnTo>
                <a:lnTo>
                  <a:pt x="0" y="53578"/>
                </a:lnTo>
                <a:lnTo>
                  <a:pt x="750095" y="53578"/>
                </a:lnTo>
                <a:lnTo>
                  <a:pt x="750095" y="71437"/>
                </a:lnTo>
                <a:lnTo>
                  <a:pt x="785812" y="35720"/>
                </a:lnTo>
                <a:lnTo>
                  <a:pt x="750095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714875" y="4479925"/>
            <a:ext cx="785813" cy="71438"/>
          </a:xfrm>
          <a:custGeom>
            <a:avLst/>
            <a:gdLst/>
            <a:ahLst/>
            <a:cxnLst/>
            <a:rect l="l" t="t" r="r" b="b"/>
            <a:pathLst>
              <a:path w="785813" h="71438">
                <a:moveTo>
                  <a:pt x="0" y="17859"/>
                </a:moveTo>
                <a:lnTo>
                  <a:pt x="750094" y="17859"/>
                </a:lnTo>
                <a:lnTo>
                  <a:pt x="750094" y="0"/>
                </a:lnTo>
                <a:lnTo>
                  <a:pt x="785813" y="35719"/>
                </a:lnTo>
                <a:lnTo>
                  <a:pt x="750094" y="71438"/>
                </a:lnTo>
                <a:lnTo>
                  <a:pt x="750094" y="53578"/>
                </a:lnTo>
                <a:lnTo>
                  <a:pt x="0" y="53578"/>
                </a:lnTo>
                <a:lnTo>
                  <a:pt x="0" y="17859"/>
                </a:lnTo>
                <a:close/>
              </a:path>
            </a:pathLst>
          </a:custGeom>
          <a:ln w="25400">
            <a:solidFill>
              <a:srgbClr val="6F9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214437" y="5384800"/>
            <a:ext cx="852487" cy="400050"/>
          </a:xfrm>
          <a:custGeom>
            <a:avLst/>
            <a:gdLst/>
            <a:ahLst/>
            <a:cxnLst/>
            <a:rect l="l" t="t" r="r" b="b"/>
            <a:pathLst>
              <a:path w="852487" h="400050">
                <a:moveTo>
                  <a:pt x="0" y="0"/>
                </a:moveTo>
                <a:lnTo>
                  <a:pt x="852487" y="0"/>
                </a:lnTo>
                <a:lnTo>
                  <a:pt x="852487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96987" y="5432425"/>
            <a:ext cx="687705" cy="3111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5">
                <a:latin typeface="Verdana"/>
                <a:cs typeface="Verdana"/>
              </a:rPr>
              <a:t>c</a:t>
            </a:r>
            <a:r>
              <a:rPr dirty="0" smtClean="0" sz="2000" spc="0">
                <a:latin typeface="Verdana"/>
                <a:cs typeface="Verdana"/>
              </a:rPr>
              <a:t>l</a:t>
            </a:r>
            <a:r>
              <a:rPr dirty="0" smtClean="0" sz="2000" spc="-15">
                <a:latin typeface="Verdana"/>
                <a:cs typeface="Verdana"/>
              </a:rPr>
              <a:t>y</a:t>
            </a:r>
            <a:r>
              <a:rPr dirty="0" smtClean="0" sz="2000" spc="-15">
                <a:latin typeface="Verdana"/>
                <a:cs typeface="Verdana"/>
              </a:rPr>
              <a:t>d</a:t>
            </a:r>
            <a:r>
              <a:rPr dirty="0" smtClean="0" sz="2000" spc="-15">
                <a:latin typeface="Verdana"/>
                <a:cs typeface="Verdana"/>
              </a:rPr>
              <a:t>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14625" y="5384800"/>
            <a:ext cx="684213" cy="400050"/>
          </a:xfrm>
          <a:custGeom>
            <a:avLst/>
            <a:gdLst/>
            <a:ahLst/>
            <a:cxnLst/>
            <a:rect l="l" t="t" r="r" b="b"/>
            <a:pathLst>
              <a:path w="684213" h="400050">
                <a:moveTo>
                  <a:pt x="0" y="0"/>
                </a:moveTo>
                <a:lnTo>
                  <a:pt x="684213" y="0"/>
                </a:lnTo>
                <a:lnTo>
                  <a:pt x="684213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796381" y="5432425"/>
            <a:ext cx="520700" cy="3111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Verdana"/>
                <a:cs typeface="Verdana"/>
              </a:rPr>
              <a:t>bi</a:t>
            </a:r>
            <a:r>
              <a:rPr dirty="0" smtClean="0" sz="2000" spc="-15">
                <a:latin typeface="Verdana"/>
                <a:cs typeface="Verdana"/>
              </a:rPr>
              <a:t>r</a:t>
            </a:r>
            <a:r>
              <a:rPr dirty="0" smtClean="0" sz="2000" spc="0">
                <a:latin typeface="Verdana"/>
                <a:cs typeface="Verdana"/>
              </a:rPr>
              <a:t>d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7787" y="5384800"/>
            <a:ext cx="684212" cy="400050"/>
          </a:xfrm>
          <a:custGeom>
            <a:avLst/>
            <a:gdLst/>
            <a:ahLst/>
            <a:cxnLst/>
            <a:rect l="l" t="t" r="r" b="b"/>
            <a:pathLst>
              <a:path w="684212" h="400050">
                <a:moveTo>
                  <a:pt x="0" y="0"/>
                </a:moveTo>
                <a:lnTo>
                  <a:pt x="684212" y="0"/>
                </a:lnTo>
                <a:lnTo>
                  <a:pt x="684212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146675" y="5384800"/>
            <a:ext cx="496888" cy="400050"/>
          </a:xfrm>
          <a:custGeom>
            <a:avLst/>
            <a:gdLst/>
            <a:ahLst/>
            <a:cxnLst/>
            <a:rect l="l" t="t" r="r" b="b"/>
            <a:pathLst>
              <a:path w="496888" h="400050">
                <a:moveTo>
                  <a:pt x="0" y="0"/>
                </a:moveTo>
                <a:lnTo>
                  <a:pt x="496888" y="0"/>
                </a:lnTo>
                <a:lnTo>
                  <a:pt x="496888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334125" y="5384800"/>
            <a:ext cx="881063" cy="400050"/>
          </a:xfrm>
          <a:custGeom>
            <a:avLst/>
            <a:gdLst/>
            <a:ahLst/>
            <a:cxnLst/>
            <a:rect l="l" t="t" r="r" b="b"/>
            <a:pathLst>
              <a:path w="881063" h="400050">
                <a:moveTo>
                  <a:pt x="0" y="0"/>
                </a:moveTo>
                <a:lnTo>
                  <a:pt x="881063" y="0"/>
                </a:lnTo>
                <a:lnTo>
                  <a:pt x="881063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834312" y="5384800"/>
            <a:ext cx="496887" cy="400050"/>
          </a:xfrm>
          <a:custGeom>
            <a:avLst/>
            <a:gdLst/>
            <a:ahLst/>
            <a:cxnLst/>
            <a:rect l="l" t="t" r="r" b="b"/>
            <a:pathLst>
              <a:path w="496887" h="400050">
                <a:moveTo>
                  <a:pt x="0" y="0"/>
                </a:moveTo>
                <a:lnTo>
                  <a:pt x="496887" y="0"/>
                </a:lnTo>
                <a:lnTo>
                  <a:pt x="496887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572000" y="5541963"/>
            <a:ext cx="533400" cy="85724"/>
          </a:xfrm>
          <a:custGeom>
            <a:avLst/>
            <a:gdLst/>
            <a:ahLst/>
            <a:cxnLst/>
            <a:rect l="l" t="t" r="r" b="b"/>
            <a:pathLst>
              <a:path w="533400" h="85724">
                <a:moveTo>
                  <a:pt x="0" y="28573"/>
                </a:moveTo>
                <a:lnTo>
                  <a:pt x="0" y="57148"/>
                </a:lnTo>
                <a:lnTo>
                  <a:pt x="447675" y="57149"/>
                </a:lnTo>
                <a:lnTo>
                  <a:pt x="447675" y="85724"/>
                </a:lnTo>
                <a:lnTo>
                  <a:pt x="533400" y="42862"/>
                </a:lnTo>
                <a:lnTo>
                  <a:pt x="504825" y="28575"/>
                </a:lnTo>
                <a:lnTo>
                  <a:pt x="0" y="28573"/>
                </a:lnTo>
                <a:close/>
              </a:path>
              <a:path w="533400" h="85724">
                <a:moveTo>
                  <a:pt x="447675" y="0"/>
                </a:moveTo>
                <a:lnTo>
                  <a:pt x="447675" y="28575"/>
                </a:lnTo>
                <a:lnTo>
                  <a:pt x="504825" y="28575"/>
                </a:lnTo>
                <a:lnTo>
                  <a:pt x="447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253287" y="5541963"/>
            <a:ext cx="533400" cy="85724"/>
          </a:xfrm>
          <a:custGeom>
            <a:avLst/>
            <a:gdLst/>
            <a:ahLst/>
            <a:cxnLst/>
            <a:rect l="l" t="t" r="r" b="b"/>
            <a:pathLst>
              <a:path w="533400" h="85724">
                <a:moveTo>
                  <a:pt x="0" y="28573"/>
                </a:moveTo>
                <a:lnTo>
                  <a:pt x="0" y="57148"/>
                </a:lnTo>
                <a:lnTo>
                  <a:pt x="447675" y="57149"/>
                </a:lnTo>
                <a:lnTo>
                  <a:pt x="447675" y="85724"/>
                </a:lnTo>
                <a:lnTo>
                  <a:pt x="533400" y="42862"/>
                </a:lnTo>
                <a:lnTo>
                  <a:pt x="504825" y="28575"/>
                </a:lnTo>
                <a:lnTo>
                  <a:pt x="0" y="28573"/>
                </a:lnTo>
                <a:close/>
              </a:path>
              <a:path w="533400" h="85724">
                <a:moveTo>
                  <a:pt x="447675" y="0"/>
                </a:moveTo>
                <a:lnTo>
                  <a:pt x="447675" y="28575"/>
                </a:lnTo>
                <a:lnTo>
                  <a:pt x="504825" y="28575"/>
                </a:lnTo>
                <a:lnTo>
                  <a:pt x="447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066889" y="5521234"/>
            <a:ext cx="647801" cy="131222"/>
          </a:xfrm>
          <a:custGeom>
            <a:avLst/>
            <a:gdLst/>
            <a:ahLst/>
            <a:cxnLst/>
            <a:rect l="l" t="t" r="r" b="b"/>
            <a:pathLst>
              <a:path w="647801" h="131222">
                <a:moveTo>
                  <a:pt x="71" y="49302"/>
                </a:moveTo>
                <a:lnTo>
                  <a:pt x="0" y="77877"/>
                </a:lnTo>
                <a:lnTo>
                  <a:pt x="566563" y="79266"/>
                </a:lnTo>
                <a:lnTo>
                  <a:pt x="519605" y="106505"/>
                </a:lnTo>
                <a:lnTo>
                  <a:pt x="517281" y="115247"/>
                </a:lnTo>
                <a:lnTo>
                  <a:pt x="525199" y="128899"/>
                </a:lnTo>
                <a:lnTo>
                  <a:pt x="533942" y="131222"/>
                </a:lnTo>
                <a:lnTo>
                  <a:pt x="647801" y="65178"/>
                </a:lnTo>
                <a:lnTo>
                  <a:pt x="623106" y="50692"/>
                </a:lnTo>
                <a:lnTo>
                  <a:pt x="566633" y="50692"/>
                </a:lnTo>
                <a:lnTo>
                  <a:pt x="71" y="49302"/>
                </a:lnTo>
                <a:close/>
              </a:path>
              <a:path w="647801" h="131222">
                <a:moveTo>
                  <a:pt x="530188" y="0"/>
                </a:moveTo>
                <a:lnTo>
                  <a:pt x="524515" y="2559"/>
                </a:lnTo>
                <a:lnTo>
                  <a:pt x="517527" y="14469"/>
                </a:lnTo>
                <a:lnTo>
                  <a:pt x="519808" y="23223"/>
                </a:lnTo>
                <a:lnTo>
                  <a:pt x="566633" y="50692"/>
                </a:lnTo>
                <a:lnTo>
                  <a:pt x="623106" y="50692"/>
                </a:lnTo>
                <a:lnTo>
                  <a:pt x="539371" y="1570"/>
                </a:lnTo>
                <a:lnTo>
                  <a:pt x="537549" y="965"/>
                </a:lnTo>
                <a:lnTo>
                  <a:pt x="5301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969543" y="5432425"/>
            <a:ext cx="1697989" cy="9328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270635" algn="l"/>
              </a:tabLst>
            </a:pPr>
            <a:r>
              <a:rPr dirty="0" smtClean="0" sz="2000">
                <a:latin typeface="Verdana"/>
                <a:cs typeface="Verdana"/>
              </a:rPr>
              <a:t>bi</a:t>
            </a:r>
            <a:r>
              <a:rPr dirty="0" smtClean="0" sz="2000" spc="-15">
                <a:latin typeface="Verdana"/>
                <a:cs typeface="Verdana"/>
              </a:rPr>
              <a:t>r</a:t>
            </a:r>
            <a:r>
              <a:rPr dirty="0" smtClean="0" sz="2000" spc="0">
                <a:latin typeface="Verdana"/>
                <a:cs typeface="Verdana"/>
              </a:rPr>
              <a:t>d	</a:t>
            </a:r>
            <a:r>
              <a:rPr dirty="0" smtClean="0" sz="2000" spc="-15">
                <a:latin typeface="Verdana"/>
                <a:cs typeface="Verdana"/>
              </a:rPr>
              <a:t>f</a:t>
            </a:r>
            <a:r>
              <a:rPr dirty="0" smtClean="0" sz="2000" spc="-10">
                <a:latin typeface="Verdana"/>
                <a:cs typeface="Verdana"/>
              </a:rPr>
              <a:t>ly</a:t>
            </a:r>
            <a:endParaRPr sz="2000">
              <a:latin typeface="Verdana"/>
              <a:cs typeface="Verdana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48"/>
              </a:spcBef>
            </a:pPr>
            <a:endParaRPr sz="1400"/>
          </a:p>
          <a:p>
            <a:pPr marL="160655">
              <a:lnSpc>
                <a:spcPct val="100000"/>
              </a:lnSpc>
            </a:pPr>
            <a:r>
              <a:rPr dirty="0" smtClean="0" sz="2000">
                <a:solidFill>
                  <a:srgbClr val="C00000"/>
                </a:solidFill>
                <a:latin typeface="Microsoft YaHei UI"/>
                <a:cs typeface="Microsoft YaHei UI"/>
              </a:rPr>
              <a:t>默认属性继承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30962" y="5432425"/>
            <a:ext cx="687705" cy="3111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5">
                <a:latin typeface="Verdana"/>
                <a:cs typeface="Verdana"/>
              </a:rPr>
              <a:t>c</a:t>
            </a:r>
            <a:r>
              <a:rPr dirty="0" smtClean="0" sz="2000" spc="0">
                <a:latin typeface="Verdana"/>
                <a:cs typeface="Verdana"/>
              </a:rPr>
              <a:t>l</a:t>
            </a:r>
            <a:r>
              <a:rPr dirty="0" smtClean="0" sz="2000" spc="-15">
                <a:latin typeface="Verdana"/>
                <a:cs typeface="Verdana"/>
              </a:rPr>
              <a:t>y</a:t>
            </a:r>
            <a:r>
              <a:rPr dirty="0" smtClean="0" sz="2000" spc="-15">
                <a:latin typeface="Verdana"/>
                <a:cs typeface="Verdana"/>
              </a:rPr>
              <a:t>d</a:t>
            </a:r>
            <a:r>
              <a:rPr dirty="0" smtClean="0" sz="2000" spc="-15">
                <a:latin typeface="Verdana"/>
                <a:cs typeface="Verdana"/>
              </a:rPr>
              <a:t>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15275" y="5432425"/>
            <a:ext cx="334645" cy="3111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15">
                <a:latin typeface="Verdana"/>
                <a:cs typeface="Verdana"/>
              </a:rPr>
              <a:t>f</a:t>
            </a:r>
            <a:r>
              <a:rPr dirty="0" smtClean="0" sz="2000" spc="-10">
                <a:latin typeface="Verdana"/>
                <a:cs typeface="Verdana"/>
              </a:rPr>
              <a:t>ly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78989" y="5247958"/>
            <a:ext cx="53784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latin typeface="Verdana"/>
                <a:cs typeface="Verdana"/>
              </a:rPr>
              <a:t>I</a:t>
            </a:r>
            <a:r>
              <a:rPr dirty="0" smtClean="0" sz="1800" spc="-25">
                <a:latin typeface="Verdana"/>
                <a:cs typeface="Verdana"/>
              </a:rPr>
              <a:t>S</a:t>
            </a:r>
            <a:r>
              <a:rPr dirty="0" smtClean="0" sz="1800" spc="-5">
                <a:latin typeface="Verdana"/>
                <a:cs typeface="Verdana"/>
              </a:rPr>
              <a:t>-</a:t>
            </a:r>
            <a:r>
              <a:rPr dirty="0" smtClean="0" sz="1800" spc="-15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50740" y="5176520"/>
            <a:ext cx="426084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c</a:t>
            </a:r>
            <a:r>
              <a:rPr dirty="0" smtClean="0" sz="1800" spc="-25">
                <a:latin typeface="Verdana"/>
                <a:cs typeface="Verdana"/>
              </a:rPr>
              <a:t>a</a:t>
            </a:r>
            <a:r>
              <a:rPr dirty="0" smtClean="0" sz="1800" spc="-15">
                <a:latin typeface="Verdana"/>
                <a:cs typeface="Verdana"/>
              </a:rPr>
              <a:t>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76465" y="5189220"/>
            <a:ext cx="426084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c</a:t>
            </a:r>
            <a:r>
              <a:rPr dirty="0" smtClean="0" sz="1800" spc="-25">
                <a:latin typeface="Verdana"/>
                <a:cs typeface="Verdana"/>
              </a:rPr>
              <a:t>a</a:t>
            </a:r>
            <a:r>
              <a:rPr dirty="0" smtClean="0" sz="1800" spc="-15">
                <a:latin typeface="Verdana"/>
                <a:cs typeface="Verdana"/>
              </a:rPr>
              <a:t>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50637" y="5584825"/>
            <a:ext cx="645387" cy="97517"/>
          </a:xfrm>
          <a:custGeom>
            <a:avLst/>
            <a:gdLst/>
            <a:ahLst/>
            <a:cxnLst/>
            <a:rect l="l" t="t" r="r" b="b"/>
            <a:pathLst>
              <a:path w="645387" h="97517">
                <a:moveTo>
                  <a:pt x="596629" y="0"/>
                </a:moveTo>
                <a:lnTo>
                  <a:pt x="596629" y="24379"/>
                </a:lnTo>
                <a:lnTo>
                  <a:pt x="0" y="24379"/>
                </a:lnTo>
                <a:lnTo>
                  <a:pt x="0" y="73138"/>
                </a:lnTo>
                <a:lnTo>
                  <a:pt x="596629" y="73138"/>
                </a:lnTo>
                <a:lnTo>
                  <a:pt x="596629" y="97517"/>
                </a:lnTo>
                <a:lnTo>
                  <a:pt x="645387" y="48759"/>
                </a:lnTo>
                <a:lnTo>
                  <a:pt x="596629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650637" y="5584825"/>
            <a:ext cx="645387" cy="97518"/>
          </a:xfrm>
          <a:custGeom>
            <a:avLst/>
            <a:gdLst/>
            <a:ahLst/>
            <a:cxnLst/>
            <a:rect l="l" t="t" r="r" b="b"/>
            <a:pathLst>
              <a:path w="645387" h="97518">
                <a:moveTo>
                  <a:pt x="0" y="24379"/>
                </a:moveTo>
                <a:lnTo>
                  <a:pt x="596628" y="24379"/>
                </a:lnTo>
                <a:lnTo>
                  <a:pt x="596628" y="0"/>
                </a:lnTo>
                <a:lnTo>
                  <a:pt x="645387" y="48759"/>
                </a:lnTo>
                <a:lnTo>
                  <a:pt x="596628" y="97518"/>
                </a:lnTo>
                <a:lnTo>
                  <a:pt x="596628" y="73138"/>
                </a:lnTo>
                <a:lnTo>
                  <a:pt x="0" y="73138"/>
                </a:lnTo>
                <a:lnTo>
                  <a:pt x="0" y="24379"/>
                </a:lnTo>
                <a:close/>
              </a:path>
            </a:pathLst>
          </a:custGeom>
          <a:ln w="25400">
            <a:solidFill>
              <a:srgbClr val="6F9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64540" y="1249045"/>
            <a:ext cx="7912734" cy="29698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In</a:t>
            </a:r>
            <a:r>
              <a:rPr dirty="0" smtClean="0" sz="2600" spc="-5" b="1">
                <a:latin typeface="Microsoft YaHei UI"/>
                <a:cs typeface="Microsoft YaHei UI"/>
              </a:rPr>
              <a:t>h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0" b="1">
                <a:latin typeface="Microsoft YaHei UI"/>
                <a:cs typeface="Microsoft YaHei UI"/>
              </a:rPr>
              <a:t>n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0" b="1">
                <a:latin typeface="Microsoft YaHei UI"/>
                <a:cs typeface="Microsoft YaHei UI"/>
              </a:rPr>
              <a:t>e（继承）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18"/>
              </a:spcBef>
            </a:pPr>
            <a:endParaRPr sz="500"/>
          </a:p>
          <a:p>
            <a:pPr marL="755650" marR="12700" indent="-285750">
              <a:lnSpc>
                <a:spcPct val="1004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 </a:t>
            </a:r>
            <a:r>
              <a:rPr dirty="0" smtClean="0" sz="2450" spc="-25">
                <a:latin typeface="Microsoft YaHei UI"/>
                <a:cs typeface="Microsoft YaHei UI"/>
              </a:rPr>
              <a:t>i</a:t>
            </a:r>
            <a:r>
              <a:rPr dirty="0" smtClean="0" sz="2450" spc="-35">
                <a:latin typeface="Microsoft YaHei UI"/>
                <a:cs typeface="Microsoft YaHei UI"/>
              </a:rPr>
              <a:t>s</a:t>
            </a:r>
            <a:r>
              <a:rPr dirty="0" smtClean="0" sz="2450" spc="-40">
                <a:latin typeface="Microsoft YaHei UI"/>
                <a:cs typeface="Microsoft YaHei UI"/>
              </a:rPr>
              <a:t>-</a:t>
            </a:r>
            <a:r>
              <a:rPr dirty="0" smtClean="0" sz="2450" spc="-45">
                <a:latin typeface="Microsoft YaHei UI"/>
                <a:cs typeface="Microsoft YaHei UI"/>
              </a:rPr>
              <a:t>a</a:t>
            </a:r>
            <a:r>
              <a:rPr dirty="0" smtClean="0" sz="2450" spc="-1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an</a:t>
            </a:r>
            <a:r>
              <a:rPr dirty="0" smtClean="0" sz="2400" spc="0">
                <a:latin typeface="Microsoft YaHei UI"/>
                <a:cs typeface="Microsoft YaHei UI"/>
              </a:rPr>
              <a:t>d </a:t>
            </a:r>
            <a:r>
              <a:rPr dirty="0" smtClean="0" sz="2450" spc="-40">
                <a:latin typeface="Microsoft YaHei UI"/>
                <a:cs typeface="Microsoft YaHei UI"/>
              </a:rPr>
              <a:t>in</a:t>
            </a:r>
            <a:r>
              <a:rPr dirty="0" smtClean="0" sz="2450" spc="-35">
                <a:latin typeface="Microsoft YaHei UI"/>
                <a:cs typeface="Microsoft YaHei UI"/>
              </a:rPr>
              <a:t>st</a:t>
            </a:r>
            <a:r>
              <a:rPr dirty="0" smtClean="0" sz="2450" spc="-50">
                <a:latin typeface="Microsoft YaHei UI"/>
                <a:cs typeface="Microsoft YaHei UI"/>
              </a:rPr>
              <a:t>a</a:t>
            </a:r>
            <a:r>
              <a:rPr dirty="0" smtClean="0" sz="2450" spc="-55">
                <a:latin typeface="Microsoft YaHei UI"/>
                <a:cs typeface="Microsoft YaHei UI"/>
              </a:rPr>
              <a:t>n</a:t>
            </a:r>
            <a:r>
              <a:rPr dirty="0" smtClean="0" sz="2450" spc="-45">
                <a:latin typeface="Microsoft YaHei UI"/>
                <a:cs typeface="Microsoft YaHei UI"/>
              </a:rPr>
              <a:t>c</a:t>
            </a:r>
            <a:r>
              <a:rPr dirty="0" smtClean="0" sz="2450" spc="-45">
                <a:latin typeface="Microsoft YaHei UI"/>
                <a:cs typeface="Microsoft YaHei UI"/>
              </a:rPr>
              <a:t>e</a:t>
            </a:r>
            <a:r>
              <a:rPr dirty="0" smtClean="0" sz="2450" spc="-45">
                <a:latin typeface="Microsoft YaHei UI"/>
                <a:cs typeface="Microsoft YaHei UI"/>
              </a:rPr>
              <a:t>-o</a:t>
            </a:r>
            <a:r>
              <a:rPr dirty="0" smtClean="0" sz="2450" spc="-30">
                <a:latin typeface="Microsoft YaHei UI"/>
                <a:cs typeface="Microsoft YaHei UI"/>
              </a:rPr>
              <a:t>f</a:t>
            </a:r>
            <a:r>
              <a:rPr dirty="0" smtClean="0" sz="2450" spc="-1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ep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ese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ro</a:t>
            </a:r>
            <a:r>
              <a:rPr dirty="0" smtClean="0" sz="2400" spc="0">
                <a:latin typeface="Microsoft YaHei UI"/>
                <a:cs typeface="Microsoft YaHei UI"/>
              </a:rPr>
              <a:t>v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de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 me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sm 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o 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mp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eme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1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is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33"/>
              </a:spcBef>
              <a:buFont typeface="Microsoft YaHei UI"/>
              <a:buChar char="-"/>
            </a:pPr>
            <a:endParaRPr sz="600"/>
          </a:p>
          <a:p>
            <a:pPr marL="755650" marR="640715" indent="-285750">
              <a:lnSpc>
                <a:spcPts val="29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 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so p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v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des a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me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 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de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0">
                <a:latin typeface="Microsoft YaHei UI"/>
                <a:cs typeface="Microsoft YaHei UI"/>
              </a:rPr>
              <a:t> w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th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50" spc="-40">
                <a:latin typeface="Microsoft YaHei UI"/>
                <a:cs typeface="Microsoft YaHei UI"/>
              </a:rPr>
              <a:t>def</a:t>
            </a:r>
            <a:r>
              <a:rPr dirty="0" smtClean="0" sz="2450" spc="-50">
                <a:latin typeface="Microsoft YaHei UI"/>
                <a:cs typeface="Microsoft YaHei UI"/>
              </a:rPr>
              <a:t>a</a:t>
            </a:r>
            <a:r>
              <a:rPr dirty="0" smtClean="0" sz="2450" spc="-55">
                <a:latin typeface="Microsoft YaHei UI"/>
                <a:cs typeface="Microsoft YaHei UI"/>
              </a:rPr>
              <a:t>u</a:t>
            </a:r>
            <a:r>
              <a:rPr dirty="0" smtClean="0" sz="2450" spc="-25">
                <a:latin typeface="Microsoft YaHei UI"/>
                <a:cs typeface="Microsoft YaHei UI"/>
              </a:rPr>
              <a:t>l</a:t>
            </a:r>
            <a:r>
              <a:rPr dirty="0" smtClean="0" sz="2450" spc="-30">
                <a:latin typeface="Microsoft YaHei UI"/>
                <a:cs typeface="Microsoft YaHei UI"/>
              </a:rPr>
              <a:t>t</a:t>
            </a:r>
            <a:r>
              <a:rPr dirty="0" smtClean="0" sz="2450" spc="-10">
                <a:latin typeface="Microsoft YaHei UI"/>
                <a:cs typeface="Microsoft YaHei UI"/>
              </a:rPr>
              <a:t> </a:t>
            </a:r>
            <a:r>
              <a:rPr dirty="0" smtClean="0" sz="2450" spc="-35">
                <a:latin typeface="Microsoft YaHei UI"/>
                <a:cs typeface="Microsoft YaHei UI"/>
              </a:rPr>
              <a:t>r</a:t>
            </a:r>
            <a:r>
              <a:rPr dirty="0" smtClean="0" sz="2450" spc="-45">
                <a:latin typeface="Microsoft YaHei UI"/>
                <a:cs typeface="Microsoft YaHei UI"/>
              </a:rPr>
              <a:t>e</a:t>
            </a:r>
            <a:r>
              <a:rPr dirty="0" smtClean="0" sz="2450" spc="-50">
                <a:latin typeface="Microsoft YaHei UI"/>
                <a:cs typeface="Microsoft YaHei UI"/>
              </a:rPr>
              <a:t>a</a:t>
            </a:r>
            <a:r>
              <a:rPr dirty="0" smtClean="0" sz="2450" spc="-35">
                <a:latin typeface="Microsoft YaHei UI"/>
                <a:cs typeface="Microsoft YaHei UI"/>
              </a:rPr>
              <a:t>s</a:t>
            </a:r>
            <a:r>
              <a:rPr dirty="0" smtClean="0" sz="2450" spc="-50">
                <a:latin typeface="Microsoft YaHei UI"/>
                <a:cs typeface="Microsoft YaHei UI"/>
              </a:rPr>
              <a:t>oning</a:t>
            </a:r>
            <a:endParaRPr sz="2450">
              <a:latin typeface="Microsoft YaHei UI"/>
              <a:cs typeface="Microsoft YaHei UI"/>
            </a:endParaRPr>
          </a:p>
          <a:p>
            <a:pPr>
              <a:lnSpc>
                <a:spcPts val="950"/>
              </a:lnSpc>
              <a:spcBef>
                <a:spcPts val="24"/>
              </a:spcBef>
            </a:pPr>
            <a:endParaRPr sz="9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algn="ctr" marR="36195">
              <a:lnSpc>
                <a:spcPct val="100000"/>
              </a:lnSpc>
            </a:pPr>
            <a:r>
              <a:rPr dirty="0" smtClean="0" sz="2000">
                <a:solidFill>
                  <a:srgbClr val="C00000"/>
                </a:solidFill>
                <a:latin typeface="Microsoft YaHei UI"/>
                <a:cs typeface="Microsoft YaHei UI"/>
              </a:rPr>
              <a:t>传递性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24050" y="4377690"/>
            <a:ext cx="18224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98168" y="4377690"/>
            <a:ext cx="18542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72137" y="4377690"/>
            <a:ext cx="18224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94856" y="4377690"/>
            <a:ext cx="18224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B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36178" y="4189095"/>
            <a:ext cx="53784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latin typeface="Verdana"/>
                <a:cs typeface="Verdana"/>
              </a:rPr>
              <a:t>I</a:t>
            </a:r>
            <a:r>
              <a:rPr dirty="0" smtClean="0" sz="1800" spc="-25">
                <a:latin typeface="Verdana"/>
                <a:cs typeface="Verdana"/>
              </a:rPr>
              <a:t>S</a:t>
            </a:r>
            <a:r>
              <a:rPr dirty="0" smtClean="0" sz="1800" spc="-5">
                <a:latin typeface="Verdana"/>
                <a:cs typeface="Verdana"/>
              </a:rPr>
              <a:t>-</a:t>
            </a:r>
            <a:r>
              <a:rPr dirty="0" smtClean="0" sz="1800" spc="-15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69665" y="4189095"/>
            <a:ext cx="53784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latin typeface="Verdana"/>
                <a:cs typeface="Verdana"/>
              </a:rPr>
              <a:t>I</a:t>
            </a:r>
            <a:r>
              <a:rPr dirty="0" smtClean="0" sz="1800" spc="-25">
                <a:latin typeface="Verdana"/>
                <a:cs typeface="Verdana"/>
              </a:rPr>
              <a:t>S</a:t>
            </a:r>
            <a:r>
              <a:rPr dirty="0" smtClean="0" sz="1800" spc="-5">
                <a:latin typeface="Verdana"/>
                <a:cs typeface="Verdana"/>
              </a:rPr>
              <a:t>-</a:t>
            </a:r>
            <a:r>
              <a:rPr dirty="0" smtClean="0" sz="1800" spc="-15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27103" y="4176395"/>
            <a:ext cx="53784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latin typeface="Verdana"/>
                <a:cs typeface="Verdana"/>
              </a:rPr>
              <a:t>I</a:t>
            </a:r>
            <a:r>
              <a:rPr dirty="0" smtClean="0" sz="1800" spc="-25">
                <a:latin typeface="Verdana"/>
                <a:cs typeface="Verdana"/>
              </a:rPr>
              <a:t>S</a:t>
            </a:r>
            <a:r>
              <a:rPr dirty="0" smtClean="0" sz="1800" spc="-5">
                <a:latin typeface="Verdana"/>
                <a:cs typeface="Verdana"/>
              </a:rPr>
              <a:t>-</a:t>
            </a:r>
            <a:r>
              <a:rPr dirty="0" smtClean="0" sz="1800" spc="-15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S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ma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0">
                <a:latin typeface="Microsoft YaHei UI"/>
                <a:cs typeface="Microsoft YaHei UI"/>
              </a:rPr>
              <a:t>c 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中的推理(</a:t>
            </a:r>
            <a:r>
              <a:rPr dirty="0" smtClean="0" sz="4000" spc="5">
                <a:latin typeface="Microsoft YaHei UI"/>
                <a:cs typeface="Microsoft YaHei UI"/>
              </a:rPr>
              <a:t>2</a:t>
            </a:r>
            <a:r>
              <a:rPr dirty="0" smtClean="0" sz="4000" spc="0">
                <a:latin typeface="Microsoft YaHei UI"/>
                <a:cs typeface="Microsoft YaHei UI"/>
              </a:rPr>
              <a:t>)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751445" cy="36296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In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0" b="1">
                <a:latin typeface="Microsoft YaHei UI"/>
                <a:cs typeface="Microsoft YaHei UI"/>
              </a:rPr>
              <a:t>s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on s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latin typeface="Microsoft YaHei UI"/>
                <a:cs typeface="Microsoft YaHei UI"/>
              </a:rPr>
              <a:t>h</a:t>
            </a:r>
            <a:r>
              <a:rPr dirty="0" smtClean="0" sz="2600" spc="-5" b="1">
                <a:latin typeface="Microsoft YaHei UI"/>
                <a:cs typeface="Microsoft YaHei UI"/>
              </a:rPr>
              <a:t>(</a:t>
            </a:r>
            <a:r>
              <a:rPr dirty="0" smtClean="0" sz="2600" spc="0" b="1">
                <a:latin typeface="Microsoft YaHei UI"/>
                <a:cs typeface="Microsoft YaHei UI"/>
              </a:rPr>
              <a:t>交集搜索)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32"/>
              </a:spcBef>
            </a:pPr>
            <a:endParaRPr sz="500"/>
          </a:p>
          <a:p>
            <a:pPr marL="755650" marR="66675" indent="-285750">
              <a:lnSpc>
                <a:spcPct val="999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Th</a:t>
            </a:r>
            <a:r>
              <a:rPr dirty="0" smtClean="0" sz="2400" spc="0">
                <a:latin typeface="Microsoft YaHei UI"/>
                <a:cs typeface="Microsoft YaHei UI"/>
              </a:rPr>
              <a:t>e 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io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50" spc="-45">
                <a:latin typeface="Microsoft YaHei UI"/>
                <a:cs typeface="Microsoft YaHei UI"/>
              </a:rPr>
              <a:t>sp</a:t>
            </a:r>
            <a:r>
              <a:rPr dirty="0" smtClean="0" sz="2450" spc="-35">
                <a:latin typeface="Microsoft YaHei UI"/>
                <a:cs typeface="Microsoft YaHei UI"/>
              </a:rPr>
              <a:t>r</a:t>
            </a:r>
            <a:r>
              <a:rPr dirty="0" smtClean="0" sz="2450" spc="-45">
                <a:latin typeface="Microsoft YaHei UI"/>
                <a:cs typeface="Microsoft YaHei UI"/>
              </a:rPr>
              <a:t>e</a:t>
            </a:r>
            <a:r>
              <a:rPr dirty="0" smtClean="0" sz="2450" spc="-50">
                <a:latin typeface="Microsoft YaHei UI"/>
                <a:cs typeface="Microsoft YaHei UI"/>
              </a:rPr>
              <a:t>a</a:t>
            </a:r>
            <a:r>
              <a:rPr dirty="0" smtClean="0" sz="2450" spc="-50">
                <a:latin typeface="Microsoft YaHei UI"/>
                <a:cs typeface="Microsoft YaHei UI"/>
              </a:rPr>
              <a:t>d</a:t>
            </a:r>
            <a:r>
              <a:rPr dirty="0" smtClean="0" sz="2450" spc="-25">
                <a:latin typeface="Microsoft YaHei UI"/>
                <a:cs typeface="Microsoft YaHei UI"/>
              </a:rPr>
              <a:t>i</a:t>
            </a:r>
            <a:r>
              <a:rPr dirty="0" smtClean="0" sz="2450" spc="-55">
                <a:latin typeface="Microsoft YaHei UI"/>
                <a:cs typeface="Microsoft YaHei UI"/>
              </a:rPr>
              <a:t>n</a:t>
            </a:r>
            <a:r>
              <a:rPr dirty="0" smtClean="0" sz="2450" spc="-50">
                <a:latin typeface="Microsoft YaHei UI"/>
                <a:cs typeface="Microsoft YaHei UI"/>
              </a:rPr>
              <a:t>g</a:t>
            </a:r>
            <a:r>
              <a:rPr dirty="0" smtClean="0" sz="2450" spc="-15">
                <a:latin typeface="Microsoft YaHei UI"/>
                <a:cs typeface="Microsoft YaHei UI"/>
              </a:rPr>
              <a:t> </a:t>
            </a:r>
            <a:r>
              <a:rPr dirty="0" smtClean="0" sz="2450" spc="-50">
                <a:latin typeface="Microsoft YaHei UI"/>
                <a:cs typeface="Microsoft YaHei UI"/>
              </a:rPr>
              <a:t>a</a:t>
            </a:r>
            <a:r>
              <a:rPr dirty="0" smtClean="0" sz="2450" spc="-45">
                <a:latin typeface="Microsoft YaHei UI"/>
                <a:cs typeface="Microsoft YaHei UI"/>
              </a:rPr>
              <a:t>c</a:t>
            </a:r>
            <a:r>
              <a:rPr dirty="0" smtClean="0" sz="2450" spc="-25">
                <a:latin typeface="Microsoft YaHei UI"/>
                <a:cs typeface="Microsoft YaHei UI"/>
              </a:rPr>
              <a:t>t</a:t>
            </a:r>
            <a:r>
              <a:rPr dirty="0" smtClean="0" sz="2450" spc="-25">
                <a:latin typeface="Microsoft YaHei UI"/>
                <a:cs typeface="Microsoft YaHei UI"/>
              </a:rPr>
              <a:t>i</a:t>
            </a:r>
            <a:r>
              <a:rPr dirty="0" smtClean="0" sz="2450" spc="-40">
                <a:latin typeface="Microsoft YaHei UI"/>
                <a:cs typeface="Microsoft YaHei UI"/>
              </a:rPr>
              <a:t>v</a:t>
            </a:r>
            <a:r>
              <a:rPr dirty="0" smtClean="0" sz="2450" spc="-50">
                <a:latin typeface="Microsoft YaHei UI"/>
                <a:cs typeface="Microsoft YaHei UI"/>
              </a:rPr>
              <a:t>a</a:t>
            </a:r>
            <a:r>
              <a:rPr dirty="0" smtClean="0" sz="2450" spc="-25">
                <a:latin typeface="Microsoft YaHei UI"/>
                <a:cs typeface="Microsoft YaHei UI"/>
              </a:rPr>
              <a:t>t</a:t>
            </a:r>
            <a:r>
              <a:rPr dirty="0" smtClean="0" sz="2450" spc="-25">
                <a:latin typeface="Microsoft YaHei UI"/>
                <a:cs typeface="Microsoft YaHei UI"/>
              </a:rPr>
              <a:t>i</a:t>
            </a:r>
            <a:r>
              <a:rPr dirty="0" smtClean="0" sz="2450" spc="-55">
                <a:latin typeface="Microsoft YaHei UI"/>
                <a:cs typeface="Microsoft YaHei UI"/>
              </a:rPr>
              <a:t>o</a:t>
            </a:r>
            <a:r>
              <a:rPr dirty="0" smtClean="0" sz="2450" spc="-50">
                <a:latin typeface="Microsoft YaHei UI"/>
                <a:cs typeface="Microsoft YaHei UI"/>
              </a:rPr>
              <a:t>n</a:t>
            </a:r>
            <a:r>
              <a:rPr dirty="0" smtClean="0" sz="2450" spc="-2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ou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wo</a:t>
            </a:r>
            <a:r>
              <a:rPr dirty="0" smtClean="0" sz="2400" spc="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no</a:t>
            </a:r>
            <a:r>
              <a:rPr dirty="0" smtClean="0" sz="2400" spc="0">
                <a:latin typeface="Microsoft YaHei UI"/>
                <a:cs typeface="Microsoft YaHei UI"/>
              </a:rPr>
              <a:t>des </a:t>
            </a:r>
            <a:r>
              <a:rPr dirty="0" smtClean="0" sz="2400" spc="-5">
                <a:latin typeface="Microsoft YaHei UI"/>
                <a:cs typeface="Microsoft YaHei UI"/>
              </a:rPr>
              <a:t>an</a:t>
            </a:r>
            <a:r>
              <a:rPr dirty="0" smtClean="0" sz="2400" spc="0">
                <a:latin typeface="Microsoft YaHei UI"/>
                <a:cs typeface="Microsoft YaHei UI"/>
              </a:rPr>
              <a:t>d f</a:t>
            </a:r>
            <a:r>
              <a:rPr dirty="0" smtClean="0" sz="2400" spc="-5">
                <a:latin typeface="Microsoft YaHei UI"/>
                <a:cs typeface="Microsoft YaHei UI"/>
              </a:rPr>
              <a:t>in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in</a:t>
            </a:r>
            <a:r>
              <a:rPr dirty="0" smtClean="0" sz="2400" spc="0">
                <a:latin typeface="Microsoft YaHei UI"/>
                <a:cs typeface="Microsoft YaHei UI"/>
              </a:rPr>
              <a:t>g 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in</a:t>
            </a:r>
            <a:r>
              <a:rPr dirty="0" smtClean="0" sz="2400" spc="0">
                <a:latin typeface="Microsoft YaHei UI"/>
                <a:cs typeface="Microsoft YaHei UI"/>
              </a:rPr>
              <a:t>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se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in</a:t>
            </a:r>
            <a:r>
              <a:rPr dirty="0" smtClean="0" sz="2400" spc="0">
                <a:latin typeface="Microsoft YaHei UI"/>
                <a:cs typeface="Microsoft YaHei UI"/>
              </a:rPr>
              <a:t>ds</a:t>
            </a:r>
            <a:r>
              <a:rPr dirty="0" smtClean="0" sz="2400" spc="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on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hi</a:t>
            </a:r>
            <a:r>
              <a:rPr dirty="0" smtClean="0" sz="2400" spc="0">
                <a:latin typeface="Microsoft YaHei UI"/>
                <a:cs typeface="Microsoft YaHei UI"/>
              </a:rPr>
              <a:t>ps 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</a:t>
            </a:r>
            <a:r>
              <a:rPr dirty="0" smtClean="0" sz="2400" spc="-5">
                <a:latin typeface="Microsoft YaHei UI"/>
                <a:cs typeface="Microsoft YaHei UI"/>
              </a:rPr>
              <a:t>on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1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j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s.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两个Sem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之间的匹配交集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33"/>
              </a:spcBef>
              <a:buFont typeface="Microsoft YaHei UI"/>
              <a:buChar char="-"/>
            </a:pPr>
            <a:endParaRPr sz="500"/>
          </a:p>
          <a:p>
            <a:pPr marL="755650" marR="258445" indent="-285750">
              <a:lnSpc>
                <a:spcPct val="100699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5">
                <a:latin typeface="Microsoft YaHei UI"/>
                <a:cs typeface="Microsoft YaHei UI"/>
              </a:rPr>
              <a:t>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dv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ges 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 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15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-</a:t>
            </a:r>
            <a:r>
              <a:rPr dirty="0" smtClean="0" sz="2400" spc="0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sed</a:t>
            </a:r>
            <a:r>
              <a:rPr dirty="0" smtClean="0" sz="2400" spc="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or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ani</a:t>
            </a:r>
            <a:r>
              <a:rPr dirty="0" smtClean="0" sz="2400" spc="-10">
                <a:latin typeface="Microsoft YaHei UI"/>
                <a:cs typeface="Microsoft YaHei UI"/>
              </a:rPr>
              <a:t>z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io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 an</a:t>
            </a:r>
            <a:r>
              <a:rPr dirty="0" smtClean="0" sz="2400" spc="0">
                <a:latin typeface="Microsoft YaHei UI"/>
                <a:cs typeface="Microsoft YaHei UI"/>
              </a:rPr>
              <a:t>d </a:t>
            </a:r>
            <a:r>
              <a:rPr dirty="0" smtClean="0" sz="2400" spc="5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arall</a:t>
            </a:r>
            <a:r>
              <a:rPr dirty="0" smtClean="0" sz="2400" spc="0">
                <a:latin typeface="Microsoft YaHei UI"/>
                <a:cs typeface="Microsoft YaHei UI"/>
              </a:rPr>
              <a:t>el 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mp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eme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ion</a:t>
            </a:r>
            <a:r>
              <a:rPr dirty="0" smtClean="0" sz="2400" spc="0">
                <a:latin typeface="Microsoft YaHei UI"/>
                <a:cs typeface="Microsoft YaHei UI"/>
              </a:rPr>
              <a:t>.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33"/>
              </a:spcBef>
              <a:buFont typeface="Microsoft YaHei UI"/>
              <a:buChar char="-"/>
            </a:pPr>
            <a:endParaRPr sz="500"/>
          </a:p>
          <a:p>
            <a:pPr marL="755650" marR="12700" indent="-285750">
              <a:lnSpc>
                <a:spcPct val="100699"/>
              </a:lnSpc>
              <a:buFont typeface="Microsoft YaHei UI"/>
              <a:buChar char="-"/>
              <a:tabLst>
                <a:tab pos="845819" algn="l"/>
              </a:tabLst>
            </a:pPr>
            <a:r>
              <a:rPr dirty="0" smtClean="0" sz="2400" spc="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wever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ve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st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ed q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esti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 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eed 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ig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ly</a:t>
            </a:r>
            <a:r>
              <a:rPr dirty="0" smtClean="0" sz="2400" spc="0">
                <a:latin typeface="Microsoft YaHei UI"/>
                <a:cs typeface="Microsoft YaHei UI"/>
              </a:rPr>
              <a:t> s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ed 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etw</a:t>
            </a:r>
            <a:r>
              <a:rPr dirty="0" smtClean="0" sz="2400" spc="-5">
                <a:latin typeface="Microsoft YaHei UI"/>
                <a:cs typeface="Microsoft YaHei UI"/>
              </a:rPr>
              <a:t>or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In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r</a:t>
            </a:r>
            <a:r>
              <a:rPr dirty="0" smtClean="0" sz="4000" spc="-5">
                <a:latin typeface="Microsoft YaHei UI"/>
                <a:cs typeface="Microsoft YaHei UI"/>
              </a:rPr>
              <a:t>s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n S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a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5">
                <a:latin typeface="Microsoft YaHei UI"/>
                <a:cs typeface="Microsoft YaHei UI"/>
              </a:rPr>
              <a:t>h</a:t>
            </a:r>
            <a:r>
              <a:rPr dirty="0" smtClean="0" sz="4000" spc="0">
                <a:latin typeface="Microsoft YaHei UI"/>
                <a:cs typeface="Microsoft YaHei UI"/>
              </a:rPr>
              <a:t>示例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8100" y="2815167"/>
            <a:ext cx="1092200" cy="48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418167" y="2802466"/>
            <a:ext cx="867833" cy="5757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357312" y="2844800"/>
            <a:ext cx="990600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357312" y="2844800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0"/>
                </a:moveTo>
                <a:lnTo>
                  <a:pt x="990600" y="0"/>
                </a:lnTo>
                <a:lnTo>
                  <a:pt x="990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90675" y="2898140"/>
            <a:ext cx="52324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c</a:t>
            </a:r>
            <a:r>
              <a:rPr dirty="0" smtClean="0" sz="1800" spc="-25">
                <a:latin typeface="Verdana"/>
                <a:cs typeface="Verdana"/>
              </a:rPr>
              <a:t>a</a:t>
            </a:r>
            <a:r>
              <a:rPr dirty="0" smtClean="0" sz="1800" spc="-20">
                <a:latin typeface="Verdana"/>
                <a:cs typeface="Verdana"/>
              </a:rPr>
              <a:t>r</a:t>
            </a:r>
            <a:r>
              <a:rPr dirty="0" smtClean="0" sz="1800" spc="-15">
                <a:latin typeface="Verdana"/>
                <a:cs typeface="Verdana"/>
              </a:rPr>
              <a:t>1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90332" y="2815167"/>
            <a:ext cx="715433" cy="482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077632" y="2802466"/>
            <a:ext cx="740833" cy="575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143250" y="2844800"/>
            <a:ext cx="609600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143250" y="28448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0"/>
                </a:moveTo>
                <a:lnTo>
                  <a:pt x="609600" y="0"/>
                </a:lnTo>
                <a:lnTo>
                  <a:pt x="609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249612" y="2898140"/>
            <a:ext cx="39751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latin typeface="Verdana"/>
                <a:cs typeface="Verdana"/>
              </a:rPr>
              <a:t>t</a:t>
            </a:r>
            <a:r>
              <a:rPr dirty="0" smtClean="0" sz="1800" spc="-25">
                <a:latin typeface="Verdana"/>
                <a:cs typeface="Verdana"/>
              </a:rPr>
              <a:t>a</a:t>
            </a:r>
            <a:r>
              <a:rPr dirty="0" smtClean="0" sz="1800" spc="-15">
                <a:latin typeface="Verdana"/>
                <a:cs typeface="Verdana"/>
              </a:rPr>
              <a:t>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9687" y="4786312"/>
            <a:ext cx="1066800" cy="381000"/>
          </a:xfrm>
          <a:custGeom>
            <a:avLst/>
            <a:gdLst/>
            <a:ahLst/>
            <a:cxnLst/>
            <a:rect l="l" t="t" r="r" b="b"/>
            <a:pathLst>
              <a:path w="1066800" h="381000">
                <a:moveTo>
                  <a:pt x="0" y="0"/>
                </a:moveTo>
                <a:lnTo>
                  <a:pt x="1066800" y="0"/>
                </a:lnTo>
                <a:lnTo>
                  <a:pt x="10668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81150" y="4839653"/>
            <a:ext cx="52324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c</a:t>
            </a:r>
            <a:r>
              <a:rPr dirty="0" smtClean="0" sz="1800" spc="-25">
                <a:latin typeface="Verdana"/>
                <a:cs typeface="Verdana"/>
              </a:rPr>
              <a:t>a</a:t>
            </a:r>
            <a:r>
              <a:rPr dirty="0" smtClean="0" sz="1800" spc="-20">
                <a:latin typeface="Verdana"/>
                <a:cs typeface="Verdana"/>
              </a:rPr>
              <a:t>r</a:t>
            </a:r>
            <a:r>
              <a:rPr dirty="0" smtClean="0" sz="1800" spc="-15">
                <a:latin typeface="Verdana"/>
                <a:cs typeface="Verdana"/>
              </a:rPr>
              <a:t>2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43250" y="4786312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0" y="0"/>
                </a:moveTo>
                <a:lnTo>
                  <a:pt x="914400" y="0"/>
                </a:lnTo>
                <a:lnTo>
                  <a:pt x="914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259137" y="4839653"/>
            <a:ext cx="68326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g</a:t>
            </a:r>
            <a:r>
              <a:rPr dirty="0" smtClean="0" sz="1800" spc="-15">
                <a:latin typeface="Verdana"/>
                <a:cs typeface="Verdana"/>
              </a:rPr>
              <a:t>r</a:t>
            </a:r>
            <a:r>
              <a:rPr dirty="0" smtClean="0" sz="1800" spc="-15">
                <a:latin typeface="Verdana"/>
                <a:cs typeface="Verdana"/>
              </a:rPr>
              <a:t>een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57312" y="1995487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0"/>
                </a:moveTo>
                <a:lnTo>
                  <a:pt x="990600" y="0"/>
                </a:lnTo>
                <a:lnTo>
                  <a:pt x="990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791493" y="2048828"/>
            <a:ext cx="12192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latin typeface="Verdana"/>
                <a:cs typeface="Verdana"/>
              </a:rPr>
              <a:t>I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09687" y="5853112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0"/>
                </a:moveTo>
                <a:lnTo>
                  <a:pt x="990600" y="0"/>
                </a:lnTo>
                <a:lnTo>
                  <a:pt x="990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539081" y="5906453"/>
            <a:ext cx="53213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5">
                <a:latin typeface="Verdana"/>
                <a:cs typeface="Verdana"/>
              </a:rPr>
              <a:t>j</a:t>
            </a:r>
            <a:r>
              <a:rPr dirty="0" smtClean="0" sz="1800" spc="-10">
                <a:latin typeface="Verdana"/>
                <a:cs typeface="Verdana"/>
              </a:rPr>
              <a:t>o</a:t>
            </a:r>
            <a:r>
              <a:rPr dirty="0" smtClean="0" sz="1800" spc="-20">
                <a:latin typeface="Verdana"/>
                <a:cs typeface="Verdana"/>
              </a:rPr>
              <a:t>h</a:t>
            </a:r>
            <a:r>
              <a:rPr dirty="0" smtClean="0" sz="1800" spc="-15">
                <a:latin typeface="Verdana"/>
                <a:cs typeface="Verdana"/>
              </a:rPr>
              <a:t>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5938" y="5167312"/>
            <a:ext cx="114300" cy="685800"/>
          </a:xfrm>
          <a:custGeom>
            <a:avLst/>
            <a:gdLst/>
            <a:ahLst/>
            <a:cxnLst/>
            <a:rect l="l" t="t" r="r" b="b"/>
            <a:pathLst>
              <a:path w="114300" h="685800">
                <a:moveTo>
                  <a:pt x="114300" y="571500"/>
                </a:moveTo>
                <a:lnTo>
                  <a:pt x="0" y="571500"/>
                </a:lnTo>
                <a:lnTo>
                  <a:pt x="57150" y="685800"/>
                </a:lnTo>
                <a:lnTo>
                  <a:pt x="114300" y="571500"/>
                </a:lnTo>
                <a:close/>
              </a:path>
              <a:path w="114300" h="685800">
                <a:moveTo>
                  <a:pt x="76198" y="0"/>
                </a:moveTo>
                <a:lnTo>
                  <a:pt x="38098" y="0"/>
                </a:lnTo>
                <a:lnTo>
                  <a:pt x="38100" y="571500"/>
                </a:lnTo>
                <a:lnTo>
                  <a:pt x="76200" y="571500"/>
                </a:lnTo>
                <a:lnTo>
                  <a:pt x="76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019800" y="2662766"/>
            <a:ext cx="1020233" cy="4868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072187" y="2695575"/>
            <a:ext cx="914400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072187" y="2695575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0" y="0"/>
                </a:moveTo>
                <a:lnTo>
                  <a:pt x="914400" y="0"/>
                </a:lnTo>
                <a:lnTo>
                  <a:pt x="914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267450" y="2748915"/>
            <a:ext cx="52324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c</a:t>
            </a:r>
            <a:r>
              <a:rPr dirty="0" smtClean="0" sz="1800" spc="-25">
                <a:latin typeface="Verdana"/>
                <a:cs typeface="Verdana"/>
              </a:rPr>
              <a:t>a</a:t>
            </a:r>
            <a:r>
              <a:rPr dirty="0" smtClean="0" sz="1800" spc="-20">
                <a:latin typeface="Verdana"/>
                <a:cs typeface="Verdana"/>
              </a:rPr>
              <a:t>r</a:t>
            </a:r>
            <a:r>
              <a:rPr dirty="0" smtClean="0" sz="1800" spc="-15">
                <a:latin typeface="Verdana"/>
                <a:cs typeface="Verdana"/>
              </a:rPr>
              <a:t>1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86587" y="2790826"/>
            <a:ext cx="838200" cy="114300"/>
          </a:xfrm>
          <a:custGeom>
            <a:avLst/>
            <a:gdLst/>
            <a:ahLst/>
            <a:cxnLst/>
            <a:rect l="l" t="t" r="r" b="b"/>
            <a:pathLst>
              <a:path w="838200" h="114300">
                <a:moveTo>
                  <a:pt x="0" y="38098"/>
                </a:moveTo>
                <a:lnTo>
                  <a:pt x="0" y="76198"/>
                </a:lnTo>
                <a:lnTo>
                  <a:pt x="723900" y="76200"/>
                </a:lnTo>
                <a:lnTo>
                  <a:pt x="723900" y="114300"/>
                </a:lnTo>
                <a:lnTo>
                  <a:pt x="838200" y="57150"/>
                </a:lnTo>
                <a:lnTo>
                  <a:pt x="800100" y="38100"/>
                </a:lnTo>
                <a:lnTo>
                  <a:pt x="0" y="38098"/>
                </a:lnTo>
                <a:close/>
              </a:path>
              <a:path w="838200" h="114300">
                <a:moveTo>
                  <a:pt x="723900" y="0"/>
                </a:moveTo>
                <a:lnTo>
                  <a:pt x="723900" y="38100"/>
                </a:lnTo>
                <a:lnTo>
                  <a:pt x="800100" y="381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824787" y="2695575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0"/>
                </a:moveTo>
                <a:lnTo>
                  <a:pt x="990600" y="0"/>
                </a:lnTo>
                <a:lnTo>
                  <a:pt x="990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965281" y="2748915"/>
            <a:ext cx="70929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Verdana"/>
                <a:cs typeface="Verdana"/>
              </a:rPr>
              <a:t>w</a:t>
            </a:r>
            <a:r>
              <a:rPr dirty="0" smtClean="0" sz="1800" spc="-5">
                <a:latin typeface="Verdana"/>
                <a:cs typeface="Verdana"/>
              </a:rPr>
              <a:t>h</a:t>
            </a:r>
            <a:r>
              <a:rPr dirty="0" smtClean="0" sz="1800" spc="-25">
                <a:latin typeface="Verdana"/>
                <a:cs typeface="Verdana"/>
              </a:rPr>
              <a:t>a</a:t>
            </a:r>
            <a:r>
              <a:rPr dirty="0" smtClean="0" sz="1800" spc="0">
                <a:latin typeface="Verdana"/>
                <a:cs typeface="Verdana"/>
              </a:rPr>
              <a:t>t?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8400" y="3801533"/>
            <a:ext cx="1092200" cy="482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164666" y="3793066"/>
            <a:ext cx="719666" cy="571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029200" y="3833812"/>
            <a:ext cx="990600" cy="381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029200" y="3833812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0"/>
                </a:moveTo>
                <a:lnTo>
                  <a:pt x="990600" y="0"/>
                </a:lnTo>
                <a:lnTo>
                  <a:pt x="990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335587" y="3887153"/>
            <a:ext cx="37846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c</a:t>
            </a:r>
            <a:r>
              <a:rPr dirty="0" smtClean="0" sz="1800" spc="-25">
                <a:latin typeface="Verdana"/>
                <a:cs typeface="Verdana"/>
              </a:rPr>
              <a:t>a</a:t>
            </a:r>
            <a:r>
              <a:rPr dirty="0" smtClean="0" sz="1800" spc="-10">
                <a:latin typeface="Verdana"/>
                <a:cs typeface="Verdana"/>
              </a:rPr>
              <a:t>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94579" y="2376429"/>
            <a:ext cx="116645" cy="470001"/>
          </a:xfrm>
          <a:custGeom>
            <a:avLst/>
            <a:gdLst/>
            <a:ahLst/>
            <a:cxnLst/>
            <a:rect l="l" t="t" r="r" b="b"/>
            <a:pathLst>
              <a:path w="116645" h="470001">
                <a:moveTo>
                  <a:pt x="99787" y="72137"/>
                </a:moveTo>
                <a:lnTo>
                  <a:pt x="45090" y="72137"/>
                </a:lnTo>
                <a:lnTo>
                  <a:pt x="43745" y="469916"/>
                </a:lnTo>
                <a:lnTo>
                  <a:pt x="69145" y="470001"/>
                </a:lnTo>
                <a:lnTo>
                  <a:pt x="70488" y="72223"/>
                </a:lnTo>
                <a:lnTo>
                  <a:pt x="99837" y="72223"/>
                </a:lnTo>
                <a:close/>
              </a:path>
              <a:path w="116645" h="470001">
                <a:moveTo>
                  <a:pt x="99837" y="72223"/>
                </a:moveTo>
                <a:lnTo>
                  <a:pt x="70488" y="72223"/>
                </a:lnTo>
                <a:lnTo>
                  <a:pt x="94661" y="113987"/>
                </a:lnTo>
                <a:lnTo>
                  <a:pt x="102431" y="116060"/>
                </a:lnTo>
                <a:lnTo>
                  <a:pt x="114573" y="109032"/>
                </a:lnTo>
                <a:lnTo>
                  <a:pt x="116645" y="101263"/>
                </a:lnTo>
                <a:lnTo>
                  <a:pt x="99837" y="72223"/>
                </a:lnTo>
                <a:close/>
              </a:path>
              <a:path w="116645" h="470001">
                <a:moveTo>
                  <a:pt x="58033" y="0"/>
                </a:moveTo>
                <a:lnTo>
                  <a:pt x="1403" y="96329"/>
                </a:lnTo>
                <a:lnTo>
                  <a:pt x="863" y="97950"/>
                </a:lnTo>
                <a:lnTo>
                  <a:pt x="0" y="104491"/>
                </a:lnTo>
                <a:lnTo>
                  <a:pt x="2269" y="109536"/>
                </a:lnTo>
                <a:lnTo>
                  <a:pt x="12851" y="115756"/>
                </a:lnTo>
                <a:lnTo>
                  <a:pt x="20634" y="113737"/>
                </a:lnTo>
                <a:lnTo>
                  <a:pt x="45090" y="72137"/>
                </a:lnTo>
                <a:lnTo>
                  <a:pt x="99787" y="72137"/>
                </a:lnTo>
                <a:lnTo>
                  <a:pt x="580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2347887" y="2978999"/>
            <a:ext cx="795421" cy="116640"/>
          </a:xfrm>
          <a:custGeom>
            <a:avLst/>
            <a:gdLst/>
            <a:ahLst/>
            <a:cxnLst/>
            <a:rect l="l" t="t" r="r" b="b"/>
            <a:pathLst>
              <a:path w="795421" h="116640">
                <a:moveTo>
                  <a:pt x="50" y="43600"/>
                </a:moveTo>
                <a:lnTo>
                  <a:pt x="0" y="69000"/>
                </a:lnTo>
                <a:lnTo>
                  <a:pt x="723215" y="70444"/>
                </a:lnTo>
                <a:lnTo>
                  <a:pt x="681485" y="94674"/>
                </a:lnTo>
                <a:lnTo>
                  <a:pt x="679423" y="102447"/>
                </a:lnTo>
                <a:lnTo>
                  <a:pt x="686468" y="114579"/>
                </a:lnTo>
                <a:lnTo>
                  <a:pt x="694240" y="116640"/>
                </a:lnTo>
                <a:lnTo>
                  <a:pt x="795421" y="57887"/>
                </a:lnTo>
                <a:lnTo>
                  <a:pt x="773504" y="45044"/>
                </a:lnTo>
                <a:lnTo>
                  <a:pt x="723266" y="45044"/>
                </a:lnTo>
                <a:lnTo>
                  <a:pt x="50" y="43600"/>
                </a:lnTo>
                <a:close/>
              </a:path>
              <a:path w="795421" h="116640">
                <a:moveTo>
                  <a:pt x="690849" y="0"/>
                </a:moveTo>
                <a:lnTo>
                  <a:pt x="685808" y="2275"/>
                </a:lnTo>
                <a:lnTo>
                  <a:pt x="679602" y="12866"/>
                </a:lnTo>
                <a:lnTo>
                  <a:pt x="681633" y="20647"/>
                </a:lnTo>
                <a:lnTo>
                  <a:pt x="723266" y="45044"/>
                </a:lnTo>
                <a:lnTo>
                  <a:pt x="773504" y="45044"/>
                </a:lnTo>
                <a:lnTo>
                  <a:pt x="699014" y="1391"/>
                </a:lnTo>
                <a:lnTo>
                  <a:pt x="697392" y="854"/>
                </a:lnTo>
                <a:lnTo>
                  <a:pt x="6908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376462" y="4920503"/>
            <a:ext cx="766846" cy="116641"/>
          </a:xfrm>
          <a:custGeom>
            <a:avLst/>
            <a:gdLst/>
            <a:ahLst/>
            <a:cxnLst/>
            <a:rect l="l" t="t" r="r" b="b"/>
            <a:pathLst>
              <a:path w="766846" h="116641">
                <a:moveTo>
                  <a:pt x="52" y="43609"/>
                </a:moveTo>
                <a:lnTo>
                  <a:pt x="0" y="69009"/>
                </a:lnTo>
                <a:lnTo>
                  <a:pt x="694639" y="70446"/>
                </a:lnTo>
                <a:lnTo>
                  <a:pt x="652908" y="94674"/>
                </a:lnTo>
                <a:lnTo>
                  <a:pt x="650845" y="102447"/>
                </a:lnTo>
                <a:lnTo>
                  <a:pt x="657887" y="114579"/>
                </a:lnTo>
                <a:lnTo>
                  <a:pt x="665660" y="116641"/>
                </a:lnTo>
                <a:lnTo>
                  <a:pt x="766846" y="57896"/>
                </a:lnTo>
                <a:lnTo>
                  <a:pt x="744922" y="45046"/>
                </a:lnTo>
                <a:lnTo>
                  <a:pt x="694692" y="45046"/>
                </a:lnTo>
                <a:lnTo>
                  <a:pt x="52" y="43609"/>
                </a:lnTo>
                <a:close/>
              </a:path>
              <a:path w="766846" h="116641">
                <a:moveTo>
                  <a:pt x="662279" y="0"/>
                </a:moveTo>
                <a:lnTo>
                  <a:pt x="657237" y="2277"/>
                </a:lnTo>
                <a:lnTo>
                  <a:pt x="651031" y="12866"/>
                </a:lnTo>
                <a:lnTo>
                  <a:pt x="653060" y="20647"/>
                </a:lnTo>
                <a:lnTo>
                  <a:pt x="694692" y="45046"/>
                </a:lnTo>
                <a:lnTo>
                  <a:pt x="744922" y="45046"/>
                </a:lnTo>
                <a:lnTo>
                  <a:pt x="670443" y="1393"/>
                </a:lnTo>
                <a:lnTo>
                  <a:pt x="668822" y="855"/>
                </a:lnTo>
                <a:lnTo>
                  <a:pt x="662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923924" y="3215100"/>
            <a:ext cx="935528" cy="604424"/>
          </a:xfrm>
          <a:custGeom>
            <a:avLst/>
            <a:gdLst/>
            <a:ahLst/>
            <a:cxnLst/>
            <a:rect l="l" t="t" r="r" b="b"/>
            <a:pathLst>
              <a:path w="935528" h="604424">
                <a:moveTo>
                  <a:pt x="43678" y="531280"/>
                </a:moveTo>
                <a:lnTo>
                  <a:pt x="0" y="604424"/>
                </a:lnTo>
                <a:lnTo>
                  <a:pt x="84723" y="595481"/>
                </a:lnTo>
                <a:lnTo>
                  <a:pt x="71041" y="574080"/>
                </a:lnTo>
                <a:lnTo>
                  <a:pt x="104516" y="552679"/>
                </a:lnTo>
                <a:lnTo>
                  <a:pt x="57360" y="552679"/>
                </a:lnTo>
                <a:lnTo>
                  <a:pt x="43678" y="531280"/>
                </a:lnTo>
                <a:close/>
              </a:path>
              <a:path w="935528" h="604424">
                <a:moveTo>
                  <a:pt x="921847" y="0"/>
                </a:moveTo>
                <a:lnTo>
                  <a:pt x="57360" y="552679"/>
                </a:lnTo>
                <a:lnTo>
                  <a:pt x="104516" y="552679"/>
                </a:lnTo>
                <a:lnTo>
                  <a:pt x="935528" y="21400"/>
                </a:lnTo>
                <a:lnTo>
                  <a:pt x="921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923875" y="4200493"/>
            <a:ext cx="926037" cy="596529"/>
          </a:xfrm>
          <a:custGeom>
            <a:avLst/>
            <a:gdLst/>
            <a:ahLst/>
            <a:cxnLst/>
            <a:rect l="l" t="t" r="r" b="b"/>
            <a:pathLst>
              <a:path w="926037" h="596529">
                <a:moveTo>
                  <a:pt x="101307" y="49503"/>
                </a:moveTo>
                <a:lnTo>
                  <a:pt x="54044" y="49503"/>
                </a:lnTo>
                <a:lnTo>
                  <a:pt x="912386" y="596529"/>
                </a:lnTo>
                <a:lnTo>
                  <a:pt x="926037" y="575109"/>
                </a:lnTo>
                <a:lnTo>
                  <a:pt x="101307" y="49503"/>
                </a:lnTo>
                <a:close/>
              </a:path>
              <a:path w="926037" h="596529">
                <a:moveTo>
                  <a:pt x="0" y="0"/>
                </a:moveTo>
                <a:lnTo>
                  <a:pt x="53543" y="104032"/>
                </a:lnTo>
                <a:lnTo>
                  <a:pt x="61201" y="106485"/>
                </a:lnTo>
                <a:lnTo>
                  <a:pt x="73673" y="100065"/>
                </a:lnTo>
                <a:lnTo>
                  <a:pt x="76127" y="92407"/>
                </a:lnTo>
                <a:lnTo>
                  <a:pt x="54044" y="49503"/>
                </a:lnTo>
                <a:lnTo>
                  <a:pt x="101307" y="49503"/>
                </a:lnTo>
                <a:lnTo>
                  <a:pt x="67695" y="28082"/>
                </a:lnTo>
                <a:lnTo>
                  <a:pt x="117966" y="28082"/>
                </a:lnTo>
                <a:lnTo>
                  <a:pt x="121818" y="24521"/>
                </a:lnTo>
                <a:lnTo>
                  <a:pt x="122369" y="10504"/>
                </a:lnTo>
                <a:lnTo>
                  <a:pt x="116911" y="4599"/>
                </a:lnTo>
                <a:lnTo>
                  <a:pt x="0" y="0"/>
                </a:lnTo>
                <a:close/>
              </a:path>
              <a:path w="926037" h="596529">
                <a:moveTo>
                  <a:pt x="117966" y="28082"/>
                </a:moveTo>
                <a:lnTo>
                  <a:pt x="67695" y="28082"/>
                </a:lnTo>
                <a:lnTo>
                  <a:pt x="115913" y="29979"/>
                </a:lnTo>
                <a:lnTo>
                  <a:pt x="117966" y="28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524453" y="3066432"/>
            <a:ext cx="1012578" cy="767415"/>
          </a:xfrm>
          <a:custGeom>
            <a:avLst/>
            <a:gdLst/>
            <a:ahLst/>
            <a:cxnLst/>
            <a:rect l="l" t="t" r="r" b="b"/>
            <a:pathLst>
              <a:path w="1012578" h="767415">
                <a:moveTo>
                  <a:pt x="52675" y="656465"/>
                </a:moveTo>
                <a:lnTo>
                  <a:pt x="45233" y="659511"/>
                </a:lnTo>
                <a:lnTo>
                  <a:pt x="0" y="767415"/>
                </a:lnTo>
                <a:lnTo>
                  <a:pt x="116193" y="753676"/>
                </a:lnTo>
                <a:lnTo>
                  <a:pt x="121171" y="747361"/>
                </a:lnTo>
                <a:lnTo>
                  <a:pt x="119606" y="734118"/>
                </a:lnTo>
                <a:lnTo>
                  <a:pt x="65289" y="734118"/>
                </a:lnTo>
                <a:lnTo>
                  <a:pt x="92209" y="713832"/>
                </a:lnTo>
                <a:lnTo>
                  <a:pt x="50003" y="713832"/>
                </a:lnTo>
                <a:lnTo>
                  <a:pt x="68658" y="669330"/>
                </a:lnTo>
                <a:lnTo>
                  <a:pt x="65613" y="661888"/>
                </a:lnTo>
                <a:lnTo>
                  <a:pt x="52675" y="656465"/>
                </a:lnTo>
                <a:close/>
              </a:path>
              <a:path w="1012578" h="767415">
                <a:moveTo>
                  <a:pt x="113210" y="728451"/>
                </a:moveTo>
                <a:lnTo>
                  <a:pt x="65289" y="734118"/>
                </a:lnTo>
                <a:lnTo>
                  <a:pt x="119606" y="734118"/>
                </a:lnTo>
                <a:lnTo>
                  <a:pt x="119524" y="733431"/>
                </a:lnTo>
                <a:lnTo>
                  <a:pt x="113210" y="728451"/>
                </a:lnTo>
                <a:close/>
              </a:path>
              <a:path w="1012578" h="767415">
                <a:moveTo>
                  <a:pt x="997291" y="0"/>
                </a:moveTo>
                <a:lnTo>
                  <a:pt x="50003" y="713832"/>
                </a:lnTo>
                <a:lnTo>
                  <a:pt x="92209" y="713832"/>
                </a:lnTo>
                <a:lnTo>
                  <a:pt x="1012578" y="20284"/>
                </a:lnTo>
                <a:lnTo>
                  <a:pt x="9972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007428" y="3260408"/>
            <a:ext cx="44640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5">
                <a:latin typeface="Verdana"/>
                <a:cs typeface="Verdana"/>
              </a:rPr>
              <a:t>i</a:t>
            </a:r>
            <a:r>
              <a:rPr dirty="0" smtClean="0" sz="1800" spc="-5">
                <a:latin typeface="Verdana"/>
                <a:cs typeface="Verdana"/>
              </a:rPr>
              <a:t>s</a:t>
            </a:r>
            <a:r>
              <a:rPr dirty="0" smtClean="0" sz="1800" spc="-25">
                <a:latin typeface="Verdana"/>
                <a:cs typeface="Verdana"/>
              </a:rPr>
              <a:t>-</a:t>
            </a:r>
            <a:r>
              <a:rPr dirty="0" smtClean="0" sz="1800" spc="-15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4553" y="4390708"/>
            <a:ext cx="44640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5">
                <a:latin typeface="Verdana"/>
                <a:cs typeface="Verdana"/>
              </a:rPr>
              <a:t>i</a:t>
            </a:r>
            <a:r>
              <a:rPr dirty="0" smtClean="0" sz="1800" spc="-5">
                <a:latin typeface="Verdana"/>
                <a:cs typeface="Verdana"/>
              </a:rPr>
              <a:t>s</a:t>
            </a:r>
            <a:r>
              <a:rPr dirty="0" smtClean="0" sz="1800" spc="-25">
                <a:latin typeface="Verdana"/>
                <a:cs typeface="Verdana"/>
              </a:rPr>
              <a:t>-</a:t>
            </a:r>
            <a:r>
              <a:rPr dirty="0" smtClean="0" sz="1800" spc="-15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507990" y="3260408"/>
            <a:ext cx="44640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5">
                <a:latin typeface="Verdana"/>
                <a:cs typeface="Verdana"/>
              </a:rPr>
              <a:t>i</a:t>
            </a:r>
            <a:r>
              <a:rPr dirty="0" smtClean="0" sz="1800" spc="-5">
                <a:latin typeface="Verdana"/>
                <a:cs typeface="Verdana"/>
              </a:rPr>
              <a:t>s</a:t>
            </a:r>
            <a:r>
              <a:rPr dirty="0" smtClean="0" sz="1800" spc="-25">
                <a:latin typeface="Verdana"/>
                <a:cs typeface="Verdana"/>
              </a:rPr>
              <a:t>-</a:t>
            </a:r>
            <a:r>
              <a:rPr dirty="0" smtClean="0" sz="1800" spc="-15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16952" y="2474595"/>
            <a:ext cx="72961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">
                <a:latin typeface="Verdana"/>
                <a:cs typeface="Verdana"/>
              </a:rPr>
              <a:t>o</a:t>
            </a:r>
            <a:r>
              <a:rPr dirty="0" smtClean="0" sz="1800" spc="0">
                <a:latin typeface="Verdana"/>
                <a:cs typeface="Verdana"/>
              </a:rPr>
              <a:t>w</a:t>
            </a:r>
            <a:r>
              <a:rPr dirty="0" smtClean="0" sz="1800" spc="-20">
                <a:latin typeface="Verdana"/>
                <a:cs typeface="Verdana"/>
              </a:rPr>
              <a:t>n</a:t>
            </a:r>
            <a:r>
              <a:rPr dirty="0" smtClean="0" sz="1800" spc="-10">
                <a:latin typeface="Verdana"/>
                <a:cs typeface="Verdana"/>
              </a:rPr>
              <a:t>er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40765" y="5390833"/>
            <a:ext cx="72961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">
                <a:latin typeface="Verdana"/>
                <a:cs typeface="Verdana"/>
              </a:rPr>
              <a:t>o</a:t>
            </a:r>
            <a:r>
              <a:rPr dirty="0" smtClean="0" sz="1800" spc="0">
                <a:latin typeface="Verdana"/>
                <a:cs typeface="Verdana"/>
              </a:rPr>
              <a:t>w</a:t>
            </a:r>
            <a:r>
              <a:rPr dirty="0" smtClean="0" sz="1800" spc="-20">
                <a:latin typeface="Verdana"/>
                <a:cs typeface="Verdana"/>
              </a:rPr>
              <a:t>n</a:t>
            </a:r>
            <a:r>
              <a:rPr dirty="0" smtClean="0" sz="1800" spc="-10">
                <a:latin typeface="Verdana"/>
                <a:cs typeface="Verdana"/>
              </a:rPr>
              <a:t>er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04428" y="2676208"/>
            <a:ext cx="58166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c</a:t>
            </a:r>
            <a:r>
              <a:rPr dirty="0" smtClean="0" sz="1800" spc="-25">
                <a:latin typeface="Verdana"/>
                <a:cs typeface="Verdana"/>
              </a:rPr>
              <a:t>o</a:t>
            </a:r>
            <a:r>
              <a:rPr dirty="0" smtClean="0" sz="1800" spc="5">
                <a:latin typeface="Verdana"/>
                <a:cs typeface="Verdana"/>
              </a:rPr>
              <a:t>l</a:t>
            </a:r>
            <a:r>
              <a:rPr dirty="0" smtClean="0" sz="1800" spc="-25">
                <a:latin typeface="Verdana"/>
                <a:cs typeface="Verdana"/>
              </a:rPr>
              <a:t>o</a:t>
            </a:r>
            <a:r>
              <a:rPr dirty="0" smtClean="0" sz="1800" spc="-10">
                <a:latin typeface="Verdana"/>
                <a:cs typeface="Verdana"/>
              </a:rPr>
              <a:t>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07614" y="4676458"/>
            <a:ext cx="58166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c</a:t>
            </a:r>
            <a:r>
              <a:rPr dirty="0" smtClean="0" sz="1800" spc="-25">
                <a:latin typeface="Verdana"/>
                <a:cs typeface="Verdana"/>
              </a:rPr>
              <a:t>o</a:t>
            </a:r>
            <a:r>
              <a:rPr dirty="0" smtClean="0" sz="1800" spc="5">
                <a:latin typeface="Verdana"/>
                <a:cs typeface="Verdana"/>
              </a:rPr>
              <a:t>l</a:t>
            </a:r>
            <a:r>
              <a:rPr dirty="0" smtClean="0" sz="1800" spc="-25">
                <a:latin typeface="Verdana"/>
                <a:cs typeface="Verdana"/>
              </a:rPr>
              <a:t>o</a:t>
            </a:r>
            <a:r>
              <a:rPr dirty="0" smtClean="0" sz="1800" spc="-10">
                <a:latin typeface="Verdana"/>
                <a:cs typeface="Verdana"/>
              </a:rPr>
              <a:t>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47865" y="2533333"/>
            <a:ext cx="58166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c</a:t>
            </a:r>
            <a:r>
              <a:rPr dirty="0" smtClean="0" sz="1800" spc="-25">
                <a:latin typeface="Verdana"/>
                <a:cs typeface="Verdana"/>
              </a:rPr>
              <a:t>o</a:t>
            </a:r>
            <a:r>
              <a:rPr dirty="0" smtClean="0" sz="1800" spc="5">
                <a:latin typeface="Verdana"/>
                <a:cs typeface="Verdana"/>
              </a:rPr>
              <a:t>l</a:t>
            </a:r>
            <a:r>
              <a:rPr dirty="0" smtClean="0" sz="1800" spc="-25">
                <a:latin typeface="Verdana"/>
                <a:cs typeface="Verdana"/>
              </a:rPr>
              <a:t>o</a:t>
            </a:r>
            <a:r>
              <a:rPr dirty="0" smtClean="0" sz="1800" spc="-10">
                <a:latin typeface="Verdana"/>
                <a:cs typeface="Verdana"/>
              </a:rPr>
              <a:t>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70966" y="5075766"/>
            <a:ext cx="3937000" cy="634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4699000" y="5050366"/>
            <a:ext cx="3852332" cy="7746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4857750" y="5143500"/>
            <a:ext cx="3763962" cy="461963"/>
          </a:xfrm>
          <a:custGeom>
            <a:avLst/>
            <a:gdLst/>
            <a:ahLst/>
            <a:cxnLst/>
            <a:rect l="l" t="t" r="r" b="b"/>
            <a:pathLst>
              <a:path w="3763962" h="461963">
                <a:moveTo>
                  <a:pt x="0" y="461963"/>
                </a:moveTo>
                <a:lnTo>
                  <a:pt x="3763962" y="461963"/>
                </a:lnTo>
                <a:lnTo>
                  <a:pt x="3763962" y="0"/>
                </a:lnTo>
                <a:lnTo>
                  <a:pt x="0" y="0"/>
                </a:lnTo>
                <a:lnTo>
                  <a:pt x="0" y="461963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857750" y="5143500"/>
            <a:ext cx="3763963" cy="461963"/>
          </a:xfrm>
          <a:custGeom>
            <a:avLst/>
            <a:gdLst/>
            <a:ahLst/>
            <a:cxnLst/>
            <a:rect l="l" t="t" r="r" b="b"/>
            <a:pathLst>
              <a:path w="3763963" h="461963">
                <a:moveTo>
                  <a:pt x="0" y="0"/>
                </a:moveTo>
                <a:lnTo>
                  <a:pt x="3763963" y="0"/>
                </a:lnTo>
                <a:lnTo>
                  <a:pt x="3763963" y="461963"/>
                </a:lnTo>
                <a:lnTo>
                  <a:pt x="0" y="46196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4936490" y="5184965"/>
            <a:ext cx="3377565" cy="3721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Wha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mtClean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34337" y="3786187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0"/>
                </a:moveTo>
                <a:lnTo>
                  <a:pt x="609600" y="0"/>
                </a:lnTo>
                <a:lnTo>
                  <a:pt x="609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8140700" y="3839528"/>
            <a:ext cx="39751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latin typeface="Verdana"/>
                <a:cs typeface="Verdana"/>
              </a:rPr>
              <a:t>t</a:t>
            </a:r>
            <a:r>
              <a:rPr dirty="0" smtClean="0" sz="1800" spc="-25">
                <a:latin typeface="Verdana"/>
                <a:cs typeface="Verdana"/>
              </a:rPr>
              <a:t>a</a:t>
            </a:r>
            <a:r>
              <a:rPr dirty="0" smtClean="0" sz="1800" spc="-15">
                <a:latin typeface="Verdana"/>
                <a:cs typeface="Verdana"/>
              </a:rPr>
              <a:t>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286750" y="3071812"/>
            <a:ext cx="53578" cy="714375"/>
          </a:xfrm>
          <a:custGeom>
            <a:avLst/>
            <a:gdLst/>
            <a:ahLst/>
            <a:cxnLst/>
            <a:rect l="l" t="t" r="r" b="b"/>
            <a:pathLst>
              <a:path w="53578" h="714375">
                <a:moveTo>
                  <a:pt x="53578" y="35718"/>
                </a:moveTo>
                <a:lnTo>
                  <a:pt x="17860" y="35718"/>
                </a:lnTo>
                <a:lnTo>
                  <a:pt x="17860" y="714375"/>
                </a:lnTo>
                <a:lnTo>
                  <a:pt x="53578" y="714375"/>
                </a:lnTo>
                <a:lnTo>
                  <a:pt x="53578" y="35718"/>
                </a:lnTo>
                <a:close/>
              </a:path>
              <a:path w="53578" h="714375">
                <a:moveTo>
                  <a:pt x="35718" y="0"/>
                </a:moveTo>
                <a:lnTo>
                  <a:pt x="0" y="35718"/>
                </a:lnTo>
                <a:lnTo>
                  <a:pt x="71437" y="35718"/>
                </a:lnTo>
                <a:lnTo>
                  <a:pt x="3571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286750" y="3071812"/>
            <a:ext cx="71438" cy="714375"/>
          </a:xfrm>
          <a:custGeom>
            <a:avLst/>
            <a:gdLst/>
            <a:ahLst/>
            <a:cxnLst/>
            <a:rect l="l" t="t" r="r" b="b"/>
            <a:pathLst>
              <a:path w="71438" h="714375">
                <a:moveTo>
                  <a:pt x="0" y="35718"/>
                </a:moveTo>
                <a:lnTo>
                  <a:pt x="35719" y="0"/>
                </a:lnTo>
                <a:lnTo>
                  <a:pt x="71438" y="35718"/>
                </a:lnTo>
                <a:lnTo>
                  <a:pt x="53578" y="35718"/>
                </a:lnTo>
                <a:lnTo>
                  <a:pt x="53578" y="714375"/>
                </a:lnTo>
                <a:lnTo>
                  <a:pt x="17859" y="714375"/>
                </a:lnTo>
                <a:lnTo>
                  <a:pt x="17859" y="35718"/>
                </a:lnTo>
                <a:lnTo>
                  <a:pt x="0" y="35718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76766" y="3788833"/>
            <a:ext cx="1092200" cy="482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63033" y="3776133"/>
            <a:ext cx="719666" cy="5757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28625" y="3819525"/>
            <a:ext cx="990600" cy="381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28625" y="3819525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0"/>
                </a:moveTo>
                <a:lnTo>
                  <a:pt x="990600" y="0"/>
                </a:lnTo>
                <a:lnTo>
                  <a:pt x="990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735012" y="3872865"/>
            <a:ext cx="378460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5">
                <a:latin typeface="Verdana"/>
                <a:cs typeface="Verdana"/>
              </a:rPr>
              <a:t>c</a:t>
            </a:r>
            <a:r>
              <a:rPr dirty="0" smtClean="0" sz="1800" spc="-25">
                <a:latin typeface="Verdana"/>
                <a:cs typeface="Verdana"/>
              </a:rPr>
              <a:t>a</a:t>
            </a:r>
            <a:r>
              <a:rPr dirty="0" smtClean="0" sz="1800" spc="-10">
                <a:latin typeface="Verdana"/>
                <a:cs typeface="Verdana"/>
              </a:rPr>
              <a:t>r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1052" y="4431474"/>
            <a:ext cx="3114675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5" b="1">
                <a:latin typeface="Microsoft YaHei UI"/>
                <a:cs typeface="Microsoft YaHei UI"/>
              </a:rPr>
              <a:t>F</a:t>
            </a:r>
            <a:r>
              <a:rPr dirty="0" smtClean="0" sz="4000" spc="-10" b="1">
                <a:latin typeface="Microsoft YaHei UI"/>
                <a:cs typeface="Microsoft YaHei UI"/>
              </a:rPr>
              <a:t>R</a:t>
            </a:r>
            <a:r>
              <a:rPr dirty="0" smtClean="0" sz="4000" spc="5" b="1">
                <a:latin typeface="Microsoft YaHei UI"/>
                <a:cs typeface="Microsoft YaHei UI"/>
              </a:rPr>
              <a:t>A</a:t>
            </a:r>
            <a:r>
              <a:rPr dirty="0" smtClean="0" sz="4000" spc="0" b="1">
                <a:latin typeface="Microsoft YaHei UI"/>
                <a:cs typeface="Microsoft YaHei UI"/>
              </a:rPr>
              <a:t>M</a:t>
            </a:r>
            <a:r>
              <a:rPr dirty="0" smtClean="0" sz="4000" spc="-5" b="1">
                <a:latin typeface="Microsoft YaHei UI"/>
                <a:cs typeface="Microsoft YaHei UI"/>
              </a:rPr>
              <a:t>E</a:t>
            </a:r>
            <a:r>
              <a:rPr dirty="0" smtClean="0" sz="4000" spc="-5" b="1">
                <a:latin typeface="Microsoft YaHei UI"/>
                <a:cs typeface="Microsoft YaHei UI"/>
              </a:rPr>
              <a:t>/</a:t>
            </a:r>
            <a:r>
              <a:rPr dirty="0" smtClean="0" sz="4000" spc="0" b="1">
                <a:latin typeface="Microsoft YaHei UI"/>
                <a:cs typeface="Microsoft YaHei UI"/>
              </a:rPr>
              <a:t>框架</a:t>
            </a:r>
            <a:endParaRPr sz="4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框架理论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2304438"/>
            <a:ext cx="8191500" cy="20980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987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JhengHei"/>
                <a:cs typeface="Microsoft JhengHei"/>
              </a:rPr>
              <a:t>框架理论认为人们对现实世界中各种事物的认识</a:t>
            </a:r>
            <a:r>
              <a:rPr dirty="0" smtClean="0" sz="2800" spc="320">
                <a:latin typeface="Microsoft JhengHei"/>
                <a:cs typeface="Microsoft JhengHei"/>
              </a:rPr>
              <a:t> 都是以一种类似于框架的结构存储在记忆当中的，</a:t>
            </a:r>
            <a:r>
              <a:rPr dirty="0" smtClean="0" sz="2800" spc="320">
                <a:latin typeface="Microsoft JhengHei"/>
                <a:cs typeface="Microsoft JhengHei"/>
              </a:rPr>
              <a:t> 当面临一个新事物时，就从记忆中找出一个适合</a:t>
            </a:r>
            <a:r>
              <a:rPr dirty="0" smtClean="0" sz="2800" spc="320">
                <a:latin typeface="Microsoft JhengHei"/>
                <a:cs typeface="Microsoft JhengHei"/>
              </a:rPr>
              <a:t> 的框架，并根据实际情况对其细节加以修改补充，</a:t>
            </a:r>
            <a:r>
              <a:rPr dirty="0" smtClean="0" sz="2800" spc="320">
                <a:latin typeface="Microsoft JhengHei"/>
                <a:cs typeface="Microsoft JhengHei"/>
              </a:rPr>
              <a:t> 从而形成对当前事物的认识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2808" y="6305788"/>
            <a:ext cx="7215505" cy="2806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">
                <a:latin typeface="Tahoma"/>
                <a:cs typeface="Tahoma"/>
              </a:rPr>
              <a:t>Pro</a:t>
            </a:r>
            <a:r>
              <a:rPr dirty="0" smtClean="0" sz="1800" spc="-5">
                <a:latin typeface="Tahoma"/>
                <a:cs typeface="Tahoma"/>
              </a:rPr>
              <a:t>p</a:t>
            </a:r>
            <a:r>
              <a:rPr dirty="0" smtClean="0" sz="1800" spc="-15">
                <a:latin typeface="Tahoma"/>
                <a:cs typeface="Tahoma"/>
              </a:rPr>
              <a:t>o</a:t>
            </a:r>
            <a:r>
              <a:rPr dirty="0" smtClean="0" sz="1800" spc="-5">
                <a:latin typeface="Tahoma"/>
                <a:cs typeface="Tahoma"/>
              </a:rPr>
              <a:t>s</a:t>
            </a:r>
            <a:r>
              <a:rPr dirty="0" smtClean="0" sz="1800" spc="0">
                <a:latin typeface="Tahoma"/>
                <a:cs typeface="Tahoma"/>
              </a:rPr>
              <a:t>e</a:t>
            </a:r>
            <a:r>
              <a:rPr dirty="0" smtClean="0" sz="1800" spc="-10">
                <a:latin typeface="Tahoma"/>
                <a:cs typeface="Tahoma"/>
              </a:rPr>
              <a:t>d</a:t>
            </a:r>
            <a:r>
              <a:rPr dirty="0" smtClean="0" sz="1800" spc="-10">
                <a:latin typeface="Tahoma"/>
                <a:cs typeface="Tahoma"/>
              </a:rPr>
              <a:t> </a:t>
            </a:r>
            <a:r>
              <a:rPr dirty="0" smtClean="0" sz="1800" spc="-10">
                <a:latin typeface="Tahoma"/>
                <a:cs typeface="Tahoma"/>
              </a:rPr>
              <a:t>in</a:t>
            </a:r>
            <a:r>
              <a:rPr dirty="0" smtClean="0" sz="1800" spc="-5">
                <a:latin typeface="Tahoma"/>
                <a:cs typeface="Tahoma"/>
              </a:rPr>
              <a:t> </a:t>
            </a:r>
            <a:r>
              <a:rPr dirty="0" smtClean="0" sz="1800" spc="-10">
                <a:latin typeface="Tahoma"/>
                <a:cs typeface="Tahoma"/>
              </a:rPr>
              <a:t>1968</a:t>
            </a:r>
            <a:r>
              <a:rPr dirty="0" smtClean="0" sz="1800" spc="-10">
                <a:latin typeface="Tahoma"/>
                <a:cs typeface="Tahoma"/>
              </a:rPr>
              <a:t> </a:t>
            </a:r>
            <a:r>
              <a:rPr dirty="0" smtClean="0" sz="1800" spc="-10">
                <a:latin typeface="Tahoma"/>
                <a:cs typeface="Tahoma"/>
              </a:rPr>
              <a:t>by</a:t>
            </a:r>
            <a:r>
              <a:rPr dirty="0" smtClean="0" sz="1800" spc="-10">
                <a:latin typeface="Tahoma"/>
                <a:cs typeface="Tahoma"/>
              </a:rPr>
              <a:t> </a:t>
            </a:r>
            <a:r>
              <a:rPr dirty="0" smtClean="0" sz="1800" spc="-20">
                <a:latin typeface="Tahoma"/>
                <a:cs typeface="Tahoma"/>
              </a:rPr>
              <a:t>M</a:t>
            </a:r>
            <a:r>
              <a:rPr dirty="0" smtClean="0" sz="1800" spc="-5">
                <a:latin typeface="Tahoma"/>
                <a:cs typeface="Tahoma"/>
              </a:rPr>
              <a:t>a</a:t>
            </a:r>
            <a:r>
              <a:rPr dirty="0" smtClean="0" sz="1800" spc="0">
                <a:latin typeface="Tahoma"/>
                <a:cs typeface="Tahoma"/>
              </a:rPr>
              <a:t>rv</a:t>
            </a:r>
            <a:r>
              <a:rPr dirty="0" smtClean="0" sz="1800" spc="-10">
                <a:latin typeface="Tahoma"/>
                <a:cs typeface="Tahoma"/>
              </a:rPr>
              <a:t>i</a:t>
            </a:r>
            <a:r>
              <a:rPr dirty="0" smtClean="0" sz="1800" spc="-10">
                <a:latin typeface="Tahoma"/>
                <a:cs typeface="Tahoma"/>
              </a:rPr>
              <a:t>n</a:t>
            </a:r>
            <a:r>
              <a:rPr dirty="0" smtClean="0" sz="1800" spc="-5">
                <a:latin typeface="Tahoma"/>
                <a:cs typeface="Tahoma"/>
              </a:rPr>
              <a:t> </a:t>
            </a:r>
            <a:r>
              <a:rPr dirty="0" smtClean="0" sz="1800" spc="-15">
                <a:latin typeface="Tahoma"/>
                <a:cs typeface="Tahoma"/>
              </a:rPr>
              <a:t>Min</a:t>
            </a:r>
            <a:r>
              <a:rPr dirty="0" smtClean="0" sz="1800" spc="-5">
                <a:latin typeface="Tahoma"/>
                <a:cs typeface="Tahoma"/>
              </a:rPr>
              <a:t>s</a:t>
            </a:r>
            <a:r>
              <a:rPr dirty="0" smtClean="0" sz="1800" spc="0">
                <a:latin typeface="Tahoma"/>
                <a:cs typeface="Tahoma"/>
              </a:rPr>
              <a:t>ky 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h</a:t>
            </a:r>
            <a:r>
              <a:rPr dirty="0" smtClean="0" sz="1800" spc="-1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t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t</a:t>
            </a:r>
            <a:r>
              <a:rPr dirty="0" smtClean="0" sz="1800" spc="-10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p</a:t>
            </a:r>
            <a:r>
              <a:rPr dirty="0" smtClean="0" sz="1800" spc="-10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: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//</a:t>
            </a:r>
            <a:r>
              <a:rPr dirty="0" smtClean="0" sz="1800" spc="0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w</a:t>
            </a:r>
            <a:r>
              <a:rPr dirty="0" smtClean="0" sz="1800" spc="0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e</a:t>
            </a:r>
            <a:r>
              <a:rPr dirty="0" smtClean="0" sz="1800" spc="-20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b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.</a:t>
            </a:r>
            <a:r>
              <a:rPr dirty="0" smtClean="0" sz="1800" spc="0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me</a:t>
            </a:r>
            <a:r>
              <a:rPr dirty="0" smtClean="0" sz="1800" spc="-10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d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i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a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.</a:t>
            </a:r>
            <a:r>
              <a:rPr dirty="0" smtClean="0" sz="1800" spc="-10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mi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t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.</a:t>
            </a:r>
            <a:r>
              <a:rPr dirty="0" smtClean="0" sz="1800" spc="0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ed</a:t>
            </a:r>
            <a:r>
              <a:rPr dirty="0" smtClean="0" sz="1800" spc="-1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u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/</a:t>
            </a:r>
            <a:r>
              <a:rPr dirty="0" smtClean="0" sz="1800" spc="-1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~</a:t>
            </a:r>
            <a:r>
              <a:rPr dirty="0" smtClean="0" sz="1800" spc="-1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m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i</a:t>
            </a:r>
            <a:r>
              <a:rPr dirty="0" smtClean="0" sz="1800" spc="-1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n</a:t>
            </a:r>
            <a:r>
              <a:rPr dirty="0" smtClean="0" sz="1800" spc="-5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s</a:t>
            </a:r>
            <a:r>
              <a:rPr dirty="0" smtClean="0" sz="1800" spc="0" u="heavy">
                <a:solidFill>
                  <a:srgbClr val="0000FF"/>
                </a:solidFill>
                <a:latin typeface="Tahoma"/>
                <a:cs typeface="Tahoma"/>
                <a:hlinkClick r:id="rId2"/>
              </a:rPr>
              <a:t>ky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问答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2663" y="1609344"/>
            <a:ext cx="3426414" cy="3584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912068" y="2204863"/>
            <a:ext cx="2862318" cy="1594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F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am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表示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7460"/>
            <a:ext cx="7791450" cy="24161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知识通过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0">
                <a:latin typeface="Microsoft YaHei UI"/>
                <a:cs typeface="Microsoft YaHei UI"/>
              </a:rPr>
              <a:t>me的形式来表示, 每一个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0">
                <a:latin typeface="Microsoft YaHei UI"/>
                <a:cs typeface="Microsoft YaHei UI"/>
              </a:rPr>
              <a:t>me表示一</a:t>
            </a:r>
            <a:r>
              <a:rPr dirty="0" smtClean="0" sz="2600" spc="0">
                <a:latin typeface="Microsoft YaHei UI"/>
                <a:cs typeface="Microsoft YaHei UI"/>
              </a:rPr>
              <a:t> 种典型原型化场景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y</a:t>
            </a:r>
            <a:r>
              <a:rPr dirty="0" smtClean="0" sz="2600" spc="0">
                <a:latin typeface="Microsoft YaHei UI"/>
                <a:cs typeface="Microsoft YaHei UI"/>
              </a:rPr>
              <a:t>p</a:t>
            </a:r>
            <a:r>
              <a:rPr dirty="0" smtClean="0" sz="2600" spc="-5">
                <a:latin typeface="Microsoft YaHei UI"/>
                <a:cs typeface="Microsoft YaHei UI"/>
              </a:rPr>
              <a:t>ic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0">
                <a:latin typeface="Microsoft YaHei UI"/>
                <a:cs typeface="Microsoft YaHei UI"/>
              </a:rPr>
              <a:t>l </a:t>
            </a:r>
            <a:r>
              <a:rPr dirty="0" smtClean="0" sz="2600" spc="-5">
                <a:latin typeface="Microsoft YaHei UI"/>
                <a:cs typeface="Microsoft YaHei UI"/>
              </a:rPr>
              <a:t>si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ion</a:t>
            </a:r>
            <a:r>
              <a:rPr dirty="0" smtClean="0" sz="2600" spc="0">
                <a:latin typeface="Microsoft YaHei UI"/>
                <a:cs typeface="Microsoft YaHei UI"/>
              </a:rPr>
              <a:t>)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34"/>
              </a:spcBef>
            </a:pPr>
            <a:endParaRPr sz="650"/>
          </a:p>
          <a:p>
            <a:pPr marL="755650" marR="76200" indent="-285750">
              <a:lnSpc>
                <a:spcPts val="287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me</a:t>
            </a:r>
            <a:r>
              <a:rPr dirty="0" smtClean="0" sz="2400" spc="-5">
                <a:latin typeface="Microsoft YaHei UI"/>
                <a:cs typeface="Microsoft YaHei UI"/>
              </a:rPr>
              <a:t>-Ba</a:t>
            </a:r>
            <a:r>
              <a:rPr dirty="0" smtClean="0" sz="2400" spc="0">
                <a:latin typeface="Microsoft YaHei UI"/>
                <a:cs typeface="Microsoft YaHei UI"/>
              </a:rPr>
              <a:t>sed K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类似于面向对象编程，区别在于编</a:t>
            </a:r>
            <a:r>
              <a:rPr dirty="0" smtClean="0" sz="2400" spc="0">
                <a:latin typeface="Microsoft YaHei UI"/>
                <a:cs typeface="Microsoft YaHei UI"/>
              </a:rPr>
              <a:t> 码的对象不同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46"/>
              </a:spcBef>
            </a:pPr>
            <a:endParaRPr sz="550"/>
          </a:p>
          <a:p>
            <a:pPr marL="755650" marR="34925" indent="-285750">
              <a:lnSpc>
                <a:spcPts val="287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一个F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me类似于数据库中的数据记录结构或数据库</a:t>
            </a:r>
            <a:r>
              <a:rPr dirty="0" smtClean="0" sz="2400" spc="0">
                <a:latin typeface="Microsoft YaHei UI"/>
                <a:cs typeface="Microsoft YaHei UI"/>
              </a:rPr>
              <a:t> 记录</a:t>
            </a:r>
            <a:endParaRPr sz="2400">
              <a:latin typeface="Microsoft YaHei UI"/>
              <a:cs typeface="Microsoft YaHei U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93141" y="3917553"/>
          <a:ext cx="4857751" cy="2234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506"/>
                <a:gridCol w="3083957"/>
              </a:tblGrid>
              <a:tr h="370840">
                <a:tc gridSpan="2">
                  <a:txBody>
                    <a:bodyPr/>
                    <a:lstStyle/>
                    <a:p>
                      <a:pPr algn="ctr" marR="0">
                        <a:lnSpc>
                          <a:spcPct val="100000"/>
                        </a:lnSpc>
                      </a:pPr>
                      <a:r>
                        <a:rPr dirty="0" smtClean="0" sz="1800" b="1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商业交易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  <a:solidFill>
                      <a:srgbClr val="8064A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084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买家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311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?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卖家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311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?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物品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311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?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价格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311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?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交易时间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311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?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F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am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表示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689850" cy="4939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 b="1">
                <a:latin typeface="Microsoft YaHei UI"/>
                <a:cs typeface="Microsoft YaHei UI"/>
              </a:rPr>
              <a:t>Fr</a:t>
            </a:r>
            <a:r>
              <a:rPr dirty="0" smtClean="0" sz="2800" spc="-10" b="1">
                <a:latin typeface="Microsoft YaHei UI"/>
                <a:cs typeface="Microsoft YaHei UI"/>
              </a:rPr>
              <a:t>a</a:t>
            </a:r>
            <a:r>
              <a:rPr dirty="0" smtClean="0" sz="2800" spc="0" b="1">
                <a:latin typeface="Microsoft YaHei UI"/>
                <a:cs typeface="Microsoft YaHei UI"/>
              </a:rPr>
              <a:t>m</a:t>
            </a:r>
            <a:r>
              <a:rPr dirty="0" smtClean="0" sz="2800" spc="-5" b="1">
                <a:latin typeface="Microsoft YaHei UI"/>
                <a:cs typeface="Microsoft YaHei UI"/>
              </a:rPr>
              <a:t>e</a:t>
            </a:r>
            <a:r>
              <a:rPr dirty="0" smtClean="0" sz="2800" spc="0" b="1">
                <a:latin typeface="Microsoft YaHei UI"/>
                <a:cs typeface="Microsoft YaHei UI"/>
              </a:rPr>
              <a:t>包含s</a:t>
            </a:r>
            <a:r>
              <a:rPr dirty="0" smtClean="0" sz="2800" spc="-5" b="1">
                <a:latin typeface="Microsoft YaHei UI"/>
                <a:cs typeface="Microsoft YaHei UI"/>
              </a:rPr>
              <a:t>l</a:t>
            </a:r>
            <a:r>
              <a:rPr dirty="0" smtClean="0" sz="2800" spc="-5" b="1">
                <a:latin typeface="Microsoft YaHei UI"/>
                <a:cs typeface="Microsoft YaHei UI"/>
              </a:rPr>
              <a:t>o</a:t>
            </a:r>
            <a:r>
              <a:rPr dirty="0" smtClean="0" sz="2800" spc="0" b="1">
                <a:latin typeface="Microsoft YaHei UI"/>
                <a:cs typeface="Microsoft YaHei UI"/>
              </a:rPr>
              <a:t>t</a:t>
            </a:r>
            <a:r>
              <a:rPr dirty="0" smtClean="0" sz="2800" spc="5" b="1">
                <a:latin typeface="Microsoft YaHei UI"/>
                <a:cs typeface="Microsoft YaHei UI"/>
              </a:rPr>
              <a:t> </a:t>
            </a:r>
            <a:r>
              <a:rPr dirty="0" smtClean="0" sz="2800" spc="-5" b="1">
                <a:latin typeface="Microsoft YaHei UI"/>
                <a:cs typeface="Microsoft YaHei UI"/>
              </a:rPr>
              <a:t>n</a:t>
            </a:r>
            <a:r>
              <a:rPr dirty="0" smtClean="0" sz="2800" spc="-10" b="1">
                <a:latin typeface="Microsoft YaHei UI"/>
                <a:cs typeface="Microsoft YaHei UI"/>
              </a:rPr>
              <a:t>a</a:t>
            </a:r>
            <a:r>
              <a:rPr dirty="0" smtClean="0" sz="2800" spc="0" b="1">
                <a:latin typeface="Microsoft YaHei UI"/>
                <a:cs typeface="Microsoft YaHei UI"/>
              </a:rPr>
              <a:t>m</a:t>
            </a:r>
            <a:r>
              <a:rPr dirty="0" smtClean="0" sz="2800" spc="-5" b="1">
                <a:latin typeface="Microsoft YaHei UI"/>
                <a:cs typeface="Microsoft YaHei UI"/>
              </a:rPr>
              <a:t>e</a:t>
            </a:r>
            <a:r>
              <a:rPr dirty="0" smtClean="0" sz="2800" spc="0" b="1">
                <a:latin typeface="Microsoft YaHei UI"/>
                <a:cs typeface="Microsoft YaHei UI"/>
              </a:rPr>
              <a:t>s和s</a:t>
            </a:r>
            <a:r>
              <a:rPr dirty="0" smtClean="0" sz="2800" spc="-5" b="1">
                <a:latin typeface="Microsoft YaHei UI"/>
                <a:cs typeface="Microsoft YaHei UI"/>
              </a:rPr>
              <a:t>l</a:t>
            </a:r>
            <a:r>
              <a:rPr dirty="0" smtClean="0" sz="2800" spc="-5" b="1">
                <a:latin typeface="Microsoft YaHei UI"/>
                <a:cs typeface="Microsoft YaHei UI"/>
              </a:rPr>
              <a:t>o</a:t>
            </a:r>
            <a:r>
              <a:rPr dirty="0" smtClean="0" sz="2800" spc="0" b="1">
                <a:latin typeface="Microsoft YaHei UI"/>
                <a:cs typeface="Microsoft YaHei UI"/>
              </a:rPr>
              <a:t>t</a:t>
            </a:r>
            <a:r>
              <a:rPr dirty="0" smtClean="0" sz="2800" spc="5" b="1">
                <a:latin typeface="Microsoft YaHei UI"/>
                <a:cs typeface="Microsoft YaHei UI"/>
              </a:rPr>
              <a:t> </a:t>
            </a:r>
            <a:r>
              <a:rPr dirty="0" smtClean="0" sz="2800" spc="0" b="1">
                <a:latin typeface="Microsoft YaHei UI"/>
                <a:cs typeface="Microsoft YaHei UI"/>
              </a:rPr>
              <a:t>f</a:t>
            </a:r>
            <a:r>
              <a:rPr dirty="0" smtClean="0" sz="2800" spc="-5" b="1">
                <a:latin typeface="Microsoft YaHei UI"/>
                <a:cs typeface="Microsoft YaHei UI"/>
              </a:rPr>
              <a:t>i</a:t>
            </a:r>
            <a:r>
              <a:rPr dirty="0" smtClean="0" sz="2800" spc="-5" b="1">
                <a:latin typeface="Microsoft YaHei UI"/>
                <a:cs typeface="Microsoft YaHei UI"/>
              </a:rPr>
              <a:t>l</a:t>
            </a:r>
            <a:r>
              <a:rPr dirty="0" smtClean="0" sz="2800" spc="-5" b="1">
                <a:latin typeface="Microsoft YaHei UI"/>
                <a:cs typeface="Microsoft YaHei UI"/>
              </a:rPr>
              <a:t>l</a:t>
            </a:r>
            <a:r>
              <a:rPr dirty="0" smtClean="0" sz="2800" spc="-5" b="1">
                <a:latin typeface="Microsoft YaHei UI"/>
                <a:cs typeface="Microsoft YaHei UI"/>
              </a:rPr>
              <a:t>e</a:t>
            </a:r>
            <a:r>
              <a:rPr dirty="0" smtClean="0" sz="2800" spc="0" b="1">
                <a:latin typeface="Microsoft YaHei UI"/>
                <a:cs typeface="Microsoft YaHei UI"/>
              </a:rPr>
              <a:t>rs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一个F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me的s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集合能够表示与该框架相关的对象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可以指向其他的F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me，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ed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e，S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100"/>
              </a:lnSpc>
              <a:spcBef>
                <a:spcPts val="86"/>
              </a:spcBef>
            </a:pPr>
            <a:endParaRPr sz="11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两类</a:t>
            </a:r>
            <a:r>
              <a:rPr dirty="0" smtClean="0" sz="2600" spc="-5" b="1">
                <a:latin typeface="Microsoft YaHei UI"/>
                <a:cs typeface="Microsoft YaHei UI"/>
              </a:rPr>
              <a:t>Fr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latin typeface="Microsoft YaHei UI"/>
                <a:cs typeface="Microsoft YaHei UI"/>
              </a:rPr>
              <a:t>m</a:t>
            </a:r>
            <a:r>
              <a:rPr dirty="0" smtClean="0" sz="2600" spc="0" b="1">
                <a:latin typeface="Microsoft YaHei UI"/>
                <a:cs typeface="Microsoft YaHei UI"/>
              </a:rPr>
              <a:t>e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ss 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me：类似于面向对象编程里面的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ss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40"/>
              </a:spcBef>
              <a:buFont typeface="Microsoft YaHei UI"/>
              <a:buChar char="-"/>
            </a:pPr>
            <a:endParaRPr sz="650"/>
          </a:p>
          <a:p>
            <a:pPr marL="755650" marR="66675" indent="-285750">
              <a:lnSpc>
                <a:spcPts val="287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v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l 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st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me：类似于面向对象编</a:t>
            </a:r>
            <a:r>
              <a:rPr dirty="0" smtClean="0" sz="2400" spc="0">
                <a:latin typeface="Microsoft YaHei UI"/>
                <a:cs typeface="Microsoft YaHei UI"/>
              </a:rPr>
              <a:t> 程里面的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j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endParaRPr sz="24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9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lo</a:t>
            </a:r>
            <a:r>
              <a:rPr dirty="0" smtClean="0" sz="2400" spc="0">
                <a:latin typeface="Microsoft YaHei UI"/>
                <a:cs typeface="Microsoft YaHei UI"/>
              </a:rPr>
              <a:t>ts 类似于</a:t>
            </a:r>
            <a:r>
              <a:rPr dirty="0" smtClean="0" sz="2400" spc="-10">
                <a:latin typeface="Microsoft YaHei UI"/>
                <a:cs typeface="Microsoft YaHei UI"/>
              </a:rPr>
              <a:t>OO</a:t>
            </a:r>
            <a:r>
              <a:rPr dirty="0" smtClean="0" sz="2400" spc="0">
                <a:latin typeface="Microsoft YaHei UI"/>
                <a:cs typeface="Microsoft YaHei UI"/>
              </a:rPr>
              <a:t>里面的v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bles/met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ds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3"/>
              </a:spcBef>
              <a:buFont typeface="Microsoft YaHei UI"/>
              <a:buChar char="-"/>
            </a:pPr>
            <a:endParaRPr sz="6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 b="1">
                <a:latin typeface="Microsoft YaHei UI"/>
                <a:cs typeface="Microsoft YaHei UI"/>
              </a:rPr>
              <a:t>不同的Fr</a:t>
            </a:r>
            <a:r>
              <a:rPr dirty="0" smtClean="0" sz="2800" spc="-10" b="1">
                <a:latin typeface="Microsoft YaHei UI"/>
                <a:cs typeface="Microsoft YaHei UI"/>
              </a:rPr>
              <a:t>a</a:t>
            </a:r>
            <a:r>
              <a:rPr dirty="0" smtClean="0" sz="2800" spc="0" b="1">
                <a:latin typeface="Microsoft YaHei UI"/>
                <a:cs typeface="Microsoft YaHei UI"/>
              </a:rPr>
              <a:t>m</a:t>
            </a:r>
            <a:r>
              <a:rPr dirty="0" smtClean="0" sz="2800" spc="-5" b="1">
                <a:latin typeface="Microsoft YaHei UI"/>
                <a:cs typeface="Microsoft YaHei UI"/>
              </a:rPr>
              <a:t>e</a:t>
            </a:r>
            <a:r>
              <a:rPr dirty="0" smtClean="0" sz="2800" spc="0" b="1">
                <a:latin typeface="Microsoft YaHei UI"/>
                <a:cs typeface="Microsoft YaHei UI"/>
              </a:rPr>
              <a:t>通常被组织成一个层次体系结构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6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st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me </a:t>
            </a:r>
            <a:r>
              <a:rPr dirty="0" smtClean="0" sz="2450" spc="-35">
                <a:solidFill>
                  <a:srgbClr val="0000CC"/>
                </a:solidFill>
                <a:latin typeface="Microsoft YaHei UI"/>
                <a:cs typeface="Microsoft YaHei UI"/>
              </a:rPr>
              <a:t>-</a:t>
            </a:r>
            <a:r>
              <a:rPr dirty="0" smtClean="0" sz="2450" spc="-1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40">
                <a:solidFill>
                  <a:srgbClr val="0000CC"/>
                </a:solidFill>
                <a:latin typeface="Microsoft YaHei UI"/>
                <a:cs typeface="Microsoft YaHei UI"/>
              </a:rPr>
              <a:t>in</a:t>
            </a:r>
            <a:r>
              <a:rPr dirty="0" smtClean="0" sz="2450" spc="-35">
                <a:solidFill>
                  <a:srgbClr val="0000CC"/>
                </a:solidFill>
                <a:latin typeface="Microsoft YaHei UI"/>
                <a:cs typeface="Microsoft YaHei UI"/>
              </a:rPr>
              <a:t>st</a:t>
            </a:r>
            <a:r>
              <a:rPr dirty="0" smtClean="0" sz="2450" spc="-5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5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45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50" spc="-45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50" spc="-45">
                <a:solidFill>
                  <a:srgbClr val="0000CC"/>
                </a:solidFill>
                <a:latin typeface="Microsoft YaHei UI"/>
                <a:cs typeface="Microsoft YaHei UI"/>
              </a:rPr>
              <a:t>_o</a:t>
            </a:r>
            <a:r>
              <a:rPr dirty="0" smtClean="0" sz="2450" spc="-25">
                <a:solidFill>
                  <a:srgbClr val="0000CC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450" spc="-40">
                <a:solidFill>
                  <a:srgbClr val="0000CC"/>
                </a:solidFill>
                <a:latin typeface="Microsoft YaHei UI"/>
                <a:cs typeface="Microsoft YaHei UI"/>
              </a:rPr>
              <a:t>-</a:t>
            </a:r>
            <a:r>
              <a:rPr dirty="0" smtClean="0" sz="2450" spc="-55">
                <a:solidFill>
                  <a:srgbClr val="0000CC"/>
                </a:solidFill>
                <a:latin typeface="Microsoft YaHei UI"/>
                <a:cs typeface="Microsoft YaHei UI"/>
              </a:rPr>
              <a:t>&gt;</a:t>
            </a:r>
            <a:r>
              <a:rPr dirty="0" smtClean="0" sz="2450" spc="-20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ss 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me</a:t>
            </a:r>
            <a:endParaRPr sz="24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9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ss 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me </a:t>
            </a:r>
            <a:r>
              <a:rPr dirty="0" smtClean="0" sz="2450" spc="-35">
                <a:solidFill>
                  <a:srgbClr val="0000CC"/>
                </a:solidFill>
                <a:latin typeface="Microsoft YaHei UI"/>
                <a:cs typeface="Microsoft YaHei UI"/>
              </a:rPr>
              <a:t>-</a:t>
            </a:r>
            <a:r>
              <a:rPr dirty="0" smtClean="0" sz="2450" spc="-1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35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450" spc="-55">
                <a:solidFill>
                  <a:srgbClr val="0000CC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50" spc="-50">
                <a:solidFill>
                  <a:srgbClr val="0000CC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450" spc="-45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50" spc="-2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5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35">
                <a:solidFill>
                  <a:srgbClr val="0000CC"/>
                </a:solidFill>
                <a:latin typeface="Microsoft YaHei UI"/>
                <a:cs typeface="Microsoft YaHei UI"/>
              </a:rPr>
              <a:t>ss</a:t>
            </a:r>
            <a:r>
              <a:rPr dirty="0" smtClean="0" sz="2450" spc="-40">
                <a:solidFill>
                  <a:srgbClr val="0000CC"/>
                </a:solidFill>
                <a:latin typeface="Microsoft YaHei UI"/>
                <a:cs typeface="Microsoft YaHei UI"/>
              </a:rPr>
              <a:t>_</a:t>
            </a:r>
            <a:r>
              <a:rPr dirty="0" smtClean="0" sz="2450" spc="-55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50" spc="-25">
                <a:solidFill>
                  <a:srgbClr val="0000CC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450" spc="-40">
                <a:solidFill>
                  <a:srgbClr val="0000CC"/>
                </a:solidFill>
                <a:latin typeface="Microsoft YaHei UI"/>
                <a:cs typeface="Microsoft YaHei UI"/>
              </a:rPr>
              <a:t>-</a:t>
            </a:r>
            <a:r>
              <a:rPr dirty="0" smtClean="0" sz="2450" spc="-55">
                <a:solidFill>
                  <a:srgbClr val="0000CC"/>
                </a:solidFill>
                <a:latin typeface="Microsoft YaHei UI"/>
                <a:cs typeface="Microsoft YaHei UI"/>
              </a:rPr>
              <a:t>&gt;</a:t>
            </a:r>
            <a:r>
              <a:rPr dirty="0" smtClean="0" sz="2450" spc="-20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ss 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me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solidFill>
                  <a:srgbClr val="006600"/>
                </a:solidFill>
                <a:latin typeface="Tahoma"/>
                <a:cs typeface="Tahoma"/>
              </a:rPr>
              <a:t>F</a:t>
            </a:r>
            <a:r>
              <a:rPr dirty="0" smtClean="0" sz="4000" spc="-5">
                <a:solidFill>
                  <a:srgbClr val="006600"/>
                </a:solidFill>
                <a:latin typeface="Tahoma"/>
                <a:cs typeface="Tahoma"/>
              </a:rPr>
              <a:t>r</a:t>
            </a:r>
            <a:r>
              <a:rPr dirty="0" smtClean="0" sz="4000" spc="-30">
                <a:solidFill>
                  <a:srgbClr val="006600"/>
                </a:solidFill>
                <a:latin typeface="Tahoma"/>
                <a:cs typeface="Tahoma"/>
              </a:rPr>
              <a:t>am</a:t>
            </a:r>
            <a:r>
              <a:rPr dirty="0" smtClean="0" sz="4000" spc="-10">
                <a:solidFill>
                  <a:srgbClr val="006600"/>
                </a:solidFill>
                <a:latin typeface="Tahoma"/>
                <a:cs typeface="Tahoma"/>
              </a:rPr>
              <a:t>e</a:t>
            </a:r>
            <a:r>
              <a:rPr dirty="0" smtClean="0" sz="4000" spc="0">
                <a:solidFill>
                  <a:srgbClr val="006600"/>
                </a:solidFill>
                <a:latin typeface="Microsoft YaHei UI"/>
                <a:cs typeface="Microsoft YaHei UI"/>
              </a:rPr>
              <a:t>表示例子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1550" y="1669732"/>
            <a:ext cx="2735263" cy="3457575"/>
          </a:xfrm>
          <a:custGeom>
            <a:avLst/>
            <a:gdLst/>
            <a:ahLst/>
            <a:cxnLst/>
            <a:rect l="l" t="t" r="r" b="b"/>
            <a:pathLst>
              <a:path w="2735263" h="3457575">
                <a:moveTo>
                  <a:pt x="0" y="0"/>
                </a:moveTo>
                <a:lnTo>
                  <a:pt x="2735263" y="0"/>
                </a:lnTo>
                <a:lnTo>
                  <a:pt x="2735263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D4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41854" y="1713674"/>
            <a:ext cx="649605" cy="3162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30" b="1">
                <a:solidFill>
                  <a:srgbClr val="0000CC"/>
                </a:solidFill>
                <a:latin typeface="Georgia"/>
                <a:cs typeface="Georgia"/>
              </a:rPr>
              <a:t>D</a:t>
            </a:r>
            <a:r>
              <a:rPr dirty="0" smtClean="0" sz="2000" spc="-25" b="1">
                <a:solidFill>
                  <a:srgbClr val="0000CC"/>
                </a:solidFill>
                <a:latin typeface="Georgia"/>
                <a:cs typeface="Georgia"/>
              </a:rPr>
              <a:t>O</a:t>
            </a:r>
            <a:r>
              <a:rPr dirty="0" smtClean="0" sz="2000" spc="0" b="1">
                <a:solidFill>
                  <a:srgbClr val="0000CC"/>
                </a:solidFill>
                <a:latin typeface="Georgia"/>
                <a:cs typeface="Georgia"/>
              </a:rPr>
              <a:t>G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0289" y="2018474"/>
            <a:ext cx="1108075" cy="6210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7030A0"/>
                </a:solidFill>
                <a:latin typeface="Georgia"/>
                <a:cs typeface="Georgia"/>
              </a:rPr>
              <a:t>Fix</a:t>
            </a:r>
            <a:r>
              <a:rPr dirty="0" smtClean="0" sz="2000" spc="-5">
                <a:solidFill>
                  <a:srgbClr val="7030A0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7030A0"/>
                </a:solidFill>
                <a:latin typeface="Georgia"/>
                <a:cs typeface="Georgia"/>
              </a:rPr>
              <a:t>d</a:t>
            </a:r>
            <a:endParaRPr sz="2000">
              <a:latin typeface="Georgia"/>
              <a:cs typeface="Georgia"/>
            </a:endParaRPr>
          </a:p>
          <a:p>
            <a:pPr marL="376555">
              <a:lnSpc>
                <a:spcPct val="100000"/>
              </a:lnSpc>
            </a:pPr>
            <a:r>
              <a:rPr dirty="0" smtClean="0" sz="2000">
                <a:solidFill>
                  <a:srgbClr val="333D43"/>
                </a:solidFill>
                <a:latin typeface="Georgia"/>
                <a:cs typeface="Georgia"/>
              </a:rPr>
              <a:t>l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g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15">
                <a:solidFill>
                  <a:srgbClr val="333D43"/>
                </a:solidFill>
                <a:latin typeface="Georgia"/>
                <a:cs typeface="Georgia"/>
              </a:rPr>
              <a:t>4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289" y="2932874"/>
            <a:ext cx="1732280" cy="9258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7030A0"/>
                </a:solidFill>
                <a:latin typeface="Georgia"/>
                <a:cs typeface="Georgia"/>
              </a:rPr>
              <a:t>D</a:t>
            </a:r>
            <a:r>
              <a:rPr dirty="0" smtClean="0" sz="2000" spc="-5">
                <a:solidFill>
                  <a:srgbClr val="7030A0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7030A0"/>
                </a:solidFill>
                <a:latin typeface="Georgia"/>
                <a:cs typeface="Georgia"/>
              </a:rPr>
              <a:t>fault</a:t>
            </a:r>
            <a:endParaRPr sz="2000">
              <a:latin typeface="Georgia"/>
              <a:cs typeface="Georgia"/>
            </a:endParaRPr>
          </a:p>
          <a:p>
            <a:pPr marL="376555" marR="12700">
              <a:lnSpc>
                <a:spcPts val="2370"/>
              </a:lnSpc>
              <a:spcBef>
                <a:spcPts val="135"/>
              </a:spcBef>
            </a:pPr>
            <a:r>
              <a:rPr dirty="0" smtClean="0" sz="2000">
                <a:solidFill>
                  <a:srgbClr val="333D43"/>
                </a:solidFill>
                <a:latin typeface="Georgia"/>
                <a:cs typeface="Georgia"/>
              </a:rPr>
              <a:t>di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t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0">
                <a:solidFill>
                  <a:srgbClr val="333D43"/>
                </a:solidFill>
                <a:latin typeface="MS PGothic"/>
                <a:cs typeface="MS PGothic"/>
              </a:rPr>
              <a:t>肉食</a:t>
            </a:r>
            <a:r>
              <a:rPr dirty="0" smtClean="0" sz="2000" spc="0">
                <a:solidFill>
                  <a:srgbClr val="333D43"/>
                </a:solidFill>
                <a:latin typeface="MS PGothic"/>
                <a:cs typeface="MS PGothic"/>
              </a:rPr>
              <a:t> 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o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u</a:t>
            </a: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n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d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b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r</a:t>
            </a:r>
            <a:r>
              <a:rPr dirty="0" smtClean="0" sz="2000" spc="-15">
                <a:solidFill>
                  <a:srgbClr val="333D43"/>
                </a:solidFill>
                <a:latin typeface="Georgia"/>
                <a:cs typeface="Georgia"/>
              </a:rPr>
              <a:t>k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0289" y="4152074"/>
            <a:ext cx="1181735" cy="9258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15">
                <a:solidFill>
                  <a:srgbClr val="7030A0"/>
                </a:solidFill>
                <a:latin typeface="Georgia"/>
                <a:cs typeface="Georgia"/>
              </a:rPr>
              <a:t>Va</a:t>
            </a:r>
            <a:r>
              <a:rPr dirty="0" smtClean="0" sz="2000" spc="-5">
                <a:solidFill>
                  <a:srgbClr val="7030A0"/>
                </a:solidFill>
                <a:latin typeface="Georgia"/>
                <a:cs typeface="Georgia"/>
              </a:rPr>
              <a:t>r</a:t>
            </a:r>
            <a:r>
              <a:rPr dirty="0" smtClean="0" sz="2000" spc="-10">
                <a:solidFill>
                  <a:srgbClr val="7030A0"/>
                </a:solidFill>
                <a:latin typeface="Georgia"/>
                <a:cs typeface="Georgia"/>
              </a:rPr>
              <a:t>ia</a:t>
            </a:r>
            <a:r>
              <a:rPr dirty="0" smtClean="0" sz="2000" spc="-10">
                <a:solidFill>
                  <a:srgbClr val="7030A0"/>
                </a:solidFill>
                <a:latin typeface="Georgia"/>
                <a:cs typeface="Georgia"/>
              </a:rPr>
              <a:t>b</a:t>
            </a:r>
            <a:r>
              <a:rPr dirty="0" smtClean="0" sz="2000" spc="0">
                <a:solidFill>
                  <a:srgbClr val="7030A0"/>
                </a:solidFill>
                <a:latin typeface="Georgia"/>
                <a:cs typeface="Georgia"/>
              </a:rPr>
              <a:t>le</a:t>
            </a:r>
            <a:endParaRPr sz="2000">
              <a:latin typeface="Georgia"/>
              <a:cs typeface="Georgia"/>
            </a:endParaRPr>
          </a:p>
          <a:p>
            <a:pPr marL="376555" marR="12700">
              <a:lnSpc>
                <a:spcPct val="100000"/>
              </a:lnSpc>
            </a:pP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i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z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c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o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l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o</a:t>
            </a:r>
            <a:r>
              <a:rPr dirty="0" smtClean="0" sz="2000" spc="-15">
                <a:solidFill>
                  <a:srgbClr val="333D43"/>
                </a:solidFill>
                <a:latin typeface="Georgia"/>
                <a:cs typeface="Georgia"/>
              </a:rPr>
              <a:t>u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r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9706" y="1669732"/>
            <a:ext cx="2735262" cy="3457575"/>
          </a:xfrm>
          <a:custGeom>
            <a:avLst/>
            <a:gdLst/>
            <a:ahLst/>
            <a:cxnLst/>
            <a:rect l="l" t="t" r="r" b="b"/>
            <a:pathLst>
              <a:path w="2735262" h="3457575">
                <a:moveTo>
                  <a:pt x="0" y="0"/>
                </a:moveTo>
                <a:lnTo>
                  <a:pt x="2735262" y="0"/>
                </a:lnTo>
                <a:lnTo>
                  <a:pt x="2735262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D4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358446" y="1717865"/>
            <a:ext cx="2326005" cy="12261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63525">
              <a:lnSpc>
                <a:spcPct val="100000"/>
              </a:lnSpc>
            </a:pPr>
            <a:r>
              <a:rPr dirty="0" smtClean="0" sz="2000" spc="-5" b="1">
                <a:solidFill>
                  <a:srgbClr val="0000CC"/>
                </a:solidFill>
                <a:latin typeface="Georgia"/>
                <a:cs typeface="Georgia"/>
              </a:rPr>
              <a:t>CO</a:t>
            </a:r>
            <a:r>
              <a:rPr dirty="0" smtClean="0" sz="2000" spc="-15" b="1">
                <a:solidFill>
                  <a:srgbClr val="0000CC"/>
                </a:solidFill>
                <a:latin typeface="Georgia"/>
                <a:cs typeface="Georgia"/>
              </a:rPr>
              <a:t>LL</a:t>
            </a:r>
            <a:r>
              <a:rPr dirty="0" smtClean="0" sz="2000" spc="-20" b="1">
                <a:solidFill>
                  <a:srgbClr val="0000CC"/>
                </a:solidFill>
                <a:latin typeface="Georgia"/>
                <a:cs typeface="Georgia"/>
              </a:rPr>
              <a:t>IE</a:t>
            </a:r>
            <a:r>
              <a:rPr dirty="0" smtClean="0" baseline="1424" sz="2925" spc="44">
                <a:solidFill>
                  <a:srgbClr val="0000CC"/>
                </a:solidFill>
                <a:latin typeface="MS PGothic"/>
                <a:cs typeface="MS PGothic"/>
              </a:rPr>
              <a:t>（牧羊犬）</a:t>
            </a:r>
            <a:endParaRPr baseline="1424" sz="2925">
              <a:latin typeface="MS PGothic"/>
              <a:cs typeface="MS PGothic"/>
            </a:endParaRPr>
          </a:p>
          <a:p>
            <a:pPr marL="12700">
              <a:lnSpc>
                <a:spcPts val="2365"/>
              </a:lnSpc>
            </a:pPr>
            <a:r>
              <a:rPr dirty="0" smtClean="0" sz="2000">
                <a:solidFill>
                  <a:srgbClr val="7030A0"/>
                </a:solidFill>
                <a:latin typeface="Georgia"/>
                <a:cs typeface="Georgia"/>
              </a:rPr>
              <a:t>Fix</a:t>
            </a:r>
            <a:r>
              <a:rPr dirty="0" smtClean="0" sz="2000" spc="-5">
                <a:solidFill>
                  <a:srgbClr val="7030A0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7030A0"/>
                </a:solidFill>
                <a:latin typeface="Georgia"/>
                <a:cs typeface="Georgia"/>
              </a:rPr>
              <a:t>d</a:t>
            </a:r>
            <a:endParaRPr sz="2000">
              <a:latin typeface="Georgia"/>
              <a:cs typeface="Georgia"/>
            </a:endParaRPr>
          </a:p>
          <a:p>
            <a:pPr marL="376555" marR="270510">
              <a:lnSpc>
                <a:spcPct val="100000"/>
              </a:lnSpc>
            </a:pPr>
            <a:r>
              <a:rPr dirty="0" smtClean="0" sz="2000">
                <a:solidFill>
                  <a:srgbClr val="333D43"/>
                </a:solidFill>
                <a:latin typeface="Georgia"/>
                <a:cs typeface="Georgia"/>
              </a:rPr>
              <a:t>b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r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d</a:t>
            </a: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o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f:</a:t>
            </a: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D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O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G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t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y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p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h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p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d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og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8446" y="3237675"/>
            <a:ext cx="1569085" cy="6210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7030A0"/>
                </a:solidFill>
                <a:latin typeface="Georgia"/>
                <a:cs typeface="Georgia"/>
              </a:rPr>
              <a:t>D</a:t>
            </a:r>
            <a:r>
              <a:rPr dirty="0" smtClean="0" sz="2000" spc="-5">
                <a:solidFill>
                  <a:srgbClr val="7030A0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7030A0"/>
                </a:solidFill>
                <a:latin typeface="Georgia"/>
                <a:cs typeface="Georgia"/>
              </a:rPr>
              <a:t>fault</a:t>
            </a:r>
            <a:endParaRPr sz="2000">
              <a:latin typeface="Georgia"/>
              <a:cs typeface="Georgia"/>
            </a:endParaRPr>
          </a:p>
          <a:p>
            <a:pPr marL="376555">
              <a:lnSpc>
                <a:spcPct val="100000"/>
              </a:lnSpc>
            </a:pP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i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z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6</a:t>
            </a: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5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c</a:t>
            </a:r>
            <a:r>
              <a:rPr dirty="0" smtClean="0" sz="2000" spc="-20">
                <a:solidFill>
                  <a:srgbClr val="333D43"/>
                </a:solidFill>
                <a:latin typeface="Georgia"/>
                <a:cs typeface="Georgia"/>
              </a:rPr>
              <a:t>m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8446" y="4152076"/>
            <a:ext cx="1181735" cy="6210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15">
                <a:solidFill>
                  <a:srgbClr val="7030A0"/>
                </a:solidFill>
                <a:latin typeface="Georgia"/>
                <a:cs typeface="Georgia"/>
              </a:rPr>
              <a:t>Va</a:t>
            </a:r>
            <a:r>
              <a:rPr dirty="0" smtClean="0" sz="2000" spc="-5">
                <a:solidFill>
                  <a:srgbClr val="7030A0"/>
                </a:solidFill>
                <a:latin typeface="Georgia"/>
                <a:cs typeface="Georgia"/>
              </a:rPr>
              <a:t>r</a:t>
            </a:r>
            <a:r>
              <a:rPr dirty="0" smtClean="0" sz="2000" spc="-10">
                <a:solidFill>
                  <a:srgbClr val="7030A0"/>
                </a:solidFill>
                <a:latin typeface="Georgia"/>
                <a:cs typeface="Georgia"/>
              </a:rPr>
              <a:t>ia</a:t>
            </a:r>
            <a:r>
              <a:rPr dirty="0" smtClean="0" sz="2000" spc="-10">
                <a:solidFill>
                  <a:srgbClr val="7030A0"/>
                </a:solidFill>
                <a:latin typeface="Georgia"/>
                <a:cs typeface="Georgia"/>
              </a:rPr>
              <a:t>b</a:t>
            </a:r>
            <a:r>
              <a:rPr dirty="0" smtClean="0" sz="2000" spc="0">
                <a:solidFill>
                  <a:srgbClr val="7030A0"/>
                </a:solidFill>
                <a:latin typeface="Georgia"/>
                <a:cs typeface="Georgia"/>
              </a:rPr>
              <a:t>le</a:t>
            </a:r>
            <a:endParaRPr sz="2000">
              <a:latin typeface="Georgia"/>
              <a:cs typeface="Georgia"/>
            </a:endParaRPr>
          </a:p>
          <a:p>
            <a:pPr marL="376555">
              <a:lnSpc>
                <a:spcPct val="100000"/>
              </a:lnSpc>
            </a:pPr>
            <a:r>
              <a:rPr dirty="0" smtClean="0" sz="2000">
                <a:solidFill>
                  <a:srgbClr val="333D43"/>
                </a:solidFill>
                <a:latin typeface="Georgia"/>
                <a:cs typeface="Georgia"/>
              </a:rPr>
              <a:t>c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o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l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o</a:t>
            </a:r>
            <a:r>
              <a:rPr dirty="0" smtClean="0" sz="2000" spc="-15">
                <a:solidFill>
                  <a:srgbClr val="333D43"/>
                </a:solidFill>
                <a:latin typeface="Georgia"/>
                <a:cs typeface="Georgia"/>
              </a:rPr>
              <a:t>u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r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0289" y="5542816"/>
            <a:ext cx="6934200" cy="4997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200">
                <a:solidFill>
                  <a:srgbClr val="C00000"/>
                </a:solidFill>
                <a:latin typeface="Microsoft YaHei UI"/>
                <a:cs typeface="Microsoft YaHei UI"/>
              </a:rPr>
              <a:t>子类可以从父类继承属性和默认属性值</a:t>
            </a:r>
            <a:endParaRPr sz="32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F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am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表示上的推理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164399"/>
            <a:ext cx="7835900" cy="49123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能够推理类别之间和类别与实例之间的I</a:t>
            </a:r>
            <a:r>
              <a:rPr dirty="0" smtClean="0" sz="2800" spc="-5">
                <a:latin typeface="Microsoft YaHei UI"/>
                <a:cs typeface="Microsoft YaHei UI"/>
              </a:rPr>
              <a:t>S</a:t>
            </a:r>
            <a:r>
              <a:rPr dirty="0" smtClean="0" sz="2800" spc="0">
                <a:latin typeface="Microsoft YaHei UI"/>
                <a:cs typeface="Microsoft YaHei UI"/>
              </a:rPr>
              <a:t>A关系</a:t>
            </a:r>
            <a:endParaRPr sz="28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0"/>
              </a:spcBef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825">
                <a:solidFill>
                  <a:srgbClr val="0000CC"/>
                </a:solidFill>
                <a:latin typeface="Microsoft JhengHei Light"/>
                <a:cs typeface="Microsoft JhengHei Light"/>
              </a:rPr>
              <a:t>∀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x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 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eleph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a</a:t>
            </a:r>
            <a:r>
              <a:rPr dirty="0" smtClean="0" sz="2400" spc="-25">
                <a:solidFill>
                  <a:srgbClr val="0000CC"/>
                </a:solidFill>
                <a:latin typeface="Georgia"/>
                <a:cs typeface="Georgia"/>
              </a:rPr>
              <a:t>n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t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(x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)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 </a:t>
            </a:r>
            <a:r>
              <a:rPr dirty="0" smtClean="0" sz="2400" spc="110">
                <a:solidFill>
                  <a:srgbClr val="0000CC"/>
                </a:solidFill>
                <a:latin typeface="Microsoft JhengHei Light"/>
                <a:cs typeface="Microsoft JhengHei Light"/>
              </a:rPr>
              <a:t>⇒</a:t>
            </a:r>
            <a:r>
              <a:rPr dirty="0" smtClean="0" sz="2400" spc="-140">
                <a:solidFill>
                  <a:srgbClr val="0000CC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2400" spc="-30">
                <a:solidFill>
                  <a:srgbClr val="0000CC"/>
                </a:solidFill>
                <a:latin typeface="Georgia"/>
                <a:cs typeface="Georgia"/>
              </a:rPr>
              <a:t>m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a</a:t>
            </a:r>
            <a:r>
              <a:rPr dirty="0" smtClean="0" sz="2400" spc="-30">
                <a:solidFill>
                  <a:srgbClr val="0000CC"/>
                </a:solidFill>
                <a:latin typeface="Georgia"/>
                <a:cs typeface="Georgia"/>
              </a:rPr>
              <a:t>m</a:t>
            </a:r>
            <a:r>
              <a:rPr dirty="0" smtClean="0" sz="2400" spc="-30">
                <a:solidFill>
                  <a:srgbClr val="0000CC"/>
                </a:solidFill>
                <a:latin typeface="Georgia"/>
                <a:cs typeface="Georgia"/>
              </a:rPr>
              <a:t>m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a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l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(x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)</a:t>
            </a:r>
            <a:endParaRPr sz="2400">
              <a:latin typeface="Georgia"/>
              <a:cs typeface="Georgia"/>
            </a:endParaRPr>
          </a:p>
          <a:p>
            <a:pPr>
              <a:lnSpc>
                <a:spcPts val="800"/>
              </a:lnSpc>
              <a:spcBef>
                <a:spcPts val="19"/>
              </a:spcBef>
            </a:pPr>
            <a:endParaRPr sz="8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能够使用s</a:t>
            </a:r>
            <a:r>
              <a:rPr dirty="0" smtClean="0" sz="2800" spc="5">
                <a:latin typeface="Microsoft YaHei UI"/>
                <a:cs typeface="Microsoft YaHei UI"/>
              </a:rPr>
              <a:t>l</a:t>
            </a:r>
            <a:r>
              <a:rPr dirty="0" smtClean="0" sz="2800" spc="-5">
                <a:latin typeface="Microsoft YaHei UI"/>
                <a:cs typeface="Microsoft YaHei UI"/>
              </a:rPr>
              <a:t>o</a:t>
            </a:r>
            <a:r>
              <a:rPr dirty="0" smtClean="0" sz="2800" spc="-10">
                <a:latin typeface="Microsoft YaHei UI"/>
                <a:cs typeface="Microsoft YaHei UI"/>
              </a:rPr>
              <a:t>t</a:t>
            </a:r>
            <a:r>
              <a:rPr dirty="0" smtClean="0" sz="2800" spc="0">
                <a:latin typeface="Microsoft YaHei UI"/>
                <a:cs typeface="Microsoft YaHei UI"/>
              </a:rPr>
              <a:t>s和s</a:t>
            </a:r>
            <a:r>
              <a:rPr dirty="0" smtClean="0" sz="2800" spc="5">
                <a:latin typeface="Microsoft YaHei UI"/>
                <a:cs typeface="Microsoft YaHei UI"/>
              </a:rPr>
              <a:t>l</a:t>
            </a:r>
            <a:r>
              <a:rPr dirty="0" smtClean="0" sz="2800" spc="-5">
                <a:latin typeface="Microsoft YaHei UI"/>
                <a:cs typeface="Microsoft YaHei UI"/>
              </a:rPr>
              <a:t>o</a:t>
            </a:r>
            <a:r>
              <a:rPr dirty="0" smtClean="0" sz="2800" spc="0">
                <a:latin typeface="Microsoft YaHei UI"/>
                <a:cs typeface="Microsoft YaHei UI"/>
              </a:rPr>
              <a:t>t</a:t>
            </a:r>
            <a:r>
              <a:rPr dirty="0" smtClean="0" sz="2800" spc="-15">
                <a:latin typeface="Microsoft YaHei UI"/>
                <a:cs typeface="Microsoft YaHei UI"/>
              </a:rPr>
              <a:t> </a:t>
            </a:r>
            <a:r>
              <a:rPr dirty="0" smtClean="0" sz="2800" spc="5">
                <a:latin typeface="Microsoft YaHei UI"/>
                <a:cs typeface="Microsoft YaHei UI"/>
              </a:rPr>
              <a:t>v</a:t>
            </a:r>
            <a:r>
              <a:rPr dirty="0" smtClean="0" sz="2800" spc="0">
                <a:latin typeface="Microsoft YaHei UI"/>
                <a:cs typeface="Microsoft YaHei UI"/>
              </a:rPr>
              <a:t>a</a:t>
            </a:r>
            <a:r>
              <a:rPr dirty="0" smtClean="0" sz="2800" spc="5">
                <a:latin typeface="Microsoft YaHei UI"/>
                <a:cs typeface="Microsoft YaHei UI"/>
              </a:rPr>
              <a:t>l</a:t>
            </a:r>
            <a:r>
              <a:rPr dirty="0" smtClean="0" sz="2800" spc="0">
                <a:latin typeface="Microsoft YaHei UI"/>
                <a:cs typeface="Microsoft YaHei UI"/>
              </a:rPr>
              <a:t>ues来推理属性知识</a:t>
            </a:r>
            <a:endParaRPr sz="2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7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825">
                <a:solidFill>
                  <a:srgbClr val="0000CC"/>
                </a:solidFill>
                <a:latin typeface="Microsoft JhengHei Light"/>
                <a:cs typeface="Microsoft JhengHei Light"/>
              </a:rPr>
              <a:t>∀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x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 </a:t>
            </a:r>
            <a:r>
              <a:rPr dirty="0" smtClean="0" sz="2400" spc="-30">
                <a:solidFill>
                  <a:srgbClr val="0000CC"/>
                </a:solidFill>
                <a:latin typeface="Georgia"/>
                <a:cs typeface="Georgia"/>
              </a:rPr>
              <a:t>m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a</a:t>
            </a:r>
            <a:r>
              <a:rPr dirty="0" smtClean="0" sz="2400" spc="-30">
                <a:solidFill>
                  <a:srgbClr val="0000CC"/>
                </a:solidFill>
                <a:latin typeface="Georgia"/>
                <a:cs typeface="Georgia"/>
              </a:rPr>
              <a:t>m</a:t>
            </a:r>
            <a:r>
              <a:rPr dirty="0" smtClean="0" sz="2400" spc="-30">
                <a:solidFill>
                  <a:srgbClr val="0000CC"/>
                </a:solidFill>
                <a:latin typeface="Georgia"/>
                <a:cs typeface="Georgia"/>
              </a:rPr>
              <a:t>m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a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l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(x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)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 </a:t>
            </a:r>
            <a:r>
              <a:rPr dirty="0" smtClean="0" sz="2400" spc="110">
                <a:solidFill>
                  <a:srgbClr val="0000CC"/>
                </a:solidFill>
                <a:latin typeface="Microsoft JhengHei Light"/>
                <a:cs typeface="Microsoft JhengHei Light"/>
              </a:rPr>
              <a:t>⇒</a:t>
            </a:r>
            <a:r>
              <a:rPr dirty="0" smtClean="0" sz="2400" spc="-140">
                <a:solidFill>
                  <a:srgbClr val="0000CC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has</a:t>
            </a:r>
            <a:r>
              <a:rPr dirty="0" smtClean="0" sz="2400" spc="-10">
                <a:solidFill>
                  <a:srgbClr val="0000CC"/>
                </a:solidFill>
                <a:latin typeface="Georgia"/>
                <a:cs typeface="Georgia"/>
              </a:rPr>
              <a:t>_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p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ar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t</a:t>
            </a:r>
            <a:r>
              <a:rPr dirty="0" smtClean="0" sz="2400" spc="-10">
                <a:solidFill>
                  <a:srgbClr val="0000CC"/>
                </a:solidFill>
                <a:latin typeface="Georgia"/>
                <a:cs typeface="Georgia"/>
              </a:rPr>
              <a:t>(x,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 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he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a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d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)</a:t>
            </a:r>
            <a:endParaRPr sz="2400">
              <a:latin typeface="Georgia"/>
              <a:cs typeface="Georgia"/>
            </a:endParaRPr>
          </a:p>
          <a:p>
            <a:pPr>
              <a:lnSpc>
                <a:spcPts val="800"/>
              </a:lnSpc>
              <a:spcBef>
                <a:spcPts val="20"/>
              </a:spcBef>
              <a:buFont typeface="Microsoft YaHei UI"/>
              <a:buChar char="-"/>
            </a:pPr>
            <a:endParaRPr sz="8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对象可以继承所有父类的属性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8"/>
              </a:spcBef>
            </a:pPr>
            <a:endParaRPr sz="600"/>
          </a:p>
          <a:p>
            <a:pPr marL="755650" marR="1372235" indent="-285750">
              <a:lnSpc>
                <a:spcPct val="799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solidFill>
                  <a:srgbClr val="0000CC"/>
                </a:solidFill>
                <a:latin typeface="Georgia"/>
                <a:cs typeface="Georgia"/>
              </a:rPr>
              <a:t>e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l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ep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ha</a:t>
            </a:r>
            <a:r>
              <a:rPr dirty="0" smtClean="0" sz="2400" spc="-25">
                <a:solidFill>
                  <a:srgbClr val="0000CC"/>
                </a:solidFill>
                <a:latin typeface="Georgia"/>
                <a:cs typeface="Georgia"/>
              </a:rPr>
              <a:t>n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t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(cl</a:t>
            </a:r>
            <a:r>
              <a:rPr dirty="0" smtClean="0" sz="2400" spc="5">
                <a:solidFill>
                  <a:srgbClr val="0000CC"/>
                </a:solidFill>
                <a:latin typeface="Georgia"/>
                <a:cs typeface="Georgia"/>
              </a:rPr>
              <a:t>y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d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e)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 </a:t>
            </a:r>
            <a:r>
              <a:rPr dirty="0" smtClean="0" sz="2400" spc="110">
                <a:solidFill>
                  <a:srgbClr val="0000CC"/>
                </a:solidFill>
                <a:latin typeface="Microsoft JhengHei Light"/>
                <a:cs typeface="Microsoft JhengHei Light"/>
              </a:rPr>
              <a:t>⇒</a:t>
            </a:r>
            <a:r>
              <a:rPr dirty="0" smtClean="0" sz="2400" spc="-140">
                <a:solidFill>
                  <a:srgbClr val="0000CC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has</a:t>
            </a:r>
            <a:r>
              <a:rPr dirty="0" smtClean="0" sz="2400" spc="-10">
                <a:solidFill>
                  <a:srgbClr val="0000CC"/>
                </a:solidFill>
                <a:latin typeface="Georgia"/>
                <a:cs typeface="Georgia"/>
              </a:rPr>
              <a:t>_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p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ar</a:t>
            </a:r>
            <a:r>
              <a:rPr dirty="0" smtClean="0" sz="2400" spc="-15">
                <a:solidFill>
                  <a:srgbClr val="0000CC"/>
                </a:solidFill>
                <a:latin typeface="Georgia"/>
                <a:cs typeface="Georgia"/>
              </a:rPr>
              <a:t>t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(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cl</a:t>
            </a:r>
            <a:r>
              <a:rPr dirty="0" smtClean="0" sz="2400" spc="5">
                <a:solidFill>
                  <a:srgbClr val="0000CC"/>
                </a:solidFill>
                <a:latin typeface="Georgia"/>
                <a:cs typeface="Georgia"/>
              </a:rPr>
              <a:t>y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d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e</a:t>
            </a:r>
            <a:r>
              <a:rPr dirty="0" smtClean="0" sz="2400" spc="-10">
                <a:solidFill>
                  <a:srgbClr val="0000CC"/>
                </a:solidFill>
                <a:latin typeface="Georgia"/>
                <a:cs typeface="Georgia"/>
              </a:rPr>
              <a:t>,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 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hea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d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)</a:t>
            </a:r>
            <a:r>
              <a:rPr dirty="0" smtClean="0" sz="2400" spc="0">
                <a:solidFill>
                  <a:srgbClr val="0000CC"/>
                </a:solidFill>
                <a:latin typeface="MS PGothic"/>
                <a:cs typeface="MS PGothic"/>
              </a:rPr>
              <a:t>，</a:t>
            </a:r>
            <a:r>
              <a:rPr dirty="0" smtClean="0" sz="2400" spc="0">
                <a:solidFill>
                  <a:srgbClr val="0000CC"/>
                </a:solidFill>
                <a:latin typeface="MS PGothic"/>
                <a:cs typeface="MS PGothic"/>
              </a:rPr>
              <a:t> 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c</a:t>
            </a:r>
            <a:r>
              <a:rPr dirty="0" smtClean="0" sz="2400" spc="5">
                <a:solidFill>
                  <a:srgbClr val="0000CC"/>
                </a:solidFill>
                <a:latin typeface="Georgia"/>
                <a:cs typeface="Georgia"/>
              </a:rPr>
              <a:t>o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l</a:t>
            </a:r>
            <a:r>
              <a:rPr dirty="0" smtClean="0" sz="2400" spc="5">
                <a:solidFill>
                  <a:srgbClr val="0000CC"/>
                </a:solidFill>
                <a:latin typeface="Georgia"/>
                <a:cs typeface="Georgia"/>
              </a:rPr>
              <a:t>o</a:t>
            </a:r>
            <a:r>
              <a:rPr dirty="0" smtClean="0" sz="2400" spc="-10">
                <a:solidFill>
                  <a:srgbClr val="0000CC"/>
                </a:solidFill>
                <a:latin typeface="Georgia"/>
                <a:cs typeface="Georgia"/>
              </a:rPr>
              <a:t>r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(cl</a:t>
            </a:r>
            <a:r>
              <a:rPr dirty="0" smtClean="0" sz="2400" spc="5">
                <a:solidFill>
                  <a:srgbClr val="0000CC"/>
                </a:solidFill>
                <a:latin typeface="Georgia"/>
                <a:cs typeface="Georgia"/>
              </a:rPr>
              <a:t>y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d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e</a:t>
            </a:r>
            <a:r>
              <a:rPr dirty="0" smtClean="0" sz="2400" spc="-10">
                <a:solidFill>
                  <a:srgbClr val="0000CC"/>
                </a:solidFill>
                <a:latin typeface="Georgia"/>
                <a:cs typeface="Georgia"/>
              </a:rPr>
              <a:t>,</a:t>
            </a:r>
            <a:r>
              <a:rPr dirty="0" smtClean="0" sz="2400" spc="-5">
                <a:solidFill>
                  <a:srgbClr val="0000CC"/>
                </a:solidFill>
                <a:latin typeface="Georgia"/>
                <a:cs typeface="Georgia"/>
              </a:rPr>
              <a:t> 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gra</a:t>
            </a:r>
            <a:r>
              <a:rPr dirty="0" smtClean="0" sz="2400" spc="5">
                <a:solidFill>
                  <a:srgbClr val="0000CC"/>
                </a:solidFill>
                <a:latin typeface="Georgia"/>
                <a:cs typeface="Georgia"/>
              </a:rPr>
              <a:t>y</a:t>
            </a:r>
            <a:r>
              <a:rPr dirty="0" smtClean="0" sz="2400" spc="0">
                <a:solidFill>
                  <a:srgbClr val="0000CC"/>
                </a:solidFill>
                <a:latin typeface="Georgia"/>
                <a:cs typeface="Georgia"/>
              </a:rPr>
              <a:t>)</a:t>
            </a:r>
            <a:endParaRPr sz="2400">
              <a:latin typeface="Georgia"/>
              <a:cs typeface="Georgia"/>
            </a:endParaRPr>
          </a:p>
          <a:p>
            <a:pPr>
              <a:lnSpc>
                <a:spcPts val="500"/>
              </a:lnSpc>
              <a:spcBef>
                <a:spcPts val="45"/>
              </a:spcBef>
              <a:buFont typeface="Microsoft YaHei UI"/>
              <a:buChar char="-"/>
            </a:pPr>
            <a:endParaRPr sz="5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 marL="355600" marR="12700" indent="-342900">
              <a:lnSpc>
                <a:spcPct val="794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可以继承原型属性值，同时也可以覆盖原型属性</a:t>
            </a:r>
            <a:r>
              <a:rPr dirty="0" smtClean="0" sz="2800" spc="320">
                <a:latin typeface="Microsoft YaHei UI"/>
                <a:cs typeface="Microsoft YaHei UI"/>
              </a:rPr>
              <a:t> 值</a:t>
            </a:r>
            <a:endParaRPr sz="2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solidFill>
                  <a:srgbClr val="0000CC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mm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通常有f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但是e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ep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t没有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F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am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表示上的推理示例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6169660" cy="32524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965">
                <a:latin typeface="Microsoft JhengHei Light"/>
                <a:cs typeface="Microsoft JhengHei Light"/>
              </a:rPr>
              <a:t>∀</a:t>
            </a:r>
            <a:r>
              <a:rPr dirty="0" smtClean="0" sz="2800" spc="-15">
                <a:latin typeface="Georgia"/>
                <a:cs typeface="Georgia"/>
              </a:rPr>
              <a:t>x</a:t>
            </a:r>
            <a:r>
              <a:rPr dirty="0" smtClean="0" sz="2800" spc="-5">
                <a:latin typeface="Georgia"/>
                <a:cs typeface="Georgia"/>
              </a:rPr>
              <a:t> </a:t>
            </a:r>
            <a:r>
              <a:rPr dirty="0" smtClean="0" sz="2800" spc="-30">
                <a:latin typeface="Georgia"/>
                <a:cs typeface="Georgia"/>
              </a:rPr>
              <a:t>m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30">
                <a:latin typeface="Georgia"/>
                <a:cs typeface="Georgia"/>
              </a:rPr>
              <a:t>m</a:t>
            </a:r>
            <a:r>
              <a:rPr dirty="0" smtClean="0" sz="2800" spc="-30">
                <a:latin typeface="Georgia"/>
                <a:cs typeface="Georgia"/>
              </a:rPr>
              <a:t>m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5">
                <a:latin typeface="Georgia"/>
                <a:cs typeface="Georgia"/>
              </a:rPr>
              <a:t>l</a:t>
            </a:r>
            <a:r>
              <a:rPr dirty="0" smtClean="0" sz="2800" spc="-15">
                <a:latin typeface="Georgia"/>
                <a:cs typeface="Georgia"/>
              </a:rPr>
              <a:t>(</a:t>
            </a:r>
            <a:r>
              <a:rPr dirty="0" smtClean="0" sz="2800" spc="-20">
                <a:latin typeface="Georgia"/>
                <a:cs typeface="Georgia"/>
              </a:rPr>
              <a:t>x</a:t>
            </a:r>
            <a:r>
              <a:rPr dirty="0" smtClean="0" sz="2800" spc="0">
                <a:latin typeface="Georgia"/>
                <a:cs typeface="Georgia"/>
              </a:rPr>
              <a:t>)</a:t>
            </a:r>
            <a:r>
              <a:rPr dirty="0" smtClean="0" sz="2800" spc="-5">
                <a:latin typeface="Georgia"/>
                <a:cs typeface="Georgia"/>
              </a:rPr>
              <a:t> </a:t>
            </a:r>
            <a:r>
              <a:rPr dirty="0" smtClean="0" sz="2800" spc="130">
                <a:latin typeface="Microsoft JhengHei Light"/>
                <a:cs typeface="Microsoft JhengHei Light"/>
              </a:rPr>
              <a:t>⇒</a:t>
            </a:r>
            <a:r>
              <a:rPr dirty="0" smtClean="0" sz="2800" spc="-155">
                <a:latin typeface="Microsoft JhengHei Light"/>
                <a:cs typeface="Microsoft JhengHei Light"/>
              </a:rPr>
              <a:t> </a:t>
            </a:r>
            <a:r>
              <a:rPr dirty="0" smtClean="0" sz="2800" spc="-25">
                <a:latin typeface="Georgia"/>
                <a:cs typeface="Georgia"/>
              </a:rPr>
              <a:t>h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15">
                <a:latin typeface="Georgia"/>
                <a:cs typeface="Georgia"/>
              </a:rPr>
              <a:t>s_p</a:t>
            </a:r>
            <a:r>
              <a:rPr dirty="0" smtClean="0" sz="2800" spc="-15">
                <a:latin typeface="Georgia"/>
                <a:cs typeface="Georgia"/>
              </a:rPr>
              <a:t>ar</a:t>
            </a:r>
            <a:r>
              <a:rPr dirty="0" smtClean="0" sz="2800" spc="-10">
                <a:latin typeface="Georgia"/>
                <a:cs typeface="Georgia"/>
              </a:rPr>
              <a:t>t</a:t>
            </a:r>
            <a:r>
              <a:rPr dirty="0" smtClean="0" sz="2800" spc="-15">
                <a:latin typeface="Georgia"/>
                <a:cs typeface="Georgia"/>
              </a:rPr>
              <a:t>(</a:t>
            </a:r>
            <a:r>
              <a:rPr dirty="0" smtClean="0" sz="2800" spc="-20">
                <a:latin typeface="Georgia"/>
                <a:cs typeface="Georgia"/>
              </a:rPr>
              <a:t>x</a:t>
            </a:r>
            <a:r>
              <a:rPr dirty="0" smtClean="0" sz="2800" spc="-10">
                <a:latin typeface="Georgia"/>
                <a:cs typeface="Georgia"/>
              </a:rPr>
              <a:t>,</a:t>
            </a:r>
            <a:r>
              <a:rPr dirty="0" smtClean="0" sz="2800" spc="-5">
                <a:latin typeface="Georgia"/>
                <a:cs typeface="Georgia"/>
              </a:rPr>
              <a:t> </a:t>
            </a:r>
            <a:r>
              <a:rPr dirty="0" smtClean="0" sz="2800" spc="-5">
                <a:latin typeface="Georgia"/>
                <a:cs typeface="Georgia"/>
              </a:rPr>
              <a:t>h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15">
                <a:latin typeface="Georgia"/>
                <a:cs typeface="Georgia"/>
              </a:rPr>
              <a:t>d)</a:t>
            </a:r>
            <a:endParaRPr sz="2800">
              <a:latin typeface="Georgia"/>
              <a:cs typeface="Georgia"/>
            </a:endParaRPr>
          </a:p>
          <a:p>
            <a:pPr>
              <a:lnSpc>
                <a:spcPts val="650"/>
              </a:lnSpc>
              <a:spcBef>
                <a:spcPts val="23"/>
              </a:spcBef>
            </a:pPr>
            <a:endParaRPr sz="6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965">
                <a:latin typeface="Microsoft JhengHei Light"/>
                <a:cs typeface="Microsoft JhengHei Light"/>
              </a:rPr>
              <a:t>∀</a:t>
            </a:r>
            <a:r>
              <a:rPr dirty="0" smtClean="0" sz="2800" spc="-15">
                <a:latin typeface="Georgia"/>
                <a:cs typeface="Georgia"/>
              </a:rPr>
              <a:t>x</a:t>
            </a:r>
            <a:r>
              <a:rPr dirty="0" smtClean="0" sz="2800" spc="-5">
                <a:latin typeface="Georgia"/>
                <a:cs typeface="Georgia"/>
              </a:rPr>
              <a:t> 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-5">
                <a:latin typeface="Georgia"/>
                <a:cs typeface="Georgia"/>
              </a:rPr>
              <a:t>l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0">
                <a:latin typeface="Georgia"/>
                <a:cs typeface="Georgia"/>
              </a:rPr>
              <a:t>p</a:t>
            </a:r>
            <a:r>
              <a:rPr dirty="0" smtClean="0" sz="2800" spc="-5">
                <a:latin typeface="Georgia"/>
                <a:cs typeface="Georgia"/>
              </a:rPr>
              <a:t>h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25">
                <a:latin typeface="Georgia"/>
                <a:cs typeface="Georgia"/>
              </a:rPr>
              <a:t>n</a:t>
            </a:r>
            <a:r>
              <a:rPr dirty="0" smtClean="0" sz="2800" spc="-5">
                <a:latin typeface="Georgia"/>
                <a:cs typeface="Georgia"/>
              </a:rPr>
              <a:t>t</a:t>
            </a:r>
            <a:r>
              <a:rPr dirty="0" smtClean="0" sz="2800" spc="-15">
                <a:latin typeface="Georgia"/>
                <a:cs typeface="Georgia"/>
              </a:rPr>
              <a:t>(</a:t>
            </a:r>
            <a:r>
              <a:rPr dirty="0" smtClean="0" sz="2800" spc="-20">
                <a:latin typeface="Georgia"/>
                <a:cs typeface="Georgia"/>
              </a:rPr>
              <a:t>x</a:t>
            </a:r>
            <a:r>
              <a:rPr dirty="0" smtClean="0" sz="2800" spc="0">
                <a:latin typeface="Georgia"/>
                <a:cs typeface="Georgia"/>
              </a:rPr>
              <a:t>) </a:t>
            </a:r>
            <a:r>
              <a:rPr dirty="0" smtClean="0" sz="2800" spc="130">
                <a:latin typeface="Microsoft JhengHei Light"/>
                <a:cs typeface="Microsoft JhengHei Light"/>
              </a:rPr>
              <a:t>⇒</a:t>
            </a:r>
            <a:r>
              <a:rPr dirty="0" smtClean="0" sz="2800" spc="-155">
                <a:latin typeface="Microsoft JhengHei Light"/>
                <a:cs typeface="Microsoft JhengHei Light"/>
              </a:rPr>
              <a:t> </a:t>
            </a:r>
            <a:r>
              <a:rPr dirty="0" smtClean="0" sz="2800" spc="-30">
                <a:latin typeface="Georgia"/>
                <a:cs typeface="Georgia"/>
              </a:rPr>
              <a:t>m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30">
                <a:latin typeface="Georgia"/>
                <a:cs typeface="Georgia"/>
              </a:rPr>
              <a:t>m</a:t>
            </a:r>
            <a:r>
              <a:rPr dirty="0" smtClean="0" sz="2800" spc="-30">
                <a:latin typeface="Georgia"/>
                <a:cs typeface="Georgia"/>
              </a:rPr>
              <a:t>m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5">
                <a:latin typeface="Georgia"/>
                <a:cs typeface="Georgia"/>
              </a:rPr>
              <a:t>l</a:t>
            </a:r>
            <a:r>
              <a:rPr dirty="0" smtClean="0" sz="2800" spc="-15">
                <a:latin typeface="Georgia"/>
                <a:cs typeface="Georgia"/>
              </a:rPr>
              <a:t>(</a:t>
            </a:r>
            <a:r>
              <a:rPr dirty="0" smtClean="0" sz="2800" spc="-20">
                <a:latin typeface="Georgia"/>
                <a:cs typeface="Georgia"/>
              </a:rPr>
              <a:t>x</a:t>
            </a:r>
            <a:r>
              <a:rPr dirty="0" smtClean="0" sz="2800" spc="0">
                <a:latin typeface="Georgia"/>
                <a:cs typeface="Georgia"/>
              </a:rPr>
              <a:t>)</a:t>
            </a:r>
            <a:endParaRPr sz="2800">
              <a:latin typeface="Georgia"/>
              <a:cs typeface="Georgia"/>
            </a:endParaRPr>
          </a:p>
          <a:p>
            <a:pPr>
              <a:lnSpc>
                <a:spcPts val="650"/>
              </a:lnSpc>
              <a:spcBef>
                <a:spcPts val="23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-5">
                <a:latin typeface="Georgia"/>
                <a:cs typeface="Georgia"/>
              </a:rPr>
              <a:t>elep</a:t>
            </a:r>
            <a:r>
              <a:rPr dirty="0" smtClean="0" sz="2800" spc="-10">
                <a:latin typeface="Georgia"/>
                <a:cs typeface="Georgia"/>
              </a:rPr>
              <a:t>h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25">
                <a:latin typeface="Georgia"/>
                <a:cs typeface="Georgia"/>
              </a:rPr>
              <a:t>n</a:t>
            </a:r>
            <a:r>
              <a:rPr dirty="0" smtClean="0" sz="2800" spc="-25">
                <a:latin typeface="Georgia"/>
                <a:cs typeface="Georgia"/>
              </a:rPr>
              <a:t>t</a:t>
            </a:r>
            <a:r>
              <a:rPr dirty="0" smtClean="0" sz="2800" spc="0">
                <a:latin typeface="Georgia"/>
                <a:cs typeface="Georgia"/>
              </a:rPr>
              <a:t>(c</a:t>
            </a:r>
            <a:r>
              <a:rPr dirty="0" smtClean="0" sz="2800" spc="-5">
                <a:latin typeface="Georgia"/>
                <a:cs typeface="Georgia"/>
              </a:rPr>
              <a:t>l</a:t>
            </a:r>
            <a:r>
              <a:rPr dirty="0" smtClean="0" sz="2800" spc="-5">
                <a:latin typeface="Georgia"/>
                <a:cs typeface="Georgia"/>
              </a:rPr>
              <a:t>y</a:t>
            </a:r>
            <a:r>
              <a:rPr dirty="0" smtClean="0" sz="2800" spc="5">
                <a:latin typeface="Georgia"/>
                <a:cs typeface="Georgia"/>
              </a:rPr>
              <a:t>d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0">
                <a:latin typeface="Georgia"/>
                <a:cs typeface="Georgia"/>
              </a:rPr>
              <a:t>)</a:t>
            </a:r>
            <a:endParaRPr sz="2800">
              <a:latin typeface="Georgia"/>
              <a:cs typeface="Georgia"/>
            </a:endParaRPr>
          </a:p>
          <a:p>
            <a:pPr marL="355600">
              <a:lnSpc>
                <a:spcPct val="100000"/>
              </a:lnSpc>
              <a:spcBef>
                <a:spcPts val="40"/>
              </a:spcBef>
            </a:pPr>
            <a:r>
              <a:rPr dirty="0" smtClean="0" sz="2800" spc="825">
                <a:latin typeface="Microsoft JhengHei Light"/>
                <a:cs typeface="Microsoft JhengHei Light"/>
              </a:rPr>
              <a:t>∴</a:t>
            </a:r>
            <a:endParaRPr sz="2800">
              <a:latin typeface="Microsoft JhengHei Light"/>
              <a:cs typeface="Microsoft JhengHei Light"/>
            </a:endParaRPr>
          </a:p>
          <a:p>
            <a:pPr marL="355600" marR="2369820">
              <a:lnSpc>
                <a:spcPts val="3370"/>
              </a:lnSpc>
              <a:spcBef>
                <a:spcPts val="75"/>
              </a:spcBef>
            </a:pPr>
            <a:r>
              <a:rPr dirty="0" smtClean="0" sz="2800" spc="-30">
                <a:latin typeface="Georgia"/>
                <a:cs typeface="Georgia"/>
              </a:rPr>
              <a:t>m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30">
                <a:latin typeface="Georgia"/>
                <a:cs typeface="Georgia"/>
              </a:rPr>
              <a:t>mm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5">
                <a:latin typeface="Georgia"/>
                <a:cs typeface="Georgia"/>
              </a:rPr>
              <a:t>l</a:t>
            </a:r>
            <a:r>
              <a:rPr dirty="0" smtClean="0" sz="2800" spc="0">
                <a:latin typeface="Georgia"/>
                <a:cs typeface="Georgia"/>
              </a:rPr>
              <a:t>(c</a:t>
            </a:r>
            <a:r>
              <a:rPr dirty="0" smtClean="0" sz="2800" spc="-5">
                <a:latin typeface="Georgia"/>
                <a:cs typeface="Georgia"/>
              </a:rPr>
              <a:t>l</a:t>
            </a:r>
            <a:r>
              <a:rPr dirty="0" smtClean="0" sz="2800" spc="-5">
                <a:latin typeface="Georgia"/>
                <a:cs typeface="Georgia"/>
              </a:rPr>
              <a:t>y</a:t>
            </a:r>
            <a:r>
              <a:rPr dirty="0" smtClean="0" sz="2800" spc="5">
                <a:latin typeface="Georgia"/>
                <a:cs typeface="Georgia"/>
              </a:rPr>
              <a:t>d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0">
                <a:latin typeface="Georgia"/>
                <a:cs typeface="Georgia"/>
              </a:rPr>
              <a:t>)</a:t>
            </a:r>
            <a:r>
              <a:rPr dirty="0" smtClean="0" sz="2800" spc="0">
                <a:latin typeface="Georgia"/>
                <a:cs typeface="Georgia"/>
              </a:rPr>
              <a:t> </a:t>
            </a:r>
            <a:r>
              <a:rPr dirty="0" smtClean="0" sz="2800" spc="-25">
                <a:latin typeface="Georgia"/>
                <a:cs typeface="Georgia"/>
              </a:rPr>
              <a:t>h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15">
                <a:latin typeface="Georgia"/>
                <a:cs typeface="Georgia"/>
              </a:rPr>
              <a:t>s_p</a:t>
            </a:r>
            <a:r>
              <a:rPr dirty="0" smtClean="0" sz="2800" spc="-15">
                <a:latin typeface="Georgia"/>
                <a:cs typeface="Georgia"/>
              </a:rPr>
              <a:t>ar</a:t>
            </a:r>
            <a:r>
              <a:rPr dirty="0" smtClean="0" sz="2800" spc="-10">
                <a:latin typeface="Georgia"/>
                <a:cs typeface="Georgia"/>
              </a:rPr>
              <a:t>t</a:t>
            </a:r>
            <a:r>
              <a:rPr dirty="0" smtClean="0" sz="2800" spc="0">
                <a:latin typeface="Georgia"/>
                <a:cs typeface="Georgia"/>
              </a:rPr>
              <a:t>(c</a:t>
            </a:r>
            <a:r>
              <a:rPr dirty="0" smtClean="0" sz="2800" spc="-5">
                <a:latin typeface="Georgia"/>
                <a:cs typeface="Georgia"/>
              </a:rPr>
              <a:t>l</a:t>
            </a:r>
            <a:r>
              <a:rPr dirty="0" smtClean="0" sz="2800" spc="-5">
                <a:latin typeface="Georgia"/>
                <a:cs typeface="Georgia"/>
              </a:rPr>
              <a:t>y</a:t>
            </a:r>
            <a:r>
              <a:rPr dirty="0" smtClean="0" sz="2800" spc="5">
                <a:latin typeface="Georgia"/>
                <a:cs typeface="Georgia"/>
              </a:rPr>
              <a:t>d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-10">
                <a:latin typeface="Georgia"/>
                <a:cs typeface="Georgia"/>
              </a:rPr>
              <a:t>,</a:t>
            </a:r>
            <a:r>
              <a:rPr dirty="0" smtClean="0" sz="2800" spc="-5">
                <a:latin typeface="Georgia"/>
                <a:cs typeface="Georgia"/>
              </a:rPr>
              <a:t> </a:t>
            </a:r>
            <a:r>
              <a:rPr dirty="0" smtClean="0" sz="2800" spc="-5">
                <a:latin typeface="Georgia"/>
                <a:cs typeface="Georgia"/>
              </a:rPr>
              <a:t>h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-15">
                <a:latin typeface="Georgia"/>
                <a:cs typeface="Georgia"/>
              </a:rPr>
              <a:t>a</a:t>
            </a:r>
            <a:r>
              <a:rPr dirty="0" smtClean="0" sz="2800" spc="-15">
                <a:latin typeface="Georgia"/>
                <a:cs typeface="Georgia"/>
              </a:rPr>
              <a:t>d)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基于继承的紧凑表示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59033" y="1280160"/>
            <a:ext cx="3600450" cy="5383530"/>
          </a:xfrm>
          <a:custGeom>
            <a:avLst/>
            <a:gdLst/>
            <a:ahLst/>
            <a:cxnLst/>
            <a:rect l="l" t="t" r="r" b="b"/>
            <a:pathLst>
              <a:path w="3600450" h="5383530">
                <a:moveTo>
                  <a:pt x="0" y="0"/>
                </a:moveTo>
                <a:lnTo>
                  <a:pt x="3600450" y="0"/>
                </a:lnTo>
                <a:lnTo>
                  <a:pt x="3600450" y="5383530"/>
                </a:lnTo>
                <a:lnTo>
                  <a:pt x="0" y="53835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D4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b="1">
                <a:solidFill>
                  <a:srgbClr val="0000CC"/>
                </a:solidFill>
                <a:latin typeface="Georgia"/>
                <a:cs typeface="Georgia"/>
              </a:rPr>
              <a:t>M</a:t>
            </a:r>
            <a:r>
              <a:rPr dirty="0" smtClean="0" sz="2000" spc="-10" b="1">
                <a:solidFill>
                  <a:srgbClr val="0000CC"/>
                </a:solidFill>
                <a:latin typeface="Georgia"/>
                <a:cs typeface="Georgia"/>
              </a:rPr>
              <a:t>A</a:t>
            </a:r>
            <a:r>
              <a:rPr dirty="0" smtClean="0" sz="2000" spc="0" b="1">
                <a:solidFill>
                  <a:srgbClr val="0000CC"/>
                </a:solidFill>
                <a:latin typeface="Georgia"/>
                <a:cs typeface="Georgia"/>
              </a:rPr>
              <a:t>MM</a:t>
            </a:r>
            <a:r>
              <a:rPr dirty="0" smtClean="0" sz="2000" spc="-10" b="1">
                <a:solidFill>
                  <a:srgbClr val="0000CC"/>
                </a:solidFill>
                <a:latin typeface="Georgia"/>
                <a:cs typeface="Georgia"/>
              </a:rPr>
              <a:t>A</a:t>
            </a:r>
            <a:r>
              <a:rPr dirty="0" smtClean="0" sz="2000" spc="-15" b="1">
                <a:solidFill>
                  <a:srgbClr val="0000CC"/>
                </a:solidFill>
                <a:latin typeface="Georgia"/>
                <a:cs typeface="Georgia"/>
              </a:rPr>
              <a:t>L</a:t>
            </a:r>
            <a:r>
              <a:rPr dirty="0" smtClean="0" sz="2000" spc="-15" b="1">
                <a:solidFill>
                  <a:srgbClr val="0000CC"/>
                </a:solidFill>
                <a:latin typeface="Georgia"/>
                <a:cs typeface="Georgia"/>
              </a:rPr>
              <a:t>:</a:t>
            </a:r>
            <a:endParaRPr sz="2000">
              <a:latin typeface="Georgia"/>
              <a:cs typeface="Georgia"/>
            </a:endParaRPr>
          </a:p>
          <a:p>
            <a:pPr marL="376555" marR="363220">
              <a:lnSpc>
                <a:spcPct val="100000"/>
              </a:lnSpc>
              <a:tabLst>
                <a:tab pos="1831339" algn="l"/>
              </a:tabLst>
            </a:pP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ubcl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12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2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-20">
                <a:solidFill>
                  <a:srgbClr val="333D43"/>
                </a:solidFill>
                <a:latin typeface="Georgia"/>
                <a:cs typeface="Georgia"/>
              </a:rPr>
              <a:t>N</a:t>
            </a:r>
            <a:r>
              <a:rPr dirty="0" smtClean="0" sz="2000" spc="-20">
                <a:solidFill>
                  <a:srgbClr val="333D43"/>
                </a:solidFill>
                <a:latin typeface="Georgia"/>
                <a:cs typeface="Georgia"/>
              </a:rPr>
              <a:t>IMAL</a:t>
            </a:r>
            <a:r>
              <a:rPr dirty="0" smtClean="0" sz="2000" spc="-15">
                <a:solidFill>
                  <a:srgbClr val="333D43"/>
                </a:solidFill>
                <a:latin typeface="Georgia"/>
                <a:cs typeface="Georgia"/>
              </a:rPr>
              <a:t> h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_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p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r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t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	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he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d</a:t>
            </a:r>
            <a:endParaRPr sz="2000">
              <a:latin typeface="Georgia"/>
              <a:cs typeface="Georgia"/>
            </a:endParaRPr>
          </a:p>
          <a:p>
            <a:pPr marL="376555">
              <a:lnSpc>
                <a:spcPct val="100000"/>
              </a:lnSpc>
              <a:tabLst>
                <a:tab pos="2195195" algn="l"/>
              </a:tabLst>
            </a:pP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*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fur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r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y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	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y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mtClean="0" sz="2000" spc="-20" b="1">
                <a:solidFill>
                  <a:srgbClr val="0000CC"/>
                </a:solidFill>
                <a:latin typeface="Georgia"/>
                <a:cs typeface="Georgia"/>
              </a:rPr>
              <a:t>E</a:t>
            </a:r>
            <a:r>
              <a:rPr dirty="0" smtClean="0" sz="2000" spc="-15" b="1">
                <a:solidFill>
                  <a:srgbClr val="0000CC"/>
                </a:solidFill>
                <a:latin typeface="Georgia"/>
                <a:cs typeface="Georgia"/>
              </a:rPr>
              <a:t>L</a:t>
            </a:r>
            <a:r>
              <a:rPr dirty="0" smtClean="0" sz="2000" spc="-5" b="1">
                <a:solidFill>
                  <a:srgbClr val="0000CC"/>
                </a:solidFill>
                <a:latin typeface="Georgia"/>
                <a:cs typeface="Georgia"/>
              </a:rPr>
              <a:t>EP</a:t>
            </a:r>
            <a:r>
              <a:rPr dirty="0" smtClean="0" sz="2000" spc="-5" b="1">
                <a:solidFill>
                  <a:srgbClr val="0000CC"/>
                </a:solidFill>
                <a:latin typeface="Georgia"/>
                <a:cs typeface="Georgia"/>
              </a:rPr>
              <a:t>HAN</a:t>
            </a:r>
            <a:r>
              <a:rPr dirty="0" smtClean="0" sz="2000" spc="0" b="1">
                <a:solidFill>
                  <a:srgbClr val="0000CC"/>
                </a:solidFill>
                <a:latin typeface="Georgia"/>
                <a:cs typeface="Georgia"/>
              </a:rPr>
              <a:t>T</a:t>
            </a:r>
            <a:endParaRPr sz="2000">
              <a:latin typeface="Georgia"/>
              <a:cs typeface="Georgia"/>
            </a:endParaRPr>
          </a:p>
          <a:p>
            <a:pPr marL="376555" marR="186055">
              <a:lnSpc>
                <a:spcPct val="100000"/>
              </a:lnSpc>
              <a:tabLst>
                <a:tab pos="1831339" algn="l"/>
              </a:tabLst>
            </a:pP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ubcl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12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MAMMAL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h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_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t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r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u</a:t>
            </a: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n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k: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	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y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endParaRPr sz="2000">
              <a:latin typeface="Georgia"/>
              <a:cs typeface="Georgia"/>
            </a:endParaRPr>
          </a:p>
          <a:p>
            <a:pPr marL="376555">
              <a:lnSpc>
                <a:spcPct val="100000"/>
              </a:lnSpc>
              <a:tabLst>
                <a:tab pos="1467485" algn="l"/>
              </a:tabLst>
            </a:pPr>
            <a:r>
              <a:rPr dirty="0" smtClean="0" sz="2000" spc="5">
                <a:solidFill>
                  <a:srgbClr val="C00000"/>
                </a:solidFill>
                <a:latin typeface="Georgia"/>
                <a:cs typeface="Georgia"/>
              </a:rPr>
              <a:t>*</a:t>
            </a:r>
            <a:r>
              <a:rPr dirty="0" smtClean="0" sz="2000" spc="0">
                <a:solidFill>
                  <a:srgbClr val="C00000"/>
                </a:solidFill>
                <a:latin typeface="Georgia"/>
                <a:cs typeface="Georgia"/>
              </a:rPr>
              <a:t>c</a:t>
            </a:r>
            <a:r>
              <a:rPr dirty="0" smtClean="0" sz="2000" spc="-5">
                <a:solidFill>
                  <a:srgbClr val="C00000"/>
                </a:solidFill>
                <a:latin typeface="Georgia"/>
                <a:cs typeface="Georgia"/>
              </a:rPr>
              <a:t>o</a:t>
            </a:r>
            <a:r>
              <a:rPr dirty="0" smtClean="0" sz="2000" spc="0">
                <a:solidFill>
                  <a:srgbClr val="C00000"/>
                </a:solidFill>
                <a:latin typeface="Georgia"/>
                <a:cs typeface="Georgia"/>
              </a:rPr>
              <a:t>l</a:t>
            </a:r>
            <a:r>
              <a:rPr dirty="0" smtClean="0" sz="2000" spc="-5">
                <a:solidFill>
                  <a:srgbClr val="C00000"/>
                </a:solidFill>
                <a:latin typeface="Georgia"/>
                <a:cs typeface="Georgia"/>
              </a:rPr>
              <a:t>o</a:t>
            </a:r>
            <a:r>
              <a:rPr dirty="0" smtClean="0" sz="2000" spc="-15">
                <a:solidFill>
                  <a:srgbClr val="C00000"/>
                </a:solidFill>
                <a:latin typeface="Georgia"/>
                <a:cs typeface="Georgia"/>
              </a:rPr>
              <a:t>u</a:t>
            </a:r>
            <a:r>
              <a:rPr dirty="0" smtClean="0" sz="2000" spc="-5">
                <a:solidFill>
                  <a:srgbClr val="C00000"/>
                </a:solidFill>
                <a:latin typeface="Georgia"/>
                <a:cs typeface="Georgia"/>
              </a:rPr>
              <a:t>r</a:t>
            </a:r>
            <a:r>
              <a:rPr dirty="0" smtClean="0" sz="2000" spc="-10">
                <a:solidFill>
                  <a:srgbClr val="C00000"/>
                </a:solidFill>
                <a:latin typeface="Georgia"/>
                <a:cs typeface="Georgia"/>
              </a:rPr>
              <a:t>:</a:t>
            </a:r>
            <a:r>
              <a:rPr dirty="0" smtClean="0" sz="2000" spc="-10">
                <a:solidFill>
                  <a:srgbClr val="C00000"/>
                </a:solidFill>
                <a:latin typeface="Georgia"/>
                <a:cs typeface="Georgia"/>
              </a:rPr>
              <a:t>	</a:t>
            </a:r>
            <a:r>
              <a:rPr dirty="0" smtClean="0" sz="2000" spc="-25">
                <a:solidFill>
                  <a:srgbClr val="C00000"/>
                </a:solidFill>
                <a:latin typeface="Georgia"/>
                <a:cs typeface="Georgia"/>
              </a:rPr>
              <a:t>g</a:t>
            </a:r>
            <a:r>
              <a:rPr dirty="0" smtClean="0" sz="2000" spc="-10">
                <a:solidFill>
                  <a:srgbClr val="C00000"/>
                </a:solidFill>
                <a:latin typeface="Georgia"/>
                <a:cs typeface="Georgia"/>
              </a:rPr>
              <a:t>r</a:t>
            </a:r>
            <a:r>
              <a:rPr dirty="0" smtClean="0" sz="2000" spc="-5">
                <a:solidFill>
                  <a:srgbClr val="C00000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C00000"/>
                </a:solidFill>
                <a:latin typeface="Georgia"/>
                <a:cs typeface="Georgia"/>
              </a:rPr>
              <a:t>y</a:t>
            </a:r>
            <a:endParaRPr sz="2000">
              <a:latin typeface="Georgia"/>
              <a:cs typeface="Georgia"/>
            </a:endParaRPr>
          </a:p>
          <a:p>
            <a:pPr marL="376555">
              <a:lnSpc>
                <a:spcPct val="100000"/>
              </a:lnSpc>
              <a:tabLst>
                <a:tab pos="1467485" algn="l"/>
              </a:tabLst>
            </a:pP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*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iz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	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l</a:t>
            </a: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r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g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endParaRPr sz="2000">
              <a:latin typeface="Georgia"/>
              <a:cs typeface="Georgia"/>
            </a:endParaRPr>
          </a:p>
          <a:p>
            <a:pPr marL="376555">
              <a:lnSpc>
                <a:spcPct val="100000"/>
              </a:lnSpc>
              <a:tabLst>
                <a:tab pos="1831339" algn="l"/>
              </a:tabLst>
            </a:pPr>
            <a:r>
              <a:rPr dirty="0" smtClean="0" sz="2000" spc="5">
                <a:solidFill>
                  <a:srgbClr val="333D43"/>
                </a:solidFill>
                <a:latin typeface="Georgia"/>
                <a:cs typeface="Georgia"/>
              </a:rPr>
              <a:t>*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fur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r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y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	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no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mtClean="0" sz="2000" spc="-5" b="1">
                <a:solidFill>
                  <a:srgbClr val="0000CC"/>
                </a:solidFill>
                <a:latin typeface="Georgia"/>
                <a:cs typeface="Georgia"/>
              </a:rPr>
              <a:t>Cl</a:t>
            </a:r>
            <a:r>
              <a:rPr dirty="0" smtClean="0" sz="2000" spc="0" b="1">
                <a:solidFill>
                  <a:srgbClr val="0000CC"/>
                </a:solidFill>
                <a:latin typeface="Georgia"/>
                <a:cs typeface="Georgia"/>
              </a:rPr>
              <a:t>y</a:t>
            </a:r>
            <a:r>
              <a:rPr dirty="0" smtClean="0" sz="2000" spc="-5" b="1">
                <a:solidFill>
                  <a:srgbClr val="0000CC"/>
                </a:solidFill>
                <a:latin typeface="Georgia"/>
                <a:cs typeface="Georgia"/>
              </a:rPr>
              <a:t>d</a:t>
            </a:r>
            <a:r>
              <a:rPr dirty="0" smtClean="0" sz="2000" spc="-15" b="1">
                <a:solidFill>
                  <a:srgbClr val="0000CC"/>
                </a:solidFill>
                <a:latin typeface="Georgia"/>
                <a:cs typeface="Georgia"/>
              </a:rPr>
              <a:t>e</a:t>
            </a:r>
            <a:endParaRPr sz="2000">
              <a:latin typeface="Georgia"/>
              <a:cs typeface="Georgia"/>
            </a:endParaRPr>
          </a:p>
          <a:p>
            <a:pPr marL="376555">
              <a:lnSpc>
                <a:spcPct val="100000"/>
              </a:lnSpc>
            </a:pP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i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n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t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n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c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90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EL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P</a:t>
            </a:r>
            <a:r>
              <a:rPr dirty="0" smtClean="0" sz="2000" spc="-30">
                <a:solidFill>
                  <a:srgbClr val="333D43"/>
                </a:solidFill>
                <a:latin typeface="Georgia"/>
                <a:cs typeface="Georgia"/>
              </a:rPr>
              <a:t>H</a:t>
            </a:r>
            <a:r>
              <a:rPr dirty="0" smtClean="0" sz="2000" spc="-25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N</a:t>
            </a:r>
            <a:r>
              <a:rPr dirty="0" smtClean="0" sz="2000" spc="-15">
                <a:solidFill>
                  <a:srgbClr val="333D43"/>
                </a:solidFill>
                <a:latin typeface="Georgia"/>
                <a:cs typeface="Georgia"/>
              </a:rPr>
              <a:t>T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7772" y="5030279"/>
            <a:ext cx="1181735" cy="9258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76555">
              <a:lnSpc>
                <a:spcPct val="100000"/>
              </a:lnSpc>
            </a:pPr>
            <a:r>
              <a:rPr dirty="0" smtClean="0" sz="2000">
                <a:solidFill>
                  <a:srgbClr val="C00000"/>
                </a:solidFill>
                <a:latin typeface="Georgia"/>
                <a:cs typeface="Georgia"/>
              </a:rPr>
              <a:t>c</a:t>
            </a:r>
            <a:r>
              <a:rPr dirty="0" smtClean="0" sz="2000" spc="-5">
                <a:solidFill>
                  <a:srgbClr val="C00000"/>
                </a:solidFill>
                <a:latin typeface="Georgia"/>
                <a:cs typeface="Georgia"/>
              </a:rPr>
              <a:t>o</a:t>
            </a:r>
            <a:r>
              <a:rPr dirty="0" smtClean="0" sz="2000" spc="0">
                <a:solidFill>
                  <a:srgbClr val="C00000"/>
                </a:solidFill>
                <a:latin typeface="Georgia"/>
                <a:cs typeface="Georgia"/>
              </a:rPr>
              <a:t>l</a:t>
            </a:r>
            <a:r>
              <a:rPr dirty="0" smtClean="0" sz="2000" spc="-5">
                <a:solidFill>
                  <a:srgbClr val="C00000"/>
                </a:solidFill>
                <a:latin typeface="Georgia"/>
                <a:cs typeface="Georgia"/>
              </a:rPr>
              <a:t>o</a:t>
            </a:r>
            <a:r>
              <a:rPr dirty="0" smtClean="0" sz="2000" spc="-15">
                <a:solidFill>
                  <a:srgbClr val="C00000"/>
                </a:solidFill>
                <a:latin typeface="Georgia"/>
                <a:cs typeface="Georgia"/>
              </a:rPr>
              <a:t>u</a:t>
            </a:r>
            <a:r>
              <a:rPr dirty="0" smtClean="0" sz="2000" spc="-5">
                <a:solidFill>
                  <a:srgbClr val="C00000"/>
                </a:solidFill>
                <a:latin typeface="Georgia"/>
                <a:cs typeface="Georgia"/>
              </a:rPr>
              <a:t>r</a:t>
            </a:r>
            <a:r>
              <a:rPr dirty="0" smtClean="0" sz="2000" spc="-10">
                <a:solidFill>
                  <a:srgbClr val="C00000"/>
                </a:solidFill>
                <a:latin typeface="Georgia"/>
                <a:cs typeface="Georgia"/>
              </a:rPr>
              <a:t>:</a:t>
            </a:r>
            <a:endParaRPr sz="2000">
              <a:latin typeface="Georgia"/>
              <a:cs typeface="Georgia"/>
            </a:endParaRPr>
          </a:p>
          <a:p>
            <a:pPr marL="376555">
              <a:lnSpc>
                <a:spcPct val="100000"/>
              </a:lnSpc>
            </a:pP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o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w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n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r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mtClean="0" sz="2000" spc="-5" b="1">
                <a:solidFill>
                  <a:srgbClr val="0000CC"/>
                </a:solidFill>
                <a:latin typeface="Georgia"/>
                <a:cs typeface="Georgia"/>
              </a:rPr>
              <a:t>N</a:t>
            </a:r>
            <a:r>
              <a:rPr dirty="0" smtClean="0" sz="2000" spc="-10" b="1">
                <a:solidFill>
                  <a:srgbClr val="0000CC"/>
                </a:solidFill>
                <a:latin typeface="Georgia"/>
                <a:cs typeface="Georgia"/>
              </a:rPr>
              <a:t>e</a:t>
            </a:r>
            <a:r>
              <a:rPr dirty="0" smtClean="0" sz="2000" spc="-5" b="1">
                <a:solidFill>
                  <a:srgbClr val="0000CC"/>
                </a:solidFill>
                <a:latin typeface="Georgia"/>
                <a:cs typeface="Georgia"/>
              </a:rPr>
              <a:t>l</a:t>
            </a:r>
            <a:r>
              <a:rPr dirty="0" smtClean="0" sz="2000" spc="-5" b="1">
                <a:solidFill>
                  <a:srgbClr val="0000CC"/>
                </a:solidFill>
                <a:latin typeface="Georgia"/>
                <a:cs typeface="Georgia"/>
              </a:rPr>
              <a:t>l</a:t>
            </a:r>
            <a:r>
              <a:rPr dirty="0" smtClean="0" sz="2000" spc="-5" b="1">
                <a:solidFill>
                  <a:srgbClr val="0000CC"/>
                </a:solidFill>
                <a:latin typeface="Georgia"/>
                <a:cs typeface="Georgia"/>
              </a:rPr>
              <a:t>i</a:t>
            </a:r>
            <a:r>
              <a:rPr dirty="0" smtClean="0" sz="2000" spc="-15" b="1">
                <a:solidFill>
                  <a:srgbClr val="0000CC"/>
                </a:solidFill>
                <a:latin typeface="Georgia"/>
                <a:cs typeface="Georgia"/>
              </a:rPr>
              <a:t>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7047" y="5030279"/>
            <a:ext cx="551180" cy="6210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5">
                <a:solidFill>
                  <a:srgbClr val="C00000"/>
                </a:solidFill>
                <a:latin typeface="Georgia"/>
                <a:cs typeface="Georgia"/>
              </a:rPr>
              <a:t>p</a:t>
            </a:r>
            <a:r>
              <a:rPr dirty="0" smtClean="0" sz="2000" spc="0">
                <a:solidFill>
                  <a:srgbClr val="C00000"/>
                </a:solidFill>
                <a:latin typeface="Georgia"/>
                <a:cs typeface="Georgia"/>
              </a:rPr>
              <a:t>i</a:t>
            </a:r>
            <a:r>
              <a:rPr dirty="0" smtClean="0" sz="2000" spc="-10">
                <a:solidFill>
                  <a:srgbClr val="C00000"/>
                </a:solidFill>
                <a:latin typeface="Georgia"/>
                <a:cs typeface="Georgia"/>
              </a:rPr>
              <a:t>n</a:t>
            </a:r>
            <a:r>
              <a:rPr dirty="0" smtClean="0" sz="2000" spc="-15">
                <a:solidFill>
                  <a:srgbClr val="C00000"/>
                </a:solidFill>
                <a:latin typeface="Georgia"/>
                <a:cs typeface="Georgia"/>
              </a:rPr>
              <a:t>k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mtClean="0" sz="2000" spc="-15">
                <a:solidFill>
                  <a:srgbClr val="333D43"/>
                </a:solidFill>
                <a:latin typeface="Georgia"/>
                <a:cs typeface="Georgia"/>
              </a:rPr>
              <a:t>F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r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d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01628" y="5944679"/>
            <a:ext cx="2488565" cy="6210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000"/>
              </a:lnSpc>
              <a:tabLst>
                <a:tab pos="1467485" algn="l"/>
              </a:tabLst>
            </a:pP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i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n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t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n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c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90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EL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P</a:t>
            </a:r>
            <a:r>
              <a:rPr dirty="0" smtClean="0" sz="2000" spc="-30">
                <a:solidFill>
                  <a:srgbClr val="333D43"/>
                </a:solidFill>
                <a:latin typeface="Georgia"/>
                <a:cs typeface="Georgia"/>
              </a:rPr>
              <a:t>H</a:t>
            </a:r>
            <a:r>
              <a:rPr dirty="0" smtClean="0" sz="2000" spc="-25">
                <a:solidFill>
                  <a:srgbClr val="333D43"/>
                </a:solidFill>
                <a:latin typeface="Georgia"/>
                <a:cs typeface="Georgia"/>
              </a:rPr>
              <a:t>A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N</a:t>
            </a:r>
            <a:r>
              <a:rPr dirty="0" smtClean="0" sz="2000" spc="-15">
                <a:solidFill>
                  <a:srgbClr val="333D43"/>
                </a:solidFill>
                <a:latin typeface="Georgia"/>
                <a:cs typeface="Georgia"/>
              </a:rPr>
              <a:t>T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 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0">
                <a:solidFill>
                  <a:srgbClr val="333D43"/>
                </a:solidFill>
                <a:latin typeface="Georgia"/>
                <a:cs typeface="Georgia"/>
              </a:rPr>
              <a:t>i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z</a:t>
            </a:r>
            <a:r>
              <a:rPr dirty="0" smtClean="0" sz="2000" spc="-5">
                <a:solidFill>
                  <a:srgbClr val="333D43"/>
                </a:solidFill>
                <a:latin typeface="Georgia"/>
                <a:cs typeface="Georgia"/>
              </a:rPr>
              <a:t>e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:</a:t>
            </a:r>
            <a:r>
              <a:rPr dirty="0" smtClean="0" sz="2000" spc="-10">
                <a:solidFill>
                  <a:srgbClr val="333D43"/>
                </a:solidFill>
                <a:latin typeface="Georgia"/>
                <a:cs typeface="Georgia"/>
              </a:rPr>
              <a:t>	</a:t>
            </a:r>
            <a:r>
              <a:rPr dirty="0" smtClean="0" sz="2000" spc="-15">
                <a:solidFill>
                  <a:srgbClr val="333D43"/>
                </a:solidFill>
                <a:latin typeface="Georgia"/>
                <a:cs typeface="Georgia"/>
              </a:rPr>
              <a:t>s</a:t>
            </a:r>
            <a:r>
              <a:rPr dirty="0" smtClean="0" sz="2000" spc="-15">
                <a:solidFill>
                  <a:srgbClr val="333D43"/>
                </a:solidFill>
                <a:latin typeface="Georgia"/>
                <a:cs typeface="Georgia"/>
              </a:rPr>
              <a:t>ma</a:t>
            </a:r>
            <a:r>
              <a:rPr dirty="0" smtClean="0" sz="2000" spc="-15">
                <a:solidFill>
                  <a:srgbClr val="333D43"/>
                </a:solidFill>
                <a:latin typeface="Georgia"/>
                <a:cs typeface="Georgia"/>
              </a:rPr>
              <a:t>ll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219" y="1850390"/>
            <a:ext cx="3964304" cy="17938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dirty="0" smtClean="0" sz="2800">
                <a:solidFill>
                  <a:srgbClr val="C00000"/>
                </a:solidFill>
                <a:latin typeface="Arial"/>
                <a:cs typeface="Arial"/>
              </a:rPr>
              <a:t>•	</a:t>
            </a:r>
            <a:r>
              <a:rPr dirty="0" smtClean="0" sz="2800">
                <a:solidFill>
                  <a:srgbClr val="C00000"/>
                </a:solidFill>
                <a:latin typeface="Microsoft YaHei UI"/>
                <a:cs typeface="Microsoft YaHei UI"/>
              </a:rPr>
              <a:t>继承所有必须属性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6"/>
              </a:spcBef>
            </a:pPr>
            <a:endParaRPr sz="600"/>
          </a:p>
          <a:p>
            <a:pPr marL="469900" marR="12700" indent="-457200">
              <a:lnSpc>
                <a:spcPct val="99700"/>
              </a:lnSpc>
              <a:tabLst>
                <a:tab pos="469265" algn="l"/>
              </a:tabLst>
            </a:pPr>
            <a:r>
              <a:rPr dirty="0" smtClean="0" sz="2800">
                <a:solidFill>
                  <a:srgbClr val="C00000"/>
                </a:solidFill>
                <a:latin typeface="Arial"/>
                <a:cs typeface="Arial"/>
              </a:rPr>
              <a:t>•	</a:t>
            </a:r>
            <a:r>
              <a:rPr dirty="0" smtClean="0" sz="2800">
                <a:solidFill>
                  <a:srgbClr val="C00000"/>
                </a:solidFill>
                <a:latin typeface="Microsoft YaHei UI"/>
                <a:cs typeface="Microsoft YaHei UI"/>
              </a:rPr>
              <a:t>只有在默认属性不对</a:t>
            </a:r>
            <a:r>
              <a:rPr dirty="0" smtClean="0" sz="2800">
                <a:solidFill>
                  <a:srgbClr val="C00000"/>
                </a:solidFill>
                <a:latin typeface="Microsoft YaHei UI"/>
                <a:cs typeface="Microsoft YaHei UI"/>
              </a:rPr>
              <a:t> 时显式覆盖父属性值(*</a:t>
            </a:r>
            <a:r>
              <a:rPr dirty="0" smtClean="0" sz="2800">
                <a:solidFill>
                  <a:srgbClr val="C00000"/>
                </a:solidFill>
                <a:latin typeface="Microsoft YaHei UI"/>
                <a:cs typeface="Microsoft YaHei UI"/>
              </a:rPr>
              <a:t> 标识默认属性)</a:t>
            </a:r>
            <a:endParaRPr sz="28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F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am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表示的优缺点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599555" cy="48348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优点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直接表示领域知识模型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支持默认推理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高效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支持过程知识（s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fille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可以是一个过程）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缺点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表达能力受限制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缺乏标准（s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-</a:t>
            </a:r>
            <a:r>
              <a:rPr dirty="0" smtClean="0" sz="2400" spc="0">
                <a:latin typeface="Microsoft YaHei UI"/>
                <a:cs typeface="Microsoft YaHei UI"/>
              </a:rPr>
              <a:t>filler</a:t>
            </a:r>
            <a:r>
              <a:rPr dirty="0" smtClean="0" sz="2400" spc="-1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v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s</a:t>
            </a:r>
            <a:r>
              <a:rPr dirty="0" smtClean="0" sz="2400" spc="0">
                <a:latin typeface="Microsoft YaHei UI"/>
                <a:cs typeface="Microsoft YaHei UI"/>
              </a:rPr>
              <a:t>）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更像是一种方法论而不是一种特定表示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0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200">
                <a:latin typeface="Microsoft YaHei UI"/>
                <a:cs typeface="Microsoft YaHei UI"/>
              </a:rPr>
              <a:t>-	</a:t>
            </a:r>
            <a:r>
              <a:rPr dirty="0" smtClean="0" sz="2200">
                <a:latin typeface="Microsoft YaHei UI"/>
                <a:cs typeface="Microsoft YaHei UI"/>
              </a:rPr>
              <a:t>没有直接与</a:t>
            </a:r>
            <a:r>
              <a:rPr dirty="0" smtClean="0" sz="2200" spc="-5">
                <a:latin typeface="Microsoft YaHei UI"/>
                <a:cs typeface="Microsoft YaHei UI"/>
              </a:rPr>
              <a:t>r</a:t>
            </a:r>
            <a:r>
              <a:rPr dirty="0" smtClean="0" sz="2200" spc="0">
                <a:latin typeface="Microsoft YaHei UI"/>
                <a:cs typeface="Microsoft YaHei UI"/>
              </a:rPr>
              <a:t>e</a:t>
            </a:r>
            <a:r>
              <a:rPr dirty="0" smtClean="0" sz="2200" spc="-5">
                <a:latin typeface="Microsoft YaHei UI"/>
                <a:cs typeface="Microsoft YaHei UI"/>
              </a:rPr>
              <a:t>a</a:t>
            </a:r>
            <a:r>
              <a:rPr dirty="0" smtClean="0" sz="2200" spc="-5">
                <a:latin typeface="Microsoft YaHei UI"/>
                <a:cs typeface="Microsoft YaHei UI"/>
              </a:rPr>
              <a:t>s</a:t>
            </a:r>
            <a:r>
              <a:rPr dirty="0" smtClean="0" sz="2200" spc="0">
                <a:latin typeface="Microsoft YaHei UI"/>
                <a:cs typeface="Microsoft YaHei UI"/>
              </a:rPr>
              <a:t>o</a:t>
            </a:r>
            <a:r>
              <a:rPr dirty="0" smtClean="0" sz="2200" spc="-5">
                <a:latin typeface="Microsoft YaHei UI"/>
                <a:cs typeface="Microsoft YaHei UI"/>
              </a:rPr>
              <a:t>n</a:t>
            </a:r>
            <a:r>
              <a:rPr dirty="0" smtClean="0" sz="2200" spc="0">
                <a:latin typeface="Microsoft YaHei UI"/>
                <a:cs typeface="Microsoft YaHei UI"/>
              </a:rPr>
              <a:t>i</a:t>
            </a:r>
            <a:r>
              <a:rPr dirty="0" smtClean="0" sz="2200" spc="-5">
                <a:latin typeface="Microsoft YaHei UI"/>
                <a:cs typeface="Microsoft YaHei UI"/>
              </a:rPr>
              <a:t>n</a:t>
            </a:r>
            <a:r>
              <a:rPr dirty="0" smtClean="0" sz="2200" spc="0">
                <a:latin typeface="Microsoft YaHei UI"/>
                <a:cs typeface="Microsoft YaHei UI"/>
              </a:rPr>
              <a:t>g</a:t>
            </a:r>
            <a:r>
              <a:rPr dirty="0" smtClean="0" sz="2200" spc="-5">
                <a:latin typeface="Microsoft YaHei UI"/>
                <a:cs typeface="Microsoft YaHei UI"/>
              </a:rPr>
              <a:t>/</a:t>
            </a:r>
            <a:r>
              <a:rPr dirty="0" smtClean="0" sz="2200" spc="0">
                <a:latin typeface="Microsoft YaHei UI"/>
                <a:cs typeface="Microsoft YaHei UI"/>
              </a:rPr>
              <a:t>i</a:t>
            </a:r>
            <a:r>
              <a:rPr dirty="0" smtClean="0" sz="2200" spc="-5">
                <a:latin typeface="Microsoft YaHei UI"/>
                <a:cs typeface="Microsoft YaHei UI"/>
              </a:rPr>
              <a:t>n</a:t>
            </a:r>
            <a:r>
              <a:rPr dirty="0" smtClean="0" sz="2200" spc="-5">
                <a:latin typeface="Microsoft YaHei UI"/>
                <a:cs typeface="Microsoft YaHei UI"/>
              </a:rPr>
              <a:t>f</a:t>
            </a:r>
            <a:r>
              <a:rPr dirty="0" smtClean="0" sz="2200" spc="0">
                <a:latin typeface="Microsoft YaHei UI"/>
                <a:cs typeface="Microsoft YaHei UI"/>
              </a:rPr>
              <a:t>e</a:t>
            </a:r>
            <a:r>
              <a:rPr dirty="0" smtClean="0" sz="2200" spc="-5">
                <a:latin typeface="Microsoft YaHei UI"/>
                <a:cs typeface="Microsoft YaHei UI"/>
              </a:rPr>
              <a:t>r</a:t>
            </a:r>
            <a:r>
              <a:rPr dirty="0" smtClean="0" sz="2200" spc="0">
                <a:latin typeface="Microsoft YaHei UI"/>
                <a:cs typeface="Microsoft YaHei UI"/>
              </a:rPr>
              <a:t>e</a:t>
            </a:r>
            <a:r>
              <a:rPr dirty="0" smtClean="0" sz="2200" spc="-5">
                <a:latin typeface="Microsoft YaHei UI"/>
                <a:cs typeface="Microsoft YaHei UI"/>
              </a:rPr>
              <a:t>nc</a:t>
            </a:r>
            <a:r>
              <a:rPr dirty="0" smtClean="0" sz="2200" spc="0">
                <a:latin typeface="Microsoft YaHei UI"/>
                <a:cs typeface="Microsoft YaHei UI"/>
              </a:rPr>
              <a:t>e机制关联</a:t>
            </a:r>
            <a:endParaRPr sz="22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F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am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t--</a:t>
            </a:r>
            <a:r>
              <a:rPr dirty="0" smtClean="0" sz="4000" spc="0">
                <a:latin typeface="Microsoft YaHei UI"/>
                <a:cs typeface="Microsoft YaHei UI"/>
              </a:rPr>
              <a:t>F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am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知识库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937375" cy="21996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0">
                <a:latin typeface="Microsoft YaHei UI"/>
                <a:cs typeface="Microsoft YaHei UI"/>
              </a:rPr>
              <a:t>me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et</a:t>
            </a:r>
            <a:r>
              <a:rPr dirty="0" smtClean="0" sz="2600" spc="-5">
                <a:latin typeface="Microsoft YaHei UI"/>
                <a:cs typeface="Microsoft YaHei UI"/>
              </a:rPr>
              <a:t> </a:t>
            </a:r>
            <a:r>
              <a:rPr dirty="0" smtClean="0" sz="2600" spc="-10">
                <a:latin typeface="Microsoft YaHei UI"/>
                <a:cs typeface="Microsoft YaHei UI"/>
              </a:rPr>
              <a:t>[</a:t>
            </a:r>
            <a:r>
              <a:rPr dirty="0" smtClean="0" sz="2600" spc="5">
                <a:latin typeface="Microsoft YaHei UI"/>
                <a:cs typeface="Microsoft YaHei UI"/>
              </a:rPr>
              <a:t>B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k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/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l</a:t>
            </a:r>
            <a:r>
              <a:rPr dirty="0" smtClean="0" sz="2600" spc="-5">
                <a:latin typeface="Microsoft YaHei UI"/>
                <a:cs typeface="Microsoft YaHei UI"/>
              </a:rPr>
              <a:t>l</a:t>
            </a:r>
            <a:r>
              <a:rPr dirty="0" smtClean="0" sz="2600" spc="0">
                <a:latin typeface="Microsoft YaHei UI"/>
                <a:cs typeface="Microsoft YaHei UI"/>
              </a:rPr>
              <a:t>m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e/L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w</a:t>
            </a:r>
            <a:r>
              <a:rPr dirty="0" smtClean="0" sz="2600" spc="0">
                <a:latin typeface="Microsoft YaHei UI"/>
                <a:cs typeface="Microsoft YaHei UI"/>
              </a:rPr>
              <a:t>e,</a:t>
            </a:r>
            <a:r>
              <a:rPr dirty="0" smtClean="0" sz="2600" spc="-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1998]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围绕框架构建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0">
                <a:latin typeface="Microsoft YaHei UI"/>
                <a:cs typeface="Microsoft YaHei UI"/>
              </a:rPr>
              <a:t>论元标签在不同的框架之间共享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共包含</a:t>
            </a:r>
            <a:r>
              <a:rPr dirty="0" smtClean="0" sz="2400" spc="5">
                <a:latin typeface="Microsoft YaHei UI"/>
                <a:cs typeface="Microsoft YaHei UI"/>
              </a:rPr>
              <a:t>4000</a:t>
            </a:r>
            <a:r>
              <a:rPr dirty="0" smtClean="0" sz="2400" spc="0">
                <a:latin typeface="Microsoft YaHei UI"/>
                <a:cs typeface="Microsoft YaHei UI"/>
              </a:rPr>
              <a:t>多个英文谓词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5">
                <a:latin typeface="Microsoft YaHei UI"/>
                <a:cs typeface="Microsoft YaHei UI"/>
              </a:rPr>
              <a:t>200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5">
                <a:latin typeface="Microsoft YaHei UI"/>
                <a:cs typeface="Microsoft YaHei UI"/>
              </a:rPr>
              <a:t>000</a:t>
            </a:r>
            <a:r>
              <a:rPr dirty="0" smtClean="0" sz="2400" spc="0">
                <a:latin typeface="Microsoft YaHei UI"/>
                <a:cs typeface="Microsoft YaHei UI"/>
              </a:rPr>
              <a:t>人工标注的句子（语义角色标注）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包括框架、词元、框架关系、例句及篇章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95850" y="4100195"/>
            <a:ext cx="2748149" cy="275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99079" y="4465129"/>
            <a:ext cx="3134995" cy="15367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dirty="0" smtClean="0" sz="2000">
                <a:latin typeface="Microsoft YaHei UI"/>
                <a:cs typeface="Microsoft YaHei UI"/>
              </a:rPr>
              <a:t>可以触发该框架的词汇单元:</a:t>
            </a:r>
            <a:r>
              <a:rPr dirty="0" smtClean="0" sz="2000">
                <a:latin typeface="Microsoft YaHei UI"/>
                <a:cs typeface="Microsoft YaHei UI"/>
              </a:rPr>
              <a:t> </a:t>
            </a:r>
            <a:r>
              <a:rPr dirty="0" smtClean="0" sz="2000" spc="-10">
                <a:solidFill>
                  <a:srgbClr val="007F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000" spc="-5">
                <a:solidFill>
                  <a:srgbClr val="007F0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n, </a:t>
            </a:r>
            <a:r>
              <a:rPr dirty="0" smtClean="0" sz="2000" spc="-10">
                <a:solidFill>
                  <a:srgbClr val="007F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000" spc="-5">
                <a:solidFill>
                  <a:srgbClr val="007F0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-30">
                <a:solidFill>
                  <a:srgbClr val="007F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et</a:t>
            </a:r>
            <a:r>
              <a:rPr dirty="0" smtClean="0" sz="2000" spc="-10">
                <a:solidFill>
                  <a:srgbClr val="007F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2000" spc="-130">
                <a:solidFill>
                  <a:srgbClr val="007F00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, </a:t>
            </a:r>
            <a:r>
              <a:rPr dirty="0" smtClean="0" sz="2000" spc="-30">
                <a:solidFill>
                  <a:srgbClr val="007F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et</a:t>
            </a:r>
            <a:r>
              <a:rPr dirty="0" smtClean="0" sz="2000" spc="-10">
                <a:solidFill>
                  <a:srgbClr val="007F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-180">
                <a:solidFill>
                  <a:srgbClr val="007F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solidFill>
                  <a:srgbClr val="007F00"/>
                </a:solidFill>
                <a:latin typeface="Microsoft YaHei UI"/>
                <a:cs typeface="Microsoft YaHei UI"/>
              </a:rPr>
              <a:t> s</a:t>
            </a:r>
            <a:r>
              <a:rPr dirty="0" smtClean="0" sz="2000" spc="-10">
                <a:solidFill>
                  <a:srgbClr val="007F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-5">
                <a:solidFill>
                  <a:srgbClr val="007F0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2000" spc="-120">
                <a:solidFill>
                  <a:srgbClr val="007F00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, </a:t>
            </a:r>
            <a:r>
              <a:rPr dirty="0" smtClean="0" sz="2000" spc="-5">
                <a:solidFill>
                  <a:srgbClr val="007F0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-180">
                <a:solidFill>
                  <a:srgbClr val="007F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n </a:t>
            </a:r>
            <a:r>
              <a:rPr dirty="0" smtClean="0" sz="2000" spc="-15">
                <a:solidFill>
                  <a:srgbClr val="007F00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solidFill>
                  <a:srgbClr val="007F00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2000" spc="-125">
                <a:solidFill>
                  <a:srgbClr val="007F00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-15">
                <a:solidFill>
                  <a:srgbClr val="007F00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solidFill>
                  <a:srgbClr val="007F00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00" spc="-180">
                <a:solidFill>
                  <a:srgbClr val="007F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00" spc="5">
                <a:solidFill>
                  <a:srgbClr val="007F00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2000" spc="0">
                <a:solidFill>
                  <a:srgbClr val="007F00"/>
                </a:solidFill>
                <a:latin typeface="Microsoft YaHei UI"/>
                <a:cs typeface="Microsoft YaHei UI"/>
              </a:rPr>
              <a:t>n</a:t>
            </a:r>
            <a:endParaRPr sz="2000">
              <a:latin typeface="Microsoft YaHei UI"/>
              <a:cs typeface="Microsoft YaHei U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5751" y="4306351"/>
          <a:ext cx="2414113" cy="2234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058"/>
                <a:gridCol w="1182767"/>
              </a:tblGrid>
              <a:tr h="370840">
                <a:tc gridSpan="2">
                  <a:txBody>
                    <a:bodyPr/>
                    <a:lstStyle/>
                    <a:p>
                      <a:pPr marL="737870">
                        <a:lnSpc>
                          <a:spcPct val="100000"/>
                        </a:lnSpc>
                      </a:pPr>
                      <a:r>
                        <a:rPr dirty="0" smtClean="0" sz="1800" b="1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商业交易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  <a:solidFill>
                      <a:srgbClr val="8064A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084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买家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?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卖家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?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物品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?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价格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?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交易时间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7D60A0"/>
                      </a:solidFill>
                      <a:prstDash val="solid"/>
                    </a:lnL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</a:pPr>
                      <a:r>
                        <a:rPr dirty="0" smtClean="0" sz="1800">
                          <a:latin typeface="Microsoft YaHei UI"/>
                          <a:cs typeface="Microsoft YaHei UI"/>
                        </a:rPr>
                        <a:t>?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9525">
                      <a:solidFill>
                        <a:srgbClr val="7D60A0"/>
                      </a:solidFill>
                      <a:prstDash val="solid"/>
                    </a:lnR>
                    <a:lnT w="9525">
                      <a:solidFill>
                        <a:srgbClr val="7D60A0"/>
                      </a:solidFill>
                      <a:prstDash val="solid"/>
                    </a:lnT>
                    <a:lnB w="9525">
                      <a:solidFill>
                        <a:srgbClr val="7D60A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汉语框架网</a:t>
            </a:r>
            <a:r>
              <a:rPr dirty="0" smtClean="0" sz="4000" spc="-5">
                <a:latin typeface="Microsoft YaHei UI"/>
                <a:cs typeface="Microsoft YaHei UI"/>
              </a:rPr>
              <a:t>Chin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s</a:t>
            </a:r>
            <a:r>
              <a:rPr dirty="0" smtClean="0" sz="4000" spc="0">
                <a:latin typeface="Microsoft YaHei UI"/>
                <a:cs typeface="Microsoft YaHei UI"/>
              </a:rPr>
              <a:t>e</a:t>
            </a:r>
            <a:r>
              <a:rPr dirty="0" smtClean="0" sz="4000" spc="5">
                <a:latin typeface="Microsoft YaHei UI"/>
                <a:cs typeface="Microsoft YaHei UI"/>
              </a:rPr>
              <a:t> </a:t>
            </a:r>
            <a:r>
              <a:rPr dirty="0" smtClean="0" sz="4000" spc="0">
                <a:latin typeface="Microsoft YaHei UI"/>
                <a:cs typeface="Microsoft YaHei UI"/>
              </a:rPr>
              <a:t>F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am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t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7460"/>
            <a:ext cx="5981700" cy="27089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山西大学汉语框架网与语义计算研究室</a:t>
            </a:r>
            <a:r>
              <a:rPr dirty="0" smtClean="0" sz="2600" spc="300">
                <a:latin typeface="Microsoft YaHei UI"/>
                <a:cs typeface="Microsoft YaHei UI"/>
              </a:rPr>
              <a:t> 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h</a:t>
            </a:r>
            <a:r>
              <a:rPr dirty="0" smtClean="0" sz="2600" spc="-10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t</a:t>
            </a:r>
            <a:r>
              <a:rPr dirty="0" smtClean="0" sz="2600" spc="-10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t</a:t>
            </a:r>
            <a:r>
              <a:rPr dirty="0" smtClean="0" sz="2600" spc="0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p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:</a:t>
            </a:r>
            <a:r>
              <a:rPr dirty="0" smtClean="0" sz="2600" spc="0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/</a:t>
            </a:r>
            <a:r>
              <a:rPr dirty="0" smtClean="0" sz="2600" spc="0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/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s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ccfn.s</a:t>
            </a:r>
            <a:r>
              <a:rPr dirty="0" smtClean="0" sz="2600" spc="-10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x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u.</a:t>
            </a:r>
            <a:r>
              <a:rPr dirty="0" smtClean="0" sz="2600" spc="0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e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du.c</a:t>
            </a:r>
            <a:r>
              <a:rPr dirty="0" smtClean="0" sz="2600" spc="-10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n</a:t>
            </a:r>
            <a:r>
              <a:rPr dirty="0" smtClean="0" sz="2600" spc="0" u="heavy">
                <a:solidFill>
                  <a:srgbClr val="0000FF"/>
                </a:solidFill>
                <a:latin typeface="Microsoft YaHei UI"/>
                <a:cs typeface="Microsoft YaHei UI"/>
                <a:hlinkClick r:id="rId2"/>
              </a:rPr>
              <a:t>/)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框架323个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词元3947个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46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例句20000条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全文标注200篇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91448" y="1688465"/>
            <a:ext cx="3535636" cy="5166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37338" y="5019145"/>
            <a:ext cx="3988941" cy="14775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1052" y="4431474"/>
            <a:ext cx="310388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b="1">
                <a:latin typeface="Microsoft YaHei UI"/>
                <a:cs typeface="Microsoft YaHei UI"/>
              </a:rPr>
              <a:t>S</a:t>
            </a:r>
            <a:r>
              <a:rPr dirty="0" smtClean="0" sz="4000" spc="-5" b="1">
                <a:latin typeface="Microsoft YaHei UI"/>
                <a:cs typeface="Microsoft YaHei UI"/>
              </a:rPr>
              <a:t>C</a:t>
            </a:r>
            <a:r>
              <a:rPr dirty="0" smtClean="0" sz="4000" spc="-5" b="1">
                <a:latin typeface="Microsoft YaHei UI"/>
                <a:cs typeface="Microsoft YaHei UI"/>
              </a:rPr>
              <a:t>R</a:t>
            </a:r>
            <a:r>
              <a:rPr dirty="0" smtClean="0" sz="4000" spc="-5" b="1">
                <a:latin typeface="Microsoft YaHei UI"/>
                <a:cs typeface="Microsoft YaHei UI"/>
              </a:rPr>
              <a:t>I</a:t>
            </a:r>
            <a:r>
              <a:rPr dirty="0" smtClean="0" sz="4000" spc="-5" b="1">
                <a:latin typeface="Microsoft YaHei UI"/>
                <a:cs typeface="Microsoft YaHei UI"/>
              </a:rPr>
              <a:t>P</a:t>
            </a:r>
            <a:r>
              <a:rPr dirty="0" smtClean="0" sz="4000" spc="0" b="1">
                <a:latin typeface="Microsoft YaHei UI"/>
                <a:cs typeface="Microsoft YaHei UI"/>
              </a:rPr>
              <a:t>T</a:t>
            </a:r>
            <a:r>
              <a:rPr dirty="0" smtClean="0" sz="4000" spc="-5" b="1">
                <a:latin typeface="Microsoft YaHei UI"/>
                <a:cs typeface="Microsoft YaHei UI"/>
              </a:rPr>
              <a:t>/</a:t>
            </a:r>
            <a:r>
              <a:rPr dirty="0" smtClean="0" sz="4000" spc="0" b="1">
                <a:latin typeface="Microsoft YaHei UI"/>
                <a:cs typeface="Microsoft YaHei UI"/>
              </a:rPr>
              <a:t>脚本</a:t>
            </a:r>
            <a:endParaRPr sz="4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精准搜索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0" y="5661787"/>
            <a:ext cx="6858000" cy="2743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r" marR="556260">
              <a:lnSpc>
                <a:spcPts val="2155"/>
              </a:lnSpc>
            </a:pPr>
            <a:r>
              <a:rPr dirty="0" smtClean="0" sz="1800" spc="-5">
                <a:latin typeface="Microsoft YaHei UI"/>
                <a:cs typeface="Microsoft YaHei UI"/>
              </a:rPr>
              <a:t>15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1518618"/>
            <a:ext cx="6858000" cy="4379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S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表示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7460"/>
            <a:ext cx="7886700" cy="40284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26670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脚本与框架类似，由一组槽组成，用来表示特定领</a:t>
            </a:r>
            <a:r>
              <a:rPr dirty="0" smtClean="0" sz="2600" spc="300">
                <a:latin typeface="Microsoft YaHei UI"/>
                <a:cs typeface="Microsoft YaHei UI"/>
              </a:rPr>
              <a:t> 域内一组事件的发生序列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46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类似于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0">
                <a:latin typeface="Microsoft YaHei UI"/>
                <a:cs typeface="Microsoft YaHei UI"/>
              </a:rPr>
              <a:t>me表示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使用继承和s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16"/>
              </a:spcBef>
              <a:buFont typeface="Microsoft YaHei UI"/>
              <a:buChar char="-"/>
            </a:pPr>
            <a:endParaRPr sz="550"/>
          </a:p>
          <a:p>
            <a:pPr marL="755650" marR="12700" indent="-285750">
              <a:lnSpc>
                <a:spcPct val="100699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描述原型知识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l 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edge</a:t>
            </a:r>
            <a:r>
              <a:rPr dirty="0" smtClean="0" sz="2400" spc="-5">
                <a:latin typeface="Microsoft YaHei UI"/>
                <a:cs typeface="Microsoft YaHei UI"/>
              </a:rPr>
              <a:t>)</a:t>
            </a:r>
            <a:r>
              <a:rPr dirty="0" smtClean="0" sz="2400" spc="0">
                <a:latin typeface="Microsoft YaHei UI"/>
                <a:cs typeface="Microsoft YaHei UI"/>
              </a:rPr>
              <a:t>，但是关注</a:t>
            </a:r>
            <a:r>
              <a:rPr dirty="0" smtClean="0" sz="2400" spc="0">
                <a:latin typeface="Microsoft YaHei UI"/>
                <a:cs typeface="Microsoft YaHei UI"/>
              </a:rPr>
              <a:t> 事件知识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700"/>
              </a:lnSpc>
              <a:spcBef>
                <a:spcPts val="20"/>
              </a:spcBef>
            </a:pPr>
            <a:endParaRPr sz="7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S PGothic"/>
                <a:cs typeface="MS PGothic"/>
              </a:rPr>
              <a:t>基于</a:t>
            </a:r>
            <a:r>
              <a:rPr dirty="0" smtClean="0" sz="2800" spc="-20">
                <a:latin typeface="Georgia"/>
                <a:cs typeface="Georgia"/>
              </a:rPr>
              <a:t>Co</a:t>
            </a:r>
            <a:r>
              <a:rPr dirty="0" smtClean="0" sz="2800" spc="-30">
                <a:latin typeface="Georgia"/>
                <a:cs typeface="Georgia"/>
              </a:rPr>
              <a:t>n</a:t>
            </a:r>
            <a:r>
              <a:rPr dirty="0" smtClean="0" sz="2800" spc="0">
                <a:latin typeface="Georgia"/>
                <a:cs typeface="Georgia"/>
              </a:rPr>
              <a:t>c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-5">
                <a:latin typeface="Georgia"/>
                <a:cs typeface="Georgia"/>
              </a:rPr>
              <a:t>p</a:t>
            </a:r>
            <a:r>
              <a:rPr dirty="0" smtClean="0" sz="2800" spc="-5">
                <a:latin typeface="Georgia"/>
                <a:cs typeface="Georgia"/>
              </a:rPr>
              <a:t>t</a:t>
            </a:r>
            <a:r>
              <a:rPr dirty="0" smtClean="0" sz="2800" spc="0">
                <a:latin typeface="Georgia"/>
                <a:cs typeface="Georgia"/>
              </a:rPr>
              <a:t>ual D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-5">
                <a:latin typeface="Georgia"/>
                <a:cs typeface="Georgia"/>
              </a:rPr>
              <a:t>p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-25">
                <a:latin typeface="Georgia"/>
                <a:cs typeface="Georgia"/>
              </a:rPr>
              <a:t>n</a:t>
            </a:r>
            <a:r>
              <a:rPr dirty="0" smtClean="0" sz="2800" spc="5">
                <a:latin typeface="Georgia"/>
                <a:cs typeface="Georgia"/>
              </a:rPr>
              <a:t>d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-25">
                <a:latin typeface="Georgia"/>
                <a:cs typeface="Georgia"/>
              </a:rPr>
              <a:t>n</a:t>
            </a:r>
            <a:r>
              <a:rPr dirty="0" smtClean="0" sz="2800" spc="0">
                <a:latin typeface="Georgia"/>
                <a:cs typeface="Georgia"/>
              </a:rPr>
              <a:t>cy </a:t>
            </a:r>
            <a:r>
              <a:rPr dirty="0" smtClean="0" sz="2800" spc="-20">
                <a:latin typeface="Georgia"/>
                <a:cs typeface="Georgia"/>
              </a:rPr>
              <a:t>T</a:t>
            </a:r>
            <a:r>
              <a:rPr dirty="0" smtClean="0" sz="2800" spc="-25">
                <a:latin typeface="Georgia"/>
                <a:cs typeface="Georgia"/>
              </a:rPr>
              <a:t>h</a:t>
            </a:r>
            <a:r>
              <a:rPr dirty="0" smtClean="0" sz="2800" spc="-5">
                <a:latin typeface="Georgia"/>
                <a:cs typeface="Georgia"/>
              </a:rPr>
              <a:t>e</a:t>
            </a:r>
            <a:r>
              <a:rPr dirty="0" smtClean="0" sz="2800" spc="-15">
                <a:latin typeface="Georgia"/>
                <a:cs typeface="Georgia"/>
              </a:rPr>
              <a:t>or</a:t>
            </a:r>
            <a:r>
              <a:rPr dirty="0" smtClean="0" sz="2800" spc="-5">
                <a:latin typeface="Georgia"/>
                <a:cs typeface="Georgia"/>
              </a:rPr>
              <a:t>y</a:t>
            </a:r>
            <a:r>
              <a:rPr dirty="0" smtClean="0" sz="2800" spc="0">
                <a:latin typeface="MS PGothic"/>
                <a:cs typeface="MS PGothic"/>
              </a:rPr>
              <a:t>构建</a:t>
            </a:r>
            <a:endParaRPr sz="2800">
              <a:latin typeface="MS PGothic"/>
              <a:cs typeface="MS P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650" y="6206349"/>
            <a:ext cx="7764145" cy="2857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20">
                <a:latin typeface="Georgia"/>
                <a:cs typeface="Georgia"/>
              </a:rPr>
              <a:t>R</a:t>
            </a:r>
            <a:r>
              <a:rPr dirty="0" smtClean="0" sz="1800" spc="-5">
                <a:latin typeface="Georgia"/>
                <a:cs typeface="Georgia"/>
              </a:rPr>
              <a:t>.</a:t>
            </a:r>
            <a:r>
              <a:rPr dirty="0" smtClean="0" sz="1800" spc="-10">
                <a:latin typeface="Georgia"/>
                <a:cs typeface="Georgia"/>
              </a:rPr>
              <a:t>C</a:t>
            </a:r>
            <a:r>
              <a:rPr dirty="0" smtClean="0" sz="1800" spc="-5">
                <a:latin typeface="Georgia"/>
                <a:cs typeface="Georgia"/>
              </a:rPr>
              <a:t>.</a:t>
            </a:r>
            <a:r>
              <a:rPr dirty="0" smtClean="0" sz="1800" spc="5">
                <a:latin typeface="Georgia"/>
                <a:cs typeface="Georgia"/>
              </a:rPr>
              <a:t> </a:t>
            </a:r>
            <a:r>
              <a:rPr dirty="0" smtClean="0" sz="1800" spc="0">
                <a:latin typeface="Georgia"/>
                <a:cs typeface="Georgia"/>
              </a:rPr>
              <a:t>S</a:t>
            </a:r>
            <a:r>
              <a:rPr dirty="0" smtClean="0" sz="1800" spc="-5">
                <a:latin typeface="Georgia"/>
                <a:cs typeface="Georgia"/>
              </a:rPr>
              <a:t>c</a:t>
            </a:r>
            <a:r>
              <a:rPr dirty="0" smtClean="0" sz="1800" spc="-10">
                <a:latin typeface="Georgia"/>
                <a:cs typeface="Georgia"/>
              </a:rPr>
              <a:t>ha</a:t>
            </a:r>
            <a:r>
              <a:rPr dirty="0" smtClean="0" sz="1800" spc="-20">
                <a:latin typeface="Georgia"/>
                <a:cs typeface="Georgia"/>
              </a:rPr>
              <a:t>n</a:t>
            </a:r>
            <a:r>
              <a:rPr dirty="0" smtClean="0" sz="1800" spc="-10">
                <a:latin typeface="Georgia"/>
                <a:cs typeface="Georgia"/>
              </a:rPr>
              <a:t>k</a:t>
            </a:r>
            <a:r>
              <a:rPr dirty="0" smtClean="0" sz="1800" spc="-10">
                <a:latin typeface="Georgia"/>
                <a:cs typeface="Georgia"/>
              </a:rPr>
              <a:t> </a:t>
            </a:r>
            <a:r>
              <a:rPr dirty="0" smtClean="0" sz="1800" spc="-5">
                <a:latin typeface="Georgia"/>
                <a:cs typeface="Georgia"/>
              </a:rPr>
              <a:t>a</a:t>
            </a:r>
            <a:r>
              <a:rPr dirty="0" smtClean="0" sz="1800" spc="-20">
                <a:latin typeface="Georgia"/>
                <a:cs typeface="Georgia"/>
              </a:rPr>
              <a:t>n</a:t>
            </a:r>
            <a:r>
              <a:rPr dirty="0" smtClean="0" sz="1800" spc="0">
                <a:latin typeface="Georgia"/>
                <a:cs typeface="Georgia"/>
              </a:rPr>
              <a:t>d</a:t>
            </a:r>
            <a:r>
              <a:rPr dirty="0" smtClean="0" sz="1800" spc="5">
                <a:latin typeface="Georgia"/>
                <a:cs typeface="Georgia"/>
              </a:rPr>
              <a:t> </a:t>
            </a:r>
            <a:r>
              <a:rPr dirty="0" smtClean="0" sz="1800" spc="-20">
                <a:latin typeface="Georgia"/>
                <a:cs typeface="Georgia"/>
              </a:rPr>
              <a:t>R</a:t>
            </a:r>
            <a:r>
              <a:rPr dirty="0" smtClean="0" sz="1800" spc="-5">
                <a:latin typeface="Georgia"/>
                <a:cs typeface="Georgia"/>
              </a:rPr>
              <a:t>.</a:t>
            </a:r>
            <a:r>
              <a:rPr dirty="0" smtClean="0" sz="1800" spc="5">
                <a:latin typeface="Georgia"/>
                <a:cs typeface="Georgia"/>
              </a:rPr>
              <a:t> </a:t>
            </a:r>
            <a:r>
              <a:rPr dirty="0" smtClean="0" sz="1800" spc="-15">
                <a:latin typeface="Georgia"/>
                <a:cs typeface="Georgia"/>
              </a:rPr>
              <a:t>A</a:t>
            </a:r>
            <a:r>
              <a:rPr dirty="0" smtClean="0" sz="1800" spc="-15">
                <a:latin typeface="Georgia"/>
                <a:cs typeface="Georgia"/>
              </a:rPr>
              <a:t>be</a:t>
            </a:r>
            <a:r>
              <a:rPr dirty="0" smtClean="0" sz="1800" spc="-5">
                <a:latin typeface="Georgia"/>
                <a:cs typeface="Georgia"/>
              </a:rPr>
              <a:t>l</a:t>
            </a:r>
            <a:r>
              <a:rPr dirty="0" smtClean="0" sz="1800" spc="-5">
                <a:latin typeface="Georgia"/>
                <a:cs typeface="Georgia"/>
              </a:rPr>
              <a:t>s</a:t>
            </a:r>
            <a:r>
              <a:rPr dirty="0" smtClean="0" sz="1800" spc="0">
                <a:latin typeface="Georgia"/>
                <a:cs typeface="Georgia"/>
              </a:rPr>
              <a:t>o</a:t>
            </a:r>
            <a:r>
              <a:rPr dirty="0" smtClean="0" sz="1800" spc="-15">
                <a:latin typeface="Georgia"/>
                <a:cs typeface="Georgia"/>
              </a:rPr>
              <a:t>n</a:t>
            </a:r>
            <a:r>
              <a:rPr dirty="0" smtClean="0" sz="1800" spc="-15">
                <a:latin typeface="Georgia"/>
                <a:cs typeface="Georgia"/>
              </a:rPr>
              <a:t> </a:t>
            </a:r>
            <a:r>
              <a:rPr dirty="0" smtClean="0" sz="1800" spc="-10">
                <a:latin typeface="Georgia"/>
                <a:cs typeface="Georgia"/>
              </a:rPr>
              <a:t>(1</a:t>
            </a:r>
            <a:r>
              <a:rPr dirty="0" smtClean="0" sz="1800" spc="-25">
                <a:latin typeface="Georgia"/>
                <a:cs typeface="Georgia"/>
              </a:rPr>
              <a:t>9</a:t>
            </a:r>
            <a:r>
              <a:rPr dirty="0" smtClean="0" sz="1800" spc="-5">
                <a:latin typeface="Georgia"/>
                <a:cs typeface="Georgia"/>
              </a:rPr>
              <a:t>7</a:t>
            </a:r>
            <a:r>
              <a:rPr dirty="0" smtClean="0" sz="1800" spc="-5">
                <a:latin typeface="Georgia"/>
                <a:cs typeface="Georgia"/>
              </a:rPr>
              <a:t>7</a:t>
            </a:r>
            <a:r>
              <a:rPr dirty="0" smtClean="0" sz="1800" spc="0">
                <a:latin typeface="Georgia"/>
                <a:cs typeface="Georgia"/>
              </a:rPr>
              <a:t>) S</a:t>
            </a:r>
            <a:r>
              <a:rPr dirty="0" smtClean="0" sz="1800" spc="-5">
                <a:latin typeface="Georgia"/>
                <a:cs typeface="Georgia"/>
              </a:rPr>
              <a:t>c</a:t>
            </a:r>
            <a:r>
              <a:rPr dirty="0" smtClean="0" sz="1800" spc="-10">
                <a:latin typeface="Georgia"/>
                <a:cs typeface="Georgia"/>
              </a:rPr>
              <a:t>r</a:t>
            </a:r>
            <a:r>
              <a:rPr dirty="0" smtClean="0" sz="1800" spc="-15">
                <a:latin typeface="Georgia"/>
                <a:cs typeface="Georgia"/>
              </a:rPr>
              <a:t>i</a:t>
            </a:r>
            <a:r>
              <a:rPr dirty="0" smtClean="0" sz="1800" spc="-5">
                <a:latin typeface="Georgia"/>
                <a:cs typeface="Georgia"/>
              </a:rPr>
              <a:t>p</a:t>
            </a:r>
            <a:r>
              <a:rPr dirty="0" smtClean="0" sz="1800" spc="0">
                <a:latin typeface="Georgia"/>
                <a:cs typeface="Georgia"/>
              </a:rPr>
              <a:t>t</a:t>
            </a:r>
            <a:r>
              <a:rPr dirty="0" smtClean="0" sz="1800" spc="-5">
                <a:latin typeface="Georgia"/>
                <a:cs typeface="Georgia"/>
              </a:rPr>
              <a:t>s</a:t>
            </a:r>
            <a:r>
              <a:rPr dirty="0" smtClean="0" sz="1800" spc="-5">
                <a:latin typeface="Georgia"/>
                <a:cs typeface="Georgia"/>
              </a:rPr>
              <a:t>,</a:t>
            </a:r>
            <a:r>
              <a:rPr dirty="0" smtClean="0" sz="1800" spc="5">
                <a:latin typeface="Georgia"/>
                <a:cs typeface="Georgia"/>
              </a:rPr>
              <a:t> </a:t>
            </a:r>
            <a:r>
              <a:rPr dirty="0" smtClean="0" sz="1800" spc="-15">
                <a:latin typeface="Georgia"/>
                <a:cs typeface="Georgia"/>
              </a:rPr>
              <a:t>P</a:t>
            </a:r>
            <a:r>
              <a:rPr dirty="0" smtClean="0" sz="1800" spc="-5">
                <a:latin typeface="Georgia"/>
                <a:cs typeface="Georgia"/>
              </a:rPr>
              <a:t>l</a:t>
            </a:r>
            <a:r>
              <a:rPr dirty="0" smtClean="0" sz="1800" spc="-5">
                <a:latin typeface="Georgia"/>
                <a:cs typeface="Georgia"/>
              </a:rPr>
              <a:t>a</a:t>
            </a:r>
            <a:r>
              <a:rPr dirty="0" smtClean="0" sz="1800" spc="-20">
                <a:latin typeface="Georgia"/>
                <a:cs typeface="Georgia"/>
              </a:rPr>
              <a:t>n</a:t>
            </a:r>
            <a:r>
              <a:rPr dirty="0" smtClean="0" sz="1800" spc="-5">
                <a:latin typeface="Georgia"/>
                <a:cs typeface="Georgia"/>
              </a:rPr>
              <a:t>s</a:t>
            </a:r>
            <a:r>
              <a:rPr dirty="0" smtClean="0" sz="1800" spc="-5">
                <a:latin typeface="Georgia"/>
                <a:cs typeface="Georgia"/>
              </a:rPr>
              <a:t>,</a:t>
            </a:r>
            <a:r>
              <a:rPr dirty="0" smtClean="0" sz="1800" spc="5">
                <a:latin typeface="Georgia"/>
                <a:cs typeface="Georgia"/>
              </a:rPr>
              <a:t> </a:t>
            </a:r>
            <a:r>
              <a:rPr dirty="0" smtClean="0" sz="1800" spc="-10">
                <a:latin typeface="Georgia"/>
                <a:cs typeface="Georgia"/>
              </a:rPr>
              <a:t>G</a:t>
            </a:r>
            <a:r>
              <a:rPr dirty="0" smtClean="0" sz="1800" spc="0">
                <a:latin typeface="Georgia"/>
                <a:cs typeface="Georgia"/>
              </a:rPr>
              <a:t>o</a:t>
            </a:r>
            <a:r>
              <a:rPr dirty="0" smtClean="0" sz="1800" spc="-5">
                <a:latin typeface="Georgia"/>
                <a:cs typeface="Georgia"/>
              </a:rPr>
              <a:t>a</a:t>
            </a:r>
            <a:r>
              <a:rPr dirty="0" smtClean="0" sz="1800" spc="-5">
                <a:latin typeface="Georgia"/>
                <a:cs typeface="Georgia"/>
              </a:rPr>
              <a:t>l</a:t>
            </a:r>
            <a:r>
              <a:rPr dirty="0" smtClean="0" sz="1800" spc="0">
                <a:latin typeface="Georgia"/>
                <a:cs typeface="Georgia"/>
              </a:rPr>
              <a:t>s </a:t>
            </a:r>
            <a:r>
              <a:rPr dirty="0" smtClean="0" sz="1800" spc="-5">
                <a:latin typeface="Georgia"/>
                <a:cs typeface="Georgia"/>
              </a:rPr>
              <a:t>a</a:t>
            </a:r>
            <a:r>
              <a:rPr dirty="0" smtClean="0" sz="1800" spc="-20">
                <a:latin typeface="Georgia"/>
                <a:cs typeface="Georgia"/>
              </a:rPr>
              <a:t>n</a:t>
            </a:r>
            <a:r>
              <a:rPr dirty="0" smtClean="0" sz="1800" spc="0">
                <a:latin typeface="Georgia"/>
                <a:cs typeface="Georgia"/>
              </a:rPr>
              <a:t>d</a:t>
            </a:r>
            <a:r>
              <a:rPr dirty="0" smtClean="0" sz="1800" spc="5">
                <a:latin typeface="Georgia"/>
                <a:cs typeface="Georgia"/>
              </a:rPr>
              <a:t> </a:t>
            </a:r>
            <a:r>
              <a:rPr dirty="0" smtClean="0" sz="1800" spc="0">
                <a:latin typeface="Georgia"/>
                <a:cs typeface="Georgia"/>
              </a:rPr>
              <a:t>U</a:t>
            </a:r>
            <a:r>
              <a:rPr dirty="0" smtClean="0" sz="1800" spc="-5">
                <a:latin typeface="Georgia"/>
                <a:cs typeface="Georgia"/>
              </a:rPr>
              <a:t>n</a:t>
            </a:r>
            <a:r>
              <a:rPr dirty="0" smtClean="0" sz="1800" spc="0">
                <a:latin typeface="Georgia"/>
                <a:cs typeface="Georgia"/>
              </a:rPr>
              <a:t>de</a:t>
            </a:r>
            <a:r>
              <a:rPr dirty="0" smtClean="0" sz="1800" spc="-10">
                <a:latin typeface="Georgia"/>
                <a:cs typeface="Georgia"/>
              </a:rPr>
              <a:t>r</a:t>
            </a:r>
            <a:r>
              <a:rPr dirty="0" smtClean="0" sz="1800" spc="-5">
                <a:latin typeface="Georgia"/>
                <a:cs typeface="Georgia"/>
              </a:rPr>
              <a:t>s</a:t>
            </a:r>
            <a:r>
              <a:rPr dirty="0" smtClean="0" sz="1800" spc="0">
                <a:latin typeface="Georgia"/>
                <a:cs typeface="Georgia"/>
              </a:rPr>
              <a:t>t</a:t>
            </a:r>
            <a:r>
              <a:rPr dirty="0" smtClean="0" sz="1800" spc="-5">
                <a:latin typeface="Georgia"/>
                <a:cs typeface="Georgia"/>
              </a:rPr>
              <a:t>a</a:t>
            </a:r>
            <a:r>
              <a:rPr dirty="0" smtClean="0" sz="1800" spc="-20">
                <a:latin typeface="Georgia"/>
                <a:cs typeface="Georgia"/>
              </a:rPr>
              <a:t>n</a:t>
            </a:r>
            <a:r>
              <a:rPr dirty="0" smtClean="0" sz="1800" spc="0">
                <a:latin typeface="Georgia"/>
                <a:cs typeface="Georgia"/>
              </a:rPr>
              <a:t>d</a:t>
            </a:r>
            <a:r>
              <a:rPr dirty="0" smtClean="0" sz="1800" spc="-15">
                <a:latin typeface="Georgia"/>
                <a:cs typeface="Georgia"/>
              </a:rPr>
              <a:t>i</a:t>
            </a:r>
            <a:r>
              <a:rPr dirty="0" smtClean="0" sz="1800" spc="-20">
                <a:latin typeface="Georgia"/>
                <a:cs typeface="Georgia"/>
              </a:rPr>
              <a:t>n</a:t>
            </a:r>
            <a:r>
              <a:rPr dirty="0" smtClean="0" sz="1800" spc="-5">
                <a:latin typeface="Georgia"/>
                <a:cs typeface="Georgia"/>
              </a:rPr>
              <a:t>g</a:t>
            </a:r>
            <a:r>
              <a:rPr dirty="0" smtClean="0" sz="1800" spc="-10">
                <a:latin typeface="Georgia"/>
                <a:cs typeface="Georgia"/>
              </a:rPr>
              <a:t>å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S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定义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7460"/>
            <a:ext cx="7632700" cy="21532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一个脚本是一个事件序列，包含了</a:t>
            </a:r>
            <a:r>
              <a:rPr dirty="0" smtClean="0" sz="2600" spc="300" b="1">
                <a:latin typeface="Microsoft YaHei UI"/>
                <a:cs typeface="Microsoft YaHei UI"/>
              </a:rPr>
              <a:t>一组紧密相关的</a:t>
            </a:r>
            <a:r>
              <a:rPr dirty="0" smtClean="0" sz="2600" spc="300" b="1">
                <a:latin typeface="Microsoft YaHei UI"/>
                <a:cs typeface="Microsoft YaHei UI"/>
              </a:rPr>
              <a:t> 动作及改变状态的框架 </a:t>
            </a:r>
            <a:r>
              <a:rPr dirty="0" smtClean="0" sz="2600" spc="-10">
                <a:latin typeface="Microsoft YaHei UI"/>
                <a:cs typeface="Microsoft YaHei UI"/>
              </a:rPr>
              <a:t>[</a:t>
            </a:r>
            <a:r>
              <a:rPr dirty="0" smtClean="0" sz="2600" spc="0">
                <a:latin typeface="Microsoft YaHei UI"/>
                <a:cs typeface="Microsoft YaHei UI"/>
              </a:rPr>
              <a:t>W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, 199</a:t>
            </a:r>
            <a:r>
              <a:rPr dirty="0" smtClean="0" sz="2600" spc="-5">
                <a:latin typeface="Microsoft YaHei UI"/>
                <a:cs typeface="Microsoft YaHei UI"/>
              </a:rPr>
              <a:t>2</a:t>
            </a:r>
            <a:r>
              <a:rPr dirty="0" smtClean="0" sz="2600" spc="0">
                <a:latin typeface="Microsoft YaHei UI"/>
                <a:cs typeface="Microsoft YaHei UI"/>
              </a:rPr>
              <a:t>]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90"/>
              </a:spcBef>
            </a:pPr>
            <a:endParaRPr sz="1400"/>
          </a:p>
          <a:p>
            <a:pPr marL="355600" marR="12700" indent="-342900">
              <a:lnSpc>
                <a:spcPts val="307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一个脚本是一个描述</a:t>
            </a:r>
            <a:r>
              <a:rPr dirty="0" smtClean="0" sz="2600" spc="300" b="1">
                <a:latin typeface="Microsoft YaHei UI"/>
                <a:cs typeface="Microsoft YaHei UI"/>
              </a:rPr>
              <a:t>特定上下文中的原型事件序列</a:t>
            </a:r>
            <a:r>
              <a:rPr dirty="0" smtClean="0" sz="2600" spc="300" b="1">
                <a:latin typeface="Microsoft YaHei UI"/>
                <a:cs typeface="Microsoft YaHei UI"/>
              </a:rPr>
              <a:t> </a:t>
            </a:r>
            <a:r>
              <a:rPr dirty="0" smtClean="0" sz="2600" spc="300">
                <a:latin typeface="Microsoft YaHei UI"/>
                <a:cs typeface="Microsoft YaHei UI"/>
              </a:rPr>
              <a:t>的结构化表示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-10">
                <a:latin typeface="Microsoft YaHei UI"/>
                <a:cs typeface="Microsoft YaHei UI"/>
              </a:rPr>
              <a:t>[</a:t>
            </a:r>
            <a:r>
              <a:rPr dirty="0" smtClean="0" sz="2600" spc="0">
                <a:latin typeface="Microsoft YaHei UI"/>
                <a:cs typeface="Microsoft YaHei UI"/>
              </a:rPr>
              <a:t>L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-5">
                <a:latin typeface="Microsoft YaHei UI"/>
                <a:cs typeface="Microsoft YaHei UI"/>
              </a:rPr>
              <a:t>g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, 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0">
                <a:latin typeface="Microsoft YaHei UI"/>
                <a:cs typeface="Microsoft YaHei UI"/>
              </a:rPr>
              <a:t>bb</a:t>
            </a:r>
            <a:r>
              <a:rPr dirty="0" smtClean="0" sz="2600" spc="-5">
                <a:latin typeface="Microsoft YaHei UI"/>
                <a:cs typeface="Microsoft YaHei UI"/>
              </a:rPr>
              <a:t>l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Calibri"/>
                <a:cs typeface="Calibri"/>
              </a:rPr>
              <a:t>ﬁ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l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,</a:t>
            </a:r>
            <a:r>
              <a:rPr dirty="0" smtClean="0" sz="2600" spc="0">
                <a:latin typeface="Microsoft YaHei UI"/>
                <a:cs typeface="Microsoft YaHei UI"/>
              </a:rPr>
              <a:t>1998]</a:t>
            </a:r>
            <a:endParaRPr sz="26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S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的组成元素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82890"/>
            <a:ext cx="7915275" cy="48336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baseline="1207" sz="3450" spc="135">
                <a:solidFill>
                  <a:srgbClr val="0000CC"/>
                </a:solidFill>
                <a:latin typeface="Microsoft JhengHei"/>
                <a:cs typeface="Microsoft JhengHei"/>
              </a:rPr>
              <a:t>进入条件</a:t>
            </a:r>
            <a:endParaRPr baseline="1207" sz="3450">
              <a:latin typeface="Microsoft JhengHei"/>
              <a:cs typeface="Microsoft JhengHei"/>
            </a:endParaRPr>
          </a:p>
          <a:p>
            <a:pPr>
              <a:lnSpc>
                <a:spcPts val="1200"/>
              </a:lnSpc>
              <a:spcBef>
                <a:spcPts val="7"/>
              </a:spcBef>
            </a:pPr>
            <a:endParaRPr sz="12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JhengHei"/>
                <a:cs typeface="Microsoft JhengHei"/>
              </a:rPr>
              <a:t>给出在脚本中所描述事件的前提条件。</a:t>
            </a:r>
            <a:endParaRPr sz="1800">
              <a:latin typeface="Microsoft JhengHei"/>
              <a:cs typeface="Microsoft JhengHei"/>
            </a:endParaRPr>
          </a:p>
          <a:p>
            <a:pPr>
              <a:lnSpc>
                <a:spcPts val="1300"/>
              </a:lnSpc>
              <a:spcBef>
                <a:spcPts val="6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baseline="1207" sz="3450" spc="135">
                <a:solidFill>
                  <a:srgbClr val="0000CC"/>
                </a:solidFill>
                <a:latin typeface="Microsoft JhengHei"/>
                <a:cs typeface="Microsoft JhengHei"/>
              </a:rPr>
              <a:t>角色</a:t>
            </a:r>
            <a:endParaRPr baseline="1207" sz="3450">
              <a:latin typeface="Microsoft JhengHei"/>
              <a:cs typeface="Microsoft JhengHei"/>
            </a:endParaRPr>
          </a:p>
          <a:p>
            <a:pPr>
              <a:lnSpc>
                <a:spcPts val="1200"/>
              </a:lnSpc>
              <a:spcBef>
                <a:spcPts val="6"/>
              </a:spcBef>
            </a:pPr>
            <a:endParaRPr sz="12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JhengHei"/>
                <a:cs typeface="Microsoft JhengHei"/>
              </a:rPr>
              <a:t>是一些用来表示在脚本所描述事件中可能出现的有关人物的槽。</a:t>
            </a:r>
            <a:endParaRPr sz="1800">
              <a:latin typeface="Microsoft JhengHei"/>
              <a:cs typeface="Microsoft JhengHei"/>
            </a:endParaRPr>
          </a:p>
          <a:p>
            <a:pPr>
              <a:lnSpc>
                <a:spcPts val="1300"/>
              </a:lnSpc>
              <a:spcBef>
                <a:spcPts val="40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baseline="1207" sz="3450" spc="135">
                <a:solidFill>
                  <a:srgbClr val="0000CC"/>
                </a:solidFill>
                <a:latin typeface="Microsoft JhengHei"/>
                <a:cs typeface="Microsoft JhengHei"/>
              </a:rPr>
              <a:t>道具</a:t>
            </a:r>
            <a:endParaRPr baseline="1207" sz="3450">
              <a:latin typeface="Microsoft JhengHei"/>
              <a:cs typeface="Microsoft JhengHei"/>
            </a:endParaRPr>
          </a:p>
          <a:p>
            <a:pPr>
              <a:lnSpc>
                <a:spcPts val="1100"/>
              </a:lnSpc>
              <a:spcBef>
                <a:spcPts val="73"/>
              </a:spcBef>
            </a:pPr>
            <a:endParaRPr sz="11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JhengHei"/>
                <a:cs typeface="Microsoft JhengHei"/>
              </a:rPr>
              <a:t>是一些用来表示在脚本所描述事件中可能出现的有关物体的槽。</a:t>
            </a:r>
            <a:endParaRPr sz="1800">
              <a:latin typeface="Microsoft JhengHei"/>
              <a:cs typeface="Microsoft JhengHei"/>
            </a:endParaRPr>
          </a:p>
          <a:p>
            <a:pPr>
              <a:lnSpc>
                <a:spcPts val="1300"/>
              </a:lnSpc>
              <a:spcBef>
                <a:spcPts val="39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baseline="1207" sz="3450" spc="135">
                <a:solidFill>
                  <a:srgbClr val="0000CC"/>
                </a:solidFill>
                <a:latin typeface="Microsoft JhengHei"/>
                <a:cs typeface="Microsoft JhengHei"/>
              </a:rPr>
              <a:t>场景</a:t>
            </a:r>
            <a:endParaRPr baseline="1207" sz="3450">
              <a:latin typeface="Microsoft JhengHei"/>
              <a:cs typeface="Microsoft JhengHei"/>
            </a:endParaRPr>
          </a:p>
          <a:p>
            <a:pPr>
              <a:lnSpc>
                <a:spcPts val="1300"/>
              </a:lnSpc>
              <a:spcBef>
                <a:spcPts val="2"/>
              </a:spcBef>
            </a:pPr>
            <a:endParaRPr sz="1300"/>
          </a:p>
          <a:p>
            <a:pPr marL="755650" marR="12700" indent="-285750">
              <a:lnSpc>
                <a:spcPts val="2130"/>
              </a:lnSpc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 spc="15">
                <a:latin typeface="Microsoft JhengHei"/>
                <a:cs typeface="Microsoft JhengHei"/>
              </a:rPr>
              <a:t>用</a:t>
            </a:r>
            <a:r>
              <a:rPr dirty="0" smtClean="0" sz="1800" spc="15">
                <a:latin typeface="Microsoft JhengHei"/>
                <a:cs typeface="Microsoft JhengHei"/>
              </a:rPr>
              <a:t>来</a:t>
            </a:r>
            <a:r>
              <a:rPr dirty="0" smtClean="0" sz="1800" spc="15">
                <a:latin typeface="Microsoft JhengHei"/>
                <a:cs typeface="Microsoft JhengHei"/>
              </a:rPr>
              <a:t>描</a:t>
            </a:r>
            <a:r>
              <a:rPr dirty="0" smtClean="0" sz="1800" spc="15">
                <a:latin typeface="Microsoft JhengHei"/>
                <a:cs typeface="Microsoft JhengHei"/>
              </a:rPr>
              <a:t>述</a:t>
            </a:r>
            <a:r>
              <a:rPr dirty="0" smtClean="0" sz="1800" spc="15">
                <a:latin typeface="Microsoft JhengHei"/>
                <a:cs typeface="Microsoft JhengHei"/>
              </a:rPr>
              <a:t>事</a:t>
            </a:r>
            <a:r>
              <a:rPr dirty="0" smtClean="0" sz="1800" spc="15">
                <a:latin typeface="Microsoft JhengHei"/>
                <a:cs typeface="Microsoft JhengHei"/>
              </a:rPr>
              <a:t>件</a:t>
            </a:r>
            <a:r>
              <a:rPr dirty="0" smtClean="0" sz="1800" spc="15">
                <a:latin typeface="Microsoft JhengHei"/>
                <a:cs typeface="Microsoft JhengHei"/>
              </a:rPr>
              <a:t>发</a:t>
            </a:r>
            <a:r>
              <a:rPr dirty="0" smtClean="0" sz="1800" spc="15">
                <a:latin typeface="Microsoft JhengHei"/>
                <a:cs typeface="Microsoft JhengHei"/>
              </a:rPr>
              <a:t>生</a:t>
            </a:r>
            <a:r>
              <a:rPr dirty="0" smtClean="0" sz="1800" spc="15">
                <a:latin typeface="Microsoft JhengHei"/>
                <a:cs typeface="Microsoft JhengHei"/>
              </a:rPr>
              <a:t>的</a:t>
            </a:r>
            <a:r>
              <a:rPr dirty="0" smtClean="0" sz="1800" spc="15">
                <a:latin typeface="Microsoft JhengHei"/>
                <a:cs typeface="Microsoft JhengHei"/>
              </a:rPr>
              <a:t>真</a:t>
            </a:r>
            <a:r>
              <a:rPr dirty="0" smtClean="0" sz="1800" spc="15">
                <a:latin typeface="Microsoft JhengHei"/>
                <a:cs typeface="Microsoft JhengHei"/>
              </a:rPr>
              <a:t>实</a:t>
            </a:r>
            <a:r>
              <a:rPr dirty="0" smtClean="0" sz="1800" spc="15">
                <a:latin typeface="Microsoft JhengHei"/>
                <a:cs typeface="Microsoft JhengHei"/>
              </a:rPr>
              <a:t>顺</a:t>
            </a:r>
            <a:r>
              <a:rPr dirty="0" smtClean="0" sz="1800" spc="15">
                <a:latin typeface="Microsoft JhengHei"/>
                <a:cs typeface="Microsoft JhengHei"/>
              </a:rPr>
              <a:t>序</a:t>
            </a:r>
            <a:r>
              <a:rPr dirty="0" smtClean="0" sz="1800" spc="15">
                <a:latin typeface="Microsoft JhengHei"/>
                <a:cs typeface="Microsoft JhengHei"/>
              </a:rPr>
              <a:t>。</a:t>
            </a:r>
            <a:r>
              <a:rPr dirty="0" smtClean="0" sz="1800" spc="15">
                <a:latin typeface="Microsoft JhengHei"/>
                <a:cs typeface="Microsoft JhengHei"/>
              </a:rPr>
              <a:t>一</a:t>
            </a:r>
            <a:r>
              <a:rPr dirty="0" smtClean="0" sz="1800" spc="15">
                <a:latin typeface="Microsoft JhengHei"/>
                <a:cs typeface="Microsoft JhengHei"/>
              </a:rPr>
              <a:t>个</a:t>
            </a:r>
            <a:r>
              <a:rPr dirty="0" smtClean="0" sz="1800" spc="15">
                <a:latin typeface="Microsoft JhengHei"/>
                <a:cs typeface="Microsoft JhengHei"/>
              </a:rPr>
              <a:t>事</a:t>
            </a:r>
            <a:r>
              <a:rPr dirty="0" smtClean="0" sz="1800" spc="15">
                <a:latin typeface="Microsoft JhengHei"/>
                <a:cs typeface="Microsoft JhengHei"/>
              </a:rPr>
              <a:t>件</a:t>
            </a:r>
            <a:r>
              <a:rPr dirty="0" smtClean="0" sz="1800" spc="15">
                <a:latin typeface="Microsoft JhengHei"/>
                <a:cs typeface="Microsoft JhengHei"/>
              </a:rPr>
              <a:t>可</a:t>
            </a:r>
            <a:r>
              <a:rPr dirty="0" smtClean="0" sz="1800" spc="15">
                <a:latin typeface="Microsoft JhengHei"/>
                <a:cs typeface="Microsoft JhengHei"/>
              </a:rPr>
              <a:t>以</a:t>
            </a:r>
            <a:r>
              <a:rPr dirty="0" smtClean="0" sz="1800" spc="15">
                <a:latin typeface="Microsoft JhengHei"/>
                <a:cs typeface="Microsoft JhengHei"/>
              </a:rPr>
              <a:t>由</a:t>
            </a:r>
            <a:r>
              <a:rPr dirty="0" smtClean="0" sz="1800" spc="15">
                <a:latin typeface="Microsoft JhengHei"/>
                <a:cs typeface="Microsoft JhengHei"/>
              </a:rPr>
              <a:t>多</a:t>
            </a:r>
            <a:r>
              <a:rPr dirty="0" smtClean="0" sz="1800" spc="15">
                <a:latin typeface="Microsoft JhengHei"/>
                <a:cs typeface="Microsoft JhengHei"/>
              </a:rPr>
              <a:t>个</a:t>
            </a:r>
            <a:r>
              <a:rPr dirty="0" smtClean="0" sz="1800" spc="15">
                <a:latin typeface="Microsoft JhengHei"/>
                <a:cs typeface="Microsoft JhengHei"/>
              </a:rPr>
              <a:t>场</a:t>
            </a:r>
            <a:r>
              <a:rPr dirty="0" smtClean="0" sz="1800" spc="15">
                <a:latin typeface="Microsoft JhengHei"/>
                <a:cs typeface="Microsoft JhengHei"/>
              </a:rPr>
              <a:t>景</a:t>
            </a:r>
            <a:r>
              <a:rPr dirty="0" smtClean="0" sz="1800" spc="15">
                <a:latin typeface="Microsoft JhengHei"/>
                <a:cs typeface="Microsoft JhengHei"/>
              </a:rPr>
              <a:t>组</a:t>
            </a:r>
            <a:r>
              <a:rPr dirty="0" smtClean="0" sz="1800" spc="15">
                <a:latin typeface="Microsoft JhengHei"/>
                <a:cs typeface="Microsoft JhengHei"/>
              </a:rPr>
              <a:t>成</a:t>
            </a:r>
            <a:r>
              <a:rPr dirty="0" smtClean="0" sz="1800" spc="15">
                <a:latin typeface="Microsoft JhengHei"/>
                <a:cs typeface="Microsoft JhengHei"/>
              </a:rPr>
              <a:t>，</a:t>
            </a:r>
            <a:r>
              <a:rPr dirty="0" smtClean="0" sz="1800" spc="15">
                <a:latin typeface="Microsoft JhengHei"/>
                <a:cs typeface="Microsoft JhengHei"/>
              </a:rPr>
              <a:t>而</a:t>
            </a:r>
            <a:r>
              <a:rPr dirty="0" smtClean="0" sz="1800" spc="15">
                <a:latin typeface="Microsoft JhengHei"/>
                <a:cs typeface="Microsoft JhengHei"/>
              </a:rPr>
              <a:t>每</a:t>
            </a:r>
            <a:r>
              <a:rPr dirty="0" smtClean="0" sz="1800" spc="0">
                <a:latin typeface="Microsoft JhengHei"/>
                <a:cs typeface="Microsoft JhengHei"/>
              </a:rPr>
              <a:t>个</a:t>
            </a:r>
            <a:r>
              <a:rPr dirty="0" smtClean="0" sz="1800" spc="0">
                <a:latin typeface="Microsoft JhengHei"/>
                <a:cs typeface="Microsoft JhengHei"/>
              </a:rPr>
              <a:t> 场景又可以是其他的脚本。</a:t>
            </a:r>
            <a:endParaRPr sz="1800">
              <a:latin typeface="Microsoft JhengHei"/>
              <a:cs typeface="Microsoft JhengHei"/>
            </a:endParaRPr>
          </a:p>
          <a:p>
            <a:pPr>
              <a:lnSpc>
                <a:spcPts val="1200"/>
              </a:lnSpc>
              <a:spcBef>
                <a:spcPts val="73"/>
              </a:spcBef>
            </a:pPr>
            <a:endParaRPr sz="12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baseline="1207" sz="3450" spc="135">
                <a:solidFill>
                  <a:srgbClr val="0000CC"/>
                </a:solidFill>
                <a:latin typeface="Microsoft JhengHei"/>
                <a:cs typeface="Microsoft JhengHei"/>
              </a:rPr>
              <a:t>结局</a:t>
            </a:r>
            <a:endParaRPr baseline="1207" sz="3450">
              <a:latin typeface="Microsoft JhengHei"/>
              <a:cs typeface="Microsoft JhengHei"/>
            </a:endParaRPr>
          </a:p>
          <a:p>
            <a:pPr>
              <a:lnSpc>
                <a:spcPts val="1100"/>
              </a:lnSpc>
              <a:spcBef>
                <a:spcPts val="6"/>
              </a:spcBef>
            </a:pPr>
            <a:endParaRPr sz="11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JhengHei"/>
                <a:cs typeface="Microsoft JhengHei"/>
              </a:rPr>
              <a:t>给出在脚本所描述事件发生以后所产生的结果。</a:t>
            </a:r>
            <a:endParaRPr sz="1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S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例子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379730">
              <a:lnSpc>
                <a:spcPct val="100000"/>
              </a:lnSpc>
            </a:pPr>
            <a:r>
              <a:rPr dirty="0" smtClean="0" sz="1600">
                <a:latin typeface="Microsoft JhengHei"/>
                <a:cs typeface="Microsoft JhengHei"/>
              </a:rPr>
              <a:t>下面以夏克的“餐厅”脚本为例来说明各个部分的组成。</a:t>
            </a:r>
            <a:endParaRPr sz="1600">
              <a:latin typeface="Microsoft JhengHei"/>
              <a:cs typeface="Microsoft JhengHei"/>
            </a:endParaRPr>
          </a:p>
          <a:p>
            <a:pPr marL="379730">
              <a:lnSpc>
                <a:spcPct val="100000"/>
              </a:lnSpc>
              <a:spcBef>
                <a:spcPts val="480"/>
              </a:spcBef>
            </a:pP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(</a:t>
            </a:r>
            <a:r>
              <a:rPr dirty="0" smtClean="0" sz="1550" spc="-110">
                <a:solidFill>
                  <a:srgbClr val="0000CC"/>
                </a:solidFill>
                <a:latin typeface="Microsoft JhengHei"/>
                <a:cs typeface="Microsoft JhengHei"/>
              </a:rPr>
              <a:t>1</a:t>
            </a: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)</a:t>
            </a: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550" spc="25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550" spc="45">
                <a:solidFill>
                  <a:srgbClr val="0000CC"/>
                </a:solidFill>
                <a:latin typeface="Microsoft JhengHei"/>
                <a:cs typeface="Microsoft JhengHei"/>
              </a:rPr>
              <a:t>进入条件</a:t>
            </a:r>
            <a:r>
              <a:rPr dirty="0" smtClean="0" sz="1600" spc="45">
                <a:latin typeface="Microsoft JhengHei"/>
                <a:cs typeface="Microsoft JhengHei"/>
              </a:rPr>
              <a:t>：①  顾客饿了，需要进餐；②  顾客有足够的钱。</a:t>
            </a:r>
            <a:endParaRPr sz="1600">
              <a:latin typeface="Microsoft JhengHei"/>
              <a:cs typeface="Microsoft JhengHei"/>
            </a:endParaRPr>
          </a:p>
          <a:p>
            <a:pPr marL="379730">
              <a:lnSpc>
                <a:spcPct val="100000"/>
              </a:lnSpc>
              <a:spcBef>
                <a:spcPts val="480"/>
              </a:spcBef>
            </a:pP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(</a:t>
            </a:r>
            <a:r>
              <a:rPr dirty="0" smtClean="0" sz="1550" spc="-110">
                <a:solidFill>
                  <a:srgbClr val="0000CC"/>
                </a:solidFill>
                <a:latin typeface="Microsoft JhengHei"/>
                <a:cs typeface="Microsoft JhengHei"/>
              </a:rPr>
              <a:t>2</a:t>
            </a: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)</a:t>
            </a: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550" spc="25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550" spc="45">
                <a:solidFill>
                  <a:srgbClr val="0000CC"/>
                </a:solidFill>
                <a:latin typeface="Microsoft JhengHei"/>
                <a:cs typeface="Microsoft JhengHei"/>
              </a:rPr>
              <a:t>角色</a:t>
            </a:r>
            <a:r>
              <a:rPr dirty="0" smtClean="0" sz="1600" spc="45">
                <a:latin typeface="Microsoft JhengHei"/>
                <a:cs typeface="Microsoft JhengHei"/>
              </a:rPr>
              <a:t>：顾客，服务员，厨师，老板。</a:t>
            </a:r>
            <a:endParaRPr sz="1600">
              <a:latin typeface="Microsoft JhengHei"/>
              <a:cs typeface="Microsoft JhengHei"/>
            </a:endParaRPr>
          </a:p>
          <a:p>
            <a:pPr marL="379730">
              <a:lnSpc>
                <a:spcPct val="100000"/>
              </a:lnSpc>
              <a:spcBef>
                <a:spcPts val="480"/>
              </a:spcBef>
            </a:pP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(</a:t>
            </a:r>
            <a:r>
              <a:rPr dirty="0" smtClean="0" sz="1550" spc="-110">
                <a:solidFill>
                  <a:srgbClr val="0000CC"/>
                </a:solidFill>
                <a:latin typeface="Microsoft JhengHei"/>
                <a:cs typeface="Microsoft JhengHei"/>
              </a:rPr>
              <a:t>3</a:t>
            </a: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)</a:t>
            </a: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550" spc="25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550" spc="45">
                <a:solidFill>
                  <a:srgbClr val="0000CC"/>
                </a:solidFill>
                <a:latin typeface="Microsoft JhengHei"/>
                <a:cs typeface="Microsoft JhengHei"/>
              </a:rPr>
              <a:t>道具</a:t>
            </a:r>
            <a:r>
              <a:rPr dirty="0" smtClean="0" sz="1600" spc="45">
                <a:latin typeface="Microsoft JhengHei"/>
                <a:cs typeface="Microsoft JhengHei"/>
              </a:rPr>
              <a:t>：食品，桌子，菜单，钱。</a:t>
            </a:r>
            <a:endParaRPr sz="1600">
              <a:latin typeface="Microsoft JhengHei"/>
              <a:cs typeface="Microsoft JhengHei"/>
            </a:endParaRPr>
          </a:p>
          <a:p>
            <a:pPr marL="379730">
              <a:lnSpc>
                <a:spcPct val="100000"/>
              </a:lnSpc>
              <a:spcBef>
                <a:spcPts val="480"/>
              </a:spcBef>
            </a:pP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(</a:t>
            </a:r>
            <a:r>
              <a:rPr dirty="0" smtClean="0" sz="1550" spc="-110">
                <a:solidFill>
                  <a:srgbClr val="0000CC"/>
                </a:solidFill>
                <a:latin typeface="Microsoft JhengHei"/>
                <a:cs typeface="Microsoft JhengHei"/>
              </a:rPr>
              <a:t>4</a:t>
            </a: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)</a:t>
            </a: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550" spc="25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550" spc="45">
                <a:solidFill>
                  <a:srgbClr val="0000CC"/>
                </a:solidFill>
                <a:latin typeface="Microsoft JhengHei"/>
                <a:cs typeface="Microsoft JhengHei"/>
              </a:rPr>
              <a:t>场景</a:t>
            </a:r>
            <a:r>
              <a:rPr dirty="0" smtClean="0" sz="1600" spc="45">
                <a:latin typeface="Microsoft JhengHei"/>
                <a:cs typeface="Microsoft JhengHei"/>
              </a:rPr>
              <a:t>：</a:t>
            </a:r>
            <a:endParaRPr sz="1600">
              <a:latin typeface="Microsoft JhengHei"/>
              <a:cs typeface="Microsoft JhengHei"/>
            </a:endParaRPr>
          </a:p>
          <a:p>
            <a:pPr marL="379730" marR="1811020">
              <a:lnSpc>
                <a:spcPct val="125000"/>
              </a:lnSpc>
            </a:pPr>
            <a:r>
              <a:rPr dirty="0" smtClean="0" sz="1600">
                <a:latin typeface="Microsoft JhengHei"/>
                <a:cs typeface="Microsoft JhengHei"/>
              </a:rPr>
              <a:t>场景</a:t>
            </a:r>
            <a:r>
              <a:rPr dirty="0" smtClean="0" sz="1600" spc="-130">
                <a:latin typeface="Microsoft JhengHei"/>
                <a:cs typeface="Microsoft JhengHei"/>
              </a:rPr>
              <a:t>1</a:t>
            </a:r>
            <a:r>
              <a:rPr dirty="0" smtClean="0" sz="1600" spc="-130">
                <a:latin typeface="Microsoft JhengHei"/>
                <a:cs typeface="Microsoft JhengHei"/>
              </a:rPr>
              <a:t>：进入</a:t>
            </a:r>
            <a:r>
              <a:rPr dirty="0" smtClean="0" sz="1600" spc="-5">
                <a:latin typeface="Microsoft YaHei UI"/>
                <a:cs typeface="Microsoft YaHei UI"/>
              </a:rPr>
              <a:t>—</a:t>
            </a:r>
            <a:r>
              <a:rPr dirty="0" smtClean="0" sz="1600" spc="0">
                <a:latin typeface="Microsoft YaHei UI"/>
                <a:cs typeface="Microsoft YaHei UI"/>
              </a:rPr>
              <a:t>— </a:t>
            </a:r>
            <a:r>
              <a:rPr dirty="0" smtClean="0" sz="1600" spc="-155">
                <a:latin typeface="Microsoft YaHei UI"/>
                <a:cs typeface="Microsoft YaHei UI"/>
              </a:rPr>
              <a:t> </a:t>
            </a:r>
            <a:r>
              <a:rPr dirty="0" smtClean="0" sz="1600" spc="0">
                <a:latin typeface="Microsoft JhengHei"/>
                <a:cs typeface="Microsoft JhengHei"/>
              </a:rPr>
              <a:t>①  顾客进入餐厅；②  寻找桌子；③  在桌子旁坐下。</a:t>
            </a:r>
            <a:r>
              <a:rPr dirty="0" smtClean="0" sz="1600" spc="0">
                <a:latin typeface="Microsoft JhengHei"/>
                <a:cs typeface="Microsoft JhengHei"/>
              </a:rPr>
              <a:t> 场景</a:t>
            </a:r>
            <a:r>
              <a:rPr dirty="0" smtClean="0" sz="1600" spc="-130">
                <a:latin typeface="Microsoft JhengHei"/>
                <a:cs typeface="Microsoft JhengHei"/>
              </a:rPr>
              <a:t>2</a:t>
            </a:r>
            <a:r>
              <a:rPr dirty="0" smtClean="0" sz="1600" spc="-130">
                <a:latin typeface="Microsoft JhengHei"/>
                <a:cs typeface="Microsoft JhengHei"/>
              </a:rPr>
              <a:t>：点菜</a:t>
            </a:r>
            <a:r>
              <a:rPr dirty="0" smtClean="0" sz="1600" spc="-5">
                <a:latin typeface="Microsoft YaHei UI"/>
                <a:cs typeface="Microsoft YaHei UI"/>
              </a:rPr>
              <a:t>—</a:t>
            </a:r>
            <a:r>
              <a:rPr dirty="0" smtClean="0" sz="1600" spc="0">
                <a:latin typeface="Microsoft YaHei UI"/>
                <a:cs typeface="Microsoft YaHei UI"/>
              </a:rPr>
              <a:t>— </a:t>
            </a:r>
            <a:r>
              <a:rPr dirty="0" smtClean="0" sz="1600" spc="-155">
                <a:latin typeface="Microsoft YaHei UI"/>
                <a:cs typeface="Microsoft YaHei UI"/>
              </a:rPr>
              <a:t> </a:t>
            </a:r>
            <a:r>
              <a:rPr dirty="0" smtClean="0" sz="1600" spc="0">
                <a:latin typeface="Microsoft JhengHei"/>
                <a:cs typeface="Microsoft JhengHei"/>
              </a:rPr>
              <a:t>①  服务员给顾客菜单；②  顾客点菜；</a:t>
            </a:r>
            <a:endParaRPr sz="1600">
              <a:latin typeface="Microsoft JhengHei"/>
              <a:cs typeface="Microsoft JhengHei"/>
            </a:endParaRPr>
          </a:p>
          <a:p>
            <a:pPr marL="379730" marR="1201420" indent="1625600">
              <a:lnSpc>
                <a:spcPct val="125000"/>
              </a:lnSpc>
            </a:pPr>
            <a:r>
              <a:rPr dirty="0" smtClean="0" sz="1600">
                <a:latin typeface="Microsoft JhengHei"/>
                <a:cs typeface="Microsoft JhengHei"/>
              </a:rPr>
              <a:t>③  顾客把菜单还给服务员；④  顾客等待服务员送菜。</a:t>
            </a:r>
            <a:r>
              <a:rPr dirty="0" smtClean="0" sz="1600">
                <a:latin typeface="Microsoft JhengHei"/>
                <a:cs typeface="Microsoft JhengHei"/>
              </a:rPr>
              <a:t> 场景</a:t>
            </a:r>
            <a:r>
              <a:rPr dirty="0" smtClean="0" sz="1600" spc="-130">
                <a:latin typeface="Microsoft JhengHei"/>
                <a:cs typeface="Microsoft JhengHei"/>
              </a:rPr>
              <a:t>3</a:t>
            </a:r>
            <a:r>
              <a:rPr dirty="0" smtClean="0" sz="1600" spc="-130">
                <a:latin typeface="Microsoft JhengHei"/>
                <a:cs typeface="Microsoft JhengHei"/>
              </a:rPr>
              <a:t>：等待</a:t>
            </a:r>
            <a:r>
              <a:rPr dirty="0" smtClean="0" sz="1600" spc="-5">
                <a:latin typeface="Microsoft YaHei UI"/>
                <a:cs typeface="Microsoft YaHei UI"/>
              </a:rPr>
              <a:t>—</a:t>
            </a:r>
            <a:r>
              <a:rPr dirty="0" smtClean="0" sz="1600" spc="0">
                <a:latin typeface="Microsoft YaHei UI"/>
                <a:cs typeface="Microsoft YaHei UI"/>
              </a:rPr>
              <a:t>— </a:t>
            </a:r>
            <a:r>
              <a:rPr dirty="0" smtClean="0" sz="1600" spc="-155">
                <a:latin typeface="Microsoft YaHei UI"/>
                <a:cs typeface="Microsoft YaHei UI"/>
              </a:rPr>
              <a:t> </a:t>
            </a:r>
            <a:r>
              <a:rPr dirty="0" smtClean="0" sz="1600" spc="0">
                <a:latin typeface="Microsoft JhengHei"/>
                <a:cs typeface="Microsoft JhengHei"/>
              </a:rPr>
              <a:t>①  服务员告诉厨师顾客所点的菜；②厨师做菜，顾客等待。</a:t>
            </a:r>
            <a:r>
              <a:rPr dirty="0" smtClean="0" sz="1600" spc="0">
                <a:latin typeface="Microsoft JhengHei"/>
                <a:cs typeface="Microsoft JhengHei"/>
              </a:rPr>
              <a:t> 场景</a:t>
            </a:r>
            <a:r>
              <a:rPr dirty="0" smtClean="0" sz="1600" spc="-130">
                <a:latin typeface="Microsoft JhengHei"/>
                <a:cs typeface="Microsoft JhengHei"/>
              </a:rPr>
              <a:t>4</a:t>
            </a:r>
            <a:r>
              <a:rPr dirty="0" smtClean="0" sz="1600" spc="-130">
                <a:latin typeface="Microsoft JhengHei"/>
                <a:cs typeface="Microsoft JhengHei"/>
              </a:rPr>
              <a:t>：吃饭</a:t>
            </a:r>
            <a:r>
              <a:rPr dirty="0" smtClean="0" sz="1600" spc="-5">
                <a:latin typeface="Microsoft YaHei UI"/>
                <a:cs typeface="Microsoft YaHei UI"/>
              </a:rPr>
              <a:t>—</a:t>
            </a:r>
            <a:r>
              <a:rPr dirty="0" smtClean="0" sz="1600" spc="0">
                <a:latin typeface="Microsoft YaHei UI"/>
                <a:cs typeface="Microsoft YaHei UI"/>
              </a:rPr>
              <a:t>— </a:t>
            </a:r>
            <a:r>
              <a:rPr dirty="0" smtClean="0" sz="1600" spc="-155">
                <a:latin typeface="Microsoft YaHei UI"/>
                <a:cs typeface="Microsoft YaHei UI"/>
              </a:rPr>
              <a:t> </a:t>
            </a:r>
            <a:r>
              <a:rPr dirty="0" smtClean="0" sz="1600" spc="0">
                <a:latin typeface="Microsoft JhengHei"/>
                <a:cs typeface="Microsoft JhengHei"/>
              </a:rPr>
              <a:t>①  厨师把做好的荣给服务员；②  服务员把菜送给顾客；</a:t>
            </a:r>
            <a:endParaRPr sz="1600">
              <a:latin typeface="Microsoft JhengHei"/>
              <a:cs typeface="Microsoft JhengHei"/>
            </a:endParaRPr>
          </a:p>
          <a:p>
            <a:pPr marL="2005330">
              <a:lnSpc>
                <a:spcPct val="100000"/>
              </a:lnSpc>
              <a:spcBef>
                <a:spcPts val="480"/>
              </a:spcBef>
            </a:pPr>
            <a:r>
              <a:rPr dirty="0" smtClean="0" sz="1600">
                <a:latin typeface="Microsoft JhengHei"/>
                <a:cs typeface="Microsoft JhengHei"/>
              </a:rPr>
              <a:t>③  顾客吃菜。</a:t>
            </a:r>
            <a:endParaRPr sz="1600">
              <a:latin typeface="Microsoft JhengHei"/>
              <a:cs typeface="Microsoft JhengHei"/>
            </a:endParaRPr>
          </a:p>
          <a:p>
            <a:pPr marL="379730">
              <a:lnSpc>
                <a:spcPct val="100000"/>
              </a:lnSpc>
              <a:spcBef>
                <a:spcPts val="480"/>
              </a:spcBef>
            </a:pPr>
            <a:r>
              <a:rPr dirty="0" smtClean="0" sz="1600">
                <a:latin typeface="Microsoft JhengHei"/>
                <a:cs typeface="Microsoft JhengHei"/>
              </a:rPr>
              <a:t>场景</a:t>
            </a:r>
            <a:r>
              <a:rPr dirty="0" smtClean="0" sz="1600" spc="-130">
                <a:latin typeface="Microsoft JhengHei"/>
                <a:cs typeface="Microsoft JhengHei"/>
              </a:rPr>
              <a:t>5</a:t>
            </a:r>
            <a:r>
              <a:rPr dirty="0" smtClean="0" sz="1600" spc="-130">
                <a:latin typeface="Microsoft JhengHei"/>
                <a:cs typeface="Microsoft JhengHei"/>
              </a:rPr>
              <a:t>：离开</a:t>
            </a:r>
            <a:r>
              <a:rPr dirty="0" smtClean="0" sz="1600" spc="-5">
                <a:latin typeface="Microsoft YaHei UI"/>
                <a:cs typeface="Microsoft YaHei UI"/>
              </a:rPr>
              <a:t>—</a:t>
            </a:r>
            <a:r>
              <a:rPr dirty="0" smtClean="0" sz="1600" spc="0">
                <a:latin typeface="Microsoft YaHei UI"/>
                <a:cs typeface="Microsoft YaHei UI"/>
              </a:rPr>
              <a:t>— </a:t>
            </a:r>
            <a:r>
              <a:rPr dirty="0" smtClean="0" sz="1600" spc="-155">
                <a:latin typeface="Microsoft YaHei UI"/>
                <a:cs typeface="Microsoft YaHei UI"/>
              </a:rPr>
              <a:t> </a:t>
            </a:r>
            <a:r>
              <a:rPr dirty="0" smtClean="0" sz="1600" spc="0">
                <a:latin typeface="Microsoft JhengHei"/>
                <a:cs typeface="Microsoft JhengHei"/>
              </a:rPr>
              <a:t>①  服务员拿来账单；②  顾客付钱给服务员；</a:t>
            </a:r>
            <a:endParaRPr sz="1600">
              <a:latin typeface="Microsoft JhengHei"/>
              <a:cs typeface="Microsoft JhengHei"/>
            </a:endParaRPr>
          </a:p>
          <a:p>
            <a:pPr marL="2005330">
              <a:lnSpc>
                <a:spcPct val="100000"/>
              </a:lnSpc>
              <a:spcBef>
                <a:spcPts val="480"/>
              </a:spcBef>
            </a:pPr>
            <a:r>
              <a:rPr dirty="0" smtClean="0" sz="1600">
                <a:latin typeface="Microsoft JhengHei"/>
                <a:cs typeface="Microsoft JhengHei"/>
              </a:rPr>
              <a:t>③  顾客离开餐厅。</a:t>
            </a:r>
            <a:endParaRPr sz="1600">
              <a:latin typeface="Microsoft JhengHei"/>
              <a:cs typeface="Microsoft JhengHei"/>
            </a:endParaRPr>
          </a:p>
          <a:p>
            <a:pPr marL="379730">
              <a:lnSpc>
                <a:spcPct val="100000"/>
              </a:lnSpc>
              <a:spcBef>
                <a:spcPts val="480"/>
              </a:spcBef>
            </a:pP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(</a:t>
            </a:r>
            <a:r>
              <a:rPr dirty="0" smtClean="0" sz="1550" spc="-110">
                <a:solidFill>
                  <a:srgbClr val="0000CC"/>
                </a:solidFill>
                <a:latin typeface="Microsoft JhengHei"/>
                <a:cs typeface="Microsoft JhengHei"/>
              </a:rPr>
              <a:t>5</a:t>
            </a: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)</a:t>
            </a:r>
            <a:r>
              <a:rPr dirty="0" smtClean="0" sz="1550" spc="295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550" spc="45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550" spc="65">
                <a:solidFill>
                  <a:srgbClr val="0000CC"/>
                </a:solidFill>
                <a:latin typeface="Microsoft JhengHei"/>
                <a:cs typeface="Microsoft JhengHei"/>
              </a:rPr>
              <a:t>结</a:t>
            </a:r>
            <a:r>
              <a:rPr dirty="0" smtClean="0" sz="1550" spc="65">
                <a:solidFill>
                  <a:srgbClr val="0000CC"/>
                </a:solidFill>
                <a:latin typeface="Microsoft JhengHei"/>
                <a:cs typeface="Microsoft JhengHei"/>
              </a:rPr>
              <a:t>果</a:t>
            </a:r>
            <a:r>
              <a:rPr dirty="0" smtClean="0" sz="1550" spc="65">
                <a:solidFill>
                  <a:srgbClr val="0000CC"/>
                </a:solidFill>
                <a:latin typeface="Microsoft JhengHei"/>
                <a:cs typeface="Microsoft JhengHei"/>
              </a:rPr>
              <a:t>：</a:t>
            </a:r>
            <a:r>
              <a:rPr dirty="0" smtClean="0" sz="1600" spc="0">
                <a:latin typeface="Microsoft JhengHei"/>
                <a:cs typeface="Microsoft JhengHei"/>
              </a:rPr>
              <a:t>① </a:t>
            </a:r>
            <a:r>
              <a:rPr dirty="0" smtClean="0" sz="1600" spc="40">
                <a:latin typeface="Microsoft JhengHei"/>
                <a:cs typeface="Microsoft JhengHei"/>
              </a:rPr>
              <a:t> </a:t>
            </a:r>
            <a:r>
              <a:rPr dirty="0" smtClean="0" sz="1600" spc="20">
                <a:latin typeface="Microsoft JhengHei"/>
                <a:cs typeface="Microsoft JhengHei"/>
              </a:rPr>
              <a:t>顾</a:t>
            </a:r>
            <a:r>
              <a:rPr dirty="0" smtClean="0" sz="1600" spc="20">
                <a:latin typeface="Microsoft JhengHei"/>
                <a:cs typeface="Microsoft JhengHei"/>
              </a:rPr>
              <a:t>客</a:t>
            </a:r>
            <a:r>
              <a:rPr dirty="0" smtClean="0" sz="1600" spc="20">
                <a:latin typeface="Microsoft JhengHei"/>
                <a:cs typeface="Microsoft JhengHei"/>
              </a:rPr>
              <a:t>吃</a:t>
            </a:r>
            <a:r>
              <a:rPr dirty="0" smtClean="0" sz="1600" spc="20">
                <a:latin typeface="Microsoft JhengHei"/>
                <a:cs typeface="Microsoft JhengHei"/>
              </a:rPr>
              <a:t>了</a:t>
            </a:r>
            <a:r>
              <a:rPr dirty="0" smtClean="0" sz="1600" spc="20">
                <a:latin typeface="Microsoft JhengHei"/>
                <a:cs typeface="Microsoft JhengHei"/>
              </a:rPr>
              <a:t>饭</a:t>
            </a:r>
            <a:r>
              <a:rPr dirty="0" smtClean="0" sz="1600" spc="20">
                <a:latin typeface="Microsoft JhengHei"/>
                <a:cs typeface="Microsoft JhengHei"/>
              </a:rPr>
              <a:t>，</a:t>
            </a:r>
            <a:r>
              <a:rPr dirty="0" smtClean="0" sz="1600" spc="20">
                <a:latin typeface="Microsoft JhengHei"/>
                <a:cs typeface="Microsoft JhengHei"/>
              </a:rPr>
              <a:t>不</a:t>
            </a:r>
            <a:r>
              <a:rPr dirty="0" smtClean="0" sz="1600" spc="20">
                <a:latin typeface="Microsoft JhengHei"/>
                <a:cs typeface="Microsoft JhengHei"/>
              </a:rPr>
              <a:t>饿</a:t>
            </a:r>
            <a:r>
              <a:rPr dirty="0" smtClean="0" sz="1600" spc="20">
                <a:latin typeface="Microsoft JhengHei"/>
                <a:cs typeface="Microsoft JhengHei"/>
              </a:rPr>
              <a:t>了</a:t>
            </a:r>
            <a:r>
              <a:rPr dirty="0" smtClean="0" sz="1600" spc="20">
                <a:latin typeface="Microsoft JhengHei"/>
                <a:cs typeface="Microsoft JhengHei"/>
              </a:rPr>
              <a:t>；</a:t>
            </a:r>
            <a:r>
              <a:rPr dirty="0" smtClean="0" sz="1600" spc="0">
                <a:latin typeface="Microsoft JhengHei"/>
                <a:cs typeface="Microsoft JhengHei"/>
              </a:rPr>
              <a:t>② </a:t>
            </a:r>
            <a:r>
              <a:rPr dirty="0" smtClean="0" sz="1600" spc="40">
                <a:latin typeface="Microsoft JhengHei"/>
                <a:cs typeface="Microsoft JhengHei"/>
              </a:rPr>
              <a:t> </a:t>
            </a:r>
            <a:r>
              <a:rPr dirty="0" smtClean="0" sz="1600" spc="20">
                <a:latin typeface="Microsoft JhengHei"/>
                <a:cs typeface="Microsoft JhengHei"/>
              </a:rPr>
              <a:t>顾</a:t>
            </a:r>
            <a:r>
              <a:rPr dirty="0" smtClean="0" sz="1600" spc="20">
                <a:latin typeface="Microsoft JhengHei"/>
                <a:cs typeface="Microsoft JhengHei"/>
              </a:rPr>
              <a:t>客</a:t>
            </a:r>
            <a:r>
              <a:rPr dirty="0" smtClean="0" sz="1600" spc="20">
                <a:latin typeface="Microsoft JhengHei"/>
                <a:cs typeface="Microsoft JhengHei"/>
              </a:rPr>
              <a:t>花</a:t>
            </a:r>
            <a:r>
              <a:rPr dirty="0" smtClean="0" sz="1600" spc="20">
                <a:latin typeface="Microsoft JhengHei"/>
                <a:cs typeface="Microsoft JhengHei"/>
              </a:rPr>
              <a:t>了</a:t>
            </a:r>
            <a:r>
              <a:rPr dirty="0" smtClean="0" sz="1600" spc="20">
                <a:latin typeface="Microsoft JhengHei"/>
                <a:cs typeface="Microsoft JhengHei"/>
              </a:rPr>
              <a:t>钱</a:t>
            </a:r>
            <a:r>
              <a:rPr dirty="0" smtClean="0" sz="1600" spc="20">
                <a:latin typeface="Microsoft JhengHei"/>
                <a:cs typeface="Microsoft JhengHei"/>
              </a:rPr>
              <a:t>；</a:t>
            </a:r>
            <a:r>
              <a:rPr dirty="0" smtClean="0" sz="1600" spc="0">
                <a:latin typeface="Microsoft JhengHei"/>
                <a:cs typeface="Microsoft JhengHei"/>
              </a:rPr>
              <a:t>③ </a:t>
            </a:r>
            <a:r>
              <a:rPr dirty="0" smtClean="0" sz="1600" spc="40">
                <a:latin typeface="Microsoft JhengHei"/>
                <a:cs typeface="Microsoft JhengHei"/>
              </a:rPr>
              <a:t> </a:t>
            </a:r>
            <a:r>
              <a:rPr dirty="0" smtClean="0" sz="1600" spc="20">
                <a:latin typeface="Microsoft JhengHei"/>
                <a:cs typeface="Microsoft JhengHei"/>
              </a:rPr>
              <a:t>老</a:t>
            </a:r>
            <a:r>
              <a:rPr dirty="0" smtClean="0" sz="1600" spc="20">
                <a:latin typeface="Microsoft JhengHei"/>
                <a:cs typeface="Microsoft JhengHei"/>
              </a:rPr>
              <a:t>板</a:t>
            </a:r>
            <a:r>
              <a:rPr dirty="0" smtClean="0" sz="1600" spc="20">
                <a:latin typeface="Microsoft JhengHei"/>
                <a:cs typeface="Microsoft JhengHei"/>
              </a:rPr>
              <a:t>赚</a:t>
            </a:r>
            <a:r>
              <a:rPr dirty="0" smtClean="0" sz="1600" spc="20">
                <a:latin typeface="Microsoft JhengHei"/>
                <a:cs typeface="Microsoft JhengHei"/>
              </a:rPr>
              <a:t>了</a:t>
            </a:r>
            <a:r>
              <a:rPr dirty="0" smtClean="0" sz="1600" spc="20">
                <a:latin typeface="Microsoft JhengHei"/>
                <a:cs typeface="Microsoft JhengHei"/>
              </a:rPr>
              <a:t>钱</a:t>
            </a:r>
            <a:r>
              <a:rPr dirty="0" smtClean="0" sz="1600" spc="20">
                <a:latin typeface="Microsoft JhengHei"/>
                <a:cs typeface="Microsoft JhengHei"/>
              </a:rPr>
              <a:t>；</a:t>
            </a:r>
            <a:r>
              <a:rPr dirty="0" smtClean="0" sz="1600" spc="0">
                <a:latin typeface="Microsoft JhengHei"/>
                <a:cs typeface="Microsoft JhengHei"/>
              </a:rPr>
              <a:t>④ </a:t>
            </a:r>
            <a:r>
              <a:rPr dirty="0" smtClean="0" sz="1600" spc="40">
                <a:latin typeface="Microsoft JhengHei"/>
                <a:cs typeface="Microsoft JhengHei"/>
              </a:rPr>
              <a:t> </a:t>
            </a:r>
            <a:r>
              <a:rPr dirty="0" smtClean="0" sz="1600" spc="20">
                <a:latin typeface="Microsoft JhengHei"/>
                <a:cs typeface="Microsoft JhengHei"/>
              </a:rPr>
              <a:t>餐</a:t>
            </a:r>
            <a:r>
              <a:rPr dirty="0" smtClean="0" sz="1600" spc="20">
                <a:latin typeface="Microsoft JhengHei"/>
                <a:cs typeface="Microsoft JhengHei"/>
              </a:rPr>
              <a:t>厅</a:t>
            </a:r>
            <a:r>
              <a:rPr dirty="0" smtClean="0" sz="1600" spc="20">
                <a:latin typeface="Microsoft JhengHei"/>
                <a:cs typeface="Microsoft JhengHei"/>
              </a:rPr>
              <a:t>食</a:t>
            </a:r>
            <a:r>
              <a:rPr dirty="0" smtClean="0" sz="1600" spc="20">
                <a:latin typeface="Microsoft JhengHei"/>
                <a:cs typeface="Microsoft JhengHei"/>
              </a:rPr>
              <a:t>品</a:t>
            </a:r>
            <a:r>
              <a:rPr dirty="0" smtClean="0" sz="1600" spc="20">
                <a:latin typeface="Microsoft JhengHei"/>
                <a:cs typeface="Microsoft JhengHei"/>
              </a:rPr>
              <a:t>少</a:t>
            </a:r>
            <a:r>
              <a:rPr dirty="0" smtClean="0" sz="1600" spc="20">
                <a:latin typeface="Microsoft JhengHei"/>
                <a:cs typeface="Microsoft JhengHei"/>
              </a:rPr>
              <a:t>了</a:t>
            </a:r>
            <a:r>
              <a:rPr dirty="0" smtClean="0" sz="1600" spc="0">
                <a:latin typeface="Microsoft JhengHei"/>
                <a:cs typeface="Microsoft JhengHei"/>
              </a:rPr>
              <a:t>。</a:t>
            </a:r>
            <a:endParaRPr sz="16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S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的推理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8083550" cy="32772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基于脚本</a:t>
            </a:r>
            <a:r>
              <a:rPr dirty="0" smtClean="0" sz="2800" spc="300">
                <a:latin typeface="Microsoft JhengHei"/>
                <a:cs typeface="Microsoft JhengHei"/>
              </a:rPr>
              <a:t>事件因果链的推理</a:t>
            </a:r>
            <a:endParaRPr sz="2800">
              <a:latin typeface="Microsoft JhengHei"/>
              <a:cs typeface="Microsoft JhengHei"/>
            </a:endParaRPr>
          </a:p>
          <a:p>
            <a:pPr>
              <a:lnSpc>
                <a:spcPts val="550"/>
              </a:lnSpc>
              <a:spcBef>
                <a:spcPts val="2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JhengHei"/>
                <a:cs typeface="Microsoft JhengHei"/>
              </a:rPr>
              <a:t>只有符合特定条件脚本才会发生</a:t>
            </a:r>
            <a:endParaRPr sz="2400">
              <a:latin typeface="Microsoft JhengHei"/>
              <a:cs typeface="Microsoft JhengHe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JhengHei"/>
                <a:cs typeface="Microsoft JhengHei"/>
              </a:rPr>
              <a:t>只有符合结束条件脚本才会结束</a:t>
            </a:r>
            <a:endParaRPr sz="2400">
              <a:latin typeface="Microsoft JhengHei"/>
              <a:cs typeface="Microsoft JhengHei"/>
            </a:endParaRPr>
          </a:p>
          <a:p>
            <a:pPr>
              <a:lnSpc>
                <a:spcPts val="650"/>
              </a:lnSpc>
              <a:spcBef>
                <a:spcPts val="40"/>
              </a:spcBef>
            </a:pPr>
            <a:endParaRPr sz="650"/>
          </a:p>
          <a:p>
            <a:pPr marL="755650" marR="544195" indent="-285750">
              <a:lnSpc>
                <a:spcPts val="287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JhengHei"/>
                <a:cs typeface="Microsoft JhengHei"/>
              </a:rPr>
              <a:t>事件和事件直接的因果链顺序推理：</a:t>
            </a:r>
            <a:r>
              <a:rPr dirty="0" smtClean="0" sz="2450" spc="-75">
                <a:solidFill>
                  <a:srgbClr val="0000CC"/>
                </a:solidFill>
                <a:latin typeface="Microsoft JhengHei"/>
                <a:cs typeface="Microsoft JhengHei"/>
              </a:rPr>
              <a:t>进入</a:t>
            </a:r>
            <a:r>
              <a:rPr dirty="0" smtClean="0" sz="2450" spc="980">
                <a:solidFill>
                  <a:srgbClr val="0000CC"/>
                </a:solidFill>
                <a:latin typeface="Arial"/>
                <a:cs typeface="Arial"/>
              </a:rPr>
              <a:t>à</a:t>
            </a:r>
            <a:r>
              <a:rPr dirty="0" smtClean="0" sz="2450" spc="3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2450" spc="-75">
                <a:solidFill>
                  <a:srgbClr val="0000CC"/>
                </a:solidFill>
                <a:latin typeface="Microsoft JhengHei"/>
                <a:cs typeface="Microsoft JhengHei"/>
              </a:rPr>
              <a:t>点菜</a:t>
            </a:r>
            <a:r>
              <a:rPr dirty="0" smtClean="0" sz="2450" spc="980">
                <a:solidFill>
                  <a:srgbClr val="0000CC"/>
                </a:solidFill>
                <a:latin typeface="Arial"/>
                <a:cs typeface="Arial"/>
              </a:rPr>
              <a:t>à</a:t>
            </a:r>
            <a:r>
              <a:rPr dirty="0" smtClean="0" sz="2450" spc="49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2450" spc="-75">
                <a:solidFill>
                  <a:srgbClr val="0000CC"/>
                </a:solidFill>
                <a:latin typeface="Microsoft JhengHei"/>
                <a:cs typeface="Microsoft JhengHei"/>
              </a:rPr>
              <a:t>等待</a:t>
            </a:r>
            <a:r>
              <a:rPr dirty="0" smtClean="0" sz="2450" spc="980">
                <a:solidFill>
                  <a:srgbClr val="0000CC"/>
                </a:solidFill>
                <a:latin typeface="Arial"/>
                <a:cs typeface="Arial"/>
              </a:rPr>
              <a:t>à</a:t>
            </a:r>
            <a:r>
              <a:rPr dirty="0" smtClean="0" sz="2450" spc="3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2450" spc="-75">
                <a:solidFill>
                  <a:srgbClr val="0000CC"/>
                </a:solidFill>
                <a:latin typeface="Microsoft JhengHei"/>
                <a:cs typeface="Microsoft JhengHei"/>
              </a:rPr>
              <a:t>吃饭</a:t>
            </a:r>
            <a:r>
              <a:rPr dirty="0" smtClean="0" sz="2450" spc="100">
                <a:solidFill>
                  <a:srgbClr val="0000CC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2450" spc="980">
                <a:solidFill>
                  <a:srgbClr val="0000CC"/>
                </a:solidFill>
                <a:latin typeface="Arial"/>
                <a:cs typeface="Arial"/>
              </a:rPr>
              <a:t>à</a:t>
            </a:r>
            <a:r>
              <a:rPr dirty="0" smtClean="0" sz="2450" spc="3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2450" spc="-75">
                <a:solidFill>
                  <a:srgbClr val="0000CC"/>
                </a:solidFill>
                <a:latin typeface="Microsoft JhengHei"/>
                <a:cs typeface="Microsoft JhengHei"/>
              </a:rPr>
              <a:t>付钱</a:t>
            </a:r>
            <a:r>
              <a:rPr dirty="0" smtClean="0" sz="2450" spc="980">
                <a:solidFill>
                  <a:srgbClr val="0000CC"/>
                </a:solidFill>
                <a:latin typeface="Arial"/>
                <a:cs typeface="Arial"/>
              </a:rPr>
              <a:t>à</a:t>
            </a:r>
            <a:r>
              <a:rPr dirty="0" smtClean="0" sz="2450" spc="3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mtClean="0" sz="2450" spc="-75">
                <a:solidFill>
                  <a:srgbClr val="0000CC"/>
                </a:solidFill>
                <a:latin typeface="Microsoft JhengHei"/>
                <a:cs typeface="Microsoft JhengHei"/>
              </a:rPr>
              <a:t>离开</a:t>
            </a:r>
            <a:endParaRPr sz="2450">
              <a:latin typeface="Microsoft JhengHei"/>
              <a:cs typeface="Microsoft JhengHei"/>
            </a:endParaRPr>
          </a:p>
          <a:p>
            <a:pPr>
              <a:lnSpc>
                <a:spcPts val="650"/>
              </a:lnSpc>
              <a:spcBef>
                <a:spcPts val="39"/>
              </a:spcBef>
            </a:pPr>
            <a:endParaRPr sz="650"/>
          </a:p>
          <a:p>
            <a:pPr marL="755650" marR="12700" indent="-285750">
              <a:lnSpc>
                <a:spcPct val="978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JhengHei"/>
                <a:cs typeface="Microsoft JhengHei"/>
              </a:rPr>
              <a:t>预测未知事件：如果已知该脚本适合于所给定的事件，</a:t>
            </a:r>
            <a:r>
              <a:rPr dirty="0" smtClean="0" sz="2400">
                <a:latin typeface="Microsoft JhengHei"/>
                <a:cs typeface="Microsoft JhengHei"/>
              </a:rPr>
              <a:t> 则对一些在脚本中没有明显提出的事件，可以通过脚</a:t>
            </a:r>
            <a:r>
              <a:rPr dirty="0" smtClean="0" sz="2400">
                <a:latin typeface="Microsoft JhengHei"/>
                <a:cs typeface="Microsoft JhengHei"/>
              </a:rPr>
              <a:t> 本进行预测</a:t>
            </a:r>
            <a:endParaRPr sz="2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S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的特点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7778750" cy="36042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JhengHei"/>
                <a:cs typeface="Microsoft JhengHei"/>
              </a:rPr>
              <a:t>缺点</a:t>
            </a:r>
            <a:endParaRPr sz="2800">
              <a:latin typeface="Microsoft JhengHei"/>
              <a:cs typeface="Microsoft JhengHei"/>
            </a:endParaRPr>
          </a:p>
          <a:p>
            <a:pPr>
              <a:lnSpc>
                <a:spcPts val="550"/>
              </a:lnSpc>
              <a:spcBef>
                <a:spcPts val="2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JhengHei"/>
                <a:cs typeface="Microsoft JhengHei"/>
              </a:rPr>
              <a:t>脚本结构与框架结构相比表达能力更受约束</a:t>
            </a:r>
            <a:endParaRPr sz="2400">
              <a:latin typeface="Microsoft JhengHei"/>
              <a:cs typeface="Microsoft JhengHe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JhengHei"/>
                <a:cs typeface="Microsoft JhengHei"/>
              </a:rPr>
              <a:t>表示范围更窄</a:t>
            </a:r>
            <a:endParaRPr sz="2400">
              <a:latin typeface="Microsoft JhengHei"/>
              <a:cs typeface="Microsoft JhengHei"/>
            </a:endParaRPr>
          </a:p>
          <a:p>
            <a:pPr>
              <a:lnSpc>
                <a:spcPts val="650"/>
              </a:lnSpc>
              <a:spcBef>
                <a:spcPts val="36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JhengHei"/>
                <a:cs typeface="Microsoft JhengHei"/>
              </a:rPr>
              <a:t>优点：</a:t>
            </a:r>
            <a:endParaRPr sz="2800">
              <a:latin typeface="Microsoft JhengHei"/>
              <a:cs typeface="Microsoft JhengHei"/>
            </a:endParaRPr>
          </a:p>
          <a:p>
            <a:pPr>
              <a:lnSpc>
                <a:spcPts val="950"/>
              </a:lnSpc>
              <a:spcBef>
                <a:spcPts val="5"/>
              </a:spcBef>
            </a:pPr>
            <a:endParaRPr sz="950"/>
          </a:p>
          <a:p>
            <a:pPr marL="755650" marR="12700" indent="-285750">
              <a:lnSpc>
                <a:spcPts val="273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JhengHei"/>
                <a:cs typeface="Microsoft JhengHei"/>
              </a:rPr>
              <a:t>适合于表达预先构思好的特定知识或顺序性动作及事</a:t>
            </a:r>
            <a:r>
              <a:rPr dirty="0" smtClean="0" sz="2400">
                <a:latin typeface="Microsoft JhengHei"/>
                <a:cs typeface="Microsoft JhengHei"/>
              </a:rPr>
              <a:t> 件，如理解故事情节等</a:t>
            </a:r>
            <a:endParaRPr sz="2400">
              <a:latin typeface="Microsoft JhengHei"/>
              <a:cs typeface="Microsoft JhengHei"/>
            </a:endParaRPr>
          </a:p>
          <a:p>
            <a:pPr>
              <a:lnSpc>
                <a:spcPts val="650"/>
              </a:lnSpc>
              <a:spcBef>
                <a:spcPts val="4"/>
              </a:spcBef>
            </a:pPr>
            <a:endParaRPr sz="6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JhengHei"/>
                <a:cs typeface="Microsoft JhengHei"/>
              </a:rPr>
              <a:t>适合于自然语言理解中的阅读理解等应用</a:t>
            </a:r>
            <a:endParaRPr sz="2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1052" y="4431474"/>
            <a:ext cx="716915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b="1">
                <a:latin typeface="Microsoft YaHei UI"/>
                <a:cs typeface="Microsoft YaHei UI"/>
              </a:rPr>
              <a:t>S</a:t>
            </a:r>
            <a:r>
              <a:rPr dirty="0" smtClean="0" sz="4000" spc="-5" b="1">
                <a:latin typeface="Microsoft YaHei UI"/>
                <a:cs typeface="Microsoft YaHei UI"/>
              </a:rPr>
              <a:t>E</a:t>
            </a:r>
            <a:r>
              <a:rPr dirty="0" smtClean="0" sz="4000" spc="0" b="1">
                <a:latin typeface="Microsoft YaHei UI"/>
                <a:cs typeface="Microsoft YaHei UI"/>
              </a:rPr>
              <a:t>MA</a:t>
            </a:r>
            <a:r>
              <a:rPr dirty="0" smtClean="0" sz="4000" spc="-5" b="1">
                <a:latin typeface="Microsoft YaHei UI"/>
                <a:cs typeface="Microsoft YaHei UI"/>
              </a:rPr>
              <a:t>N</a:t>
            </a:r>
            <a:r>
              <a:rPr dirty="0" smtClean="0" sz="4000" spc="0" b="1">
                <a:latin typeface="Microsoft YaHei UI"/>
                <a:cs typeface="Microsoft YaHei UI"/>
              </a:rPr>
              <a:t>T</a:t>
            </a:r>
            <a:r>
              <a:rPr dirty="0" smtClean="0" sz="4000" spc="-5" b="1">
                <a:latin typeface="Microsoft YaHei UI"/>
                <a:cs typeface="Microsoft YaHei UI"/>
              </a:rPr>
              <a:t>I</a:t>
            </a:r>
            <a:r>
              <a:rPr dirty="0" smtClean="0" sz="4000" spc="0" b="1">
                <a:latin typeface="Microsoft YaHei UI"/>
                <a:cs typeface="Microsoft YaHei UI"/>
              </a:rPr>
              <a:t>C</a:t>
            </a:r>
            <a:r>
              <a:rPr dirty="0" smtClean="0" sz="4000" spc="-10" b="1">
                <a:latin typeface="Microsoft YaHei UI"/>
                <a:cs typeface="Microsoft YaHei UI"/>
              </a:rPr>
              <a:t> </a:t>
            </a:r>
            <a:r>
              <a:rPr dirty="0" smtClean="0" sz="4000" spc="-5" b="1">
                <a:latin typeface="Microsoft YaHei UI"/>
                <a:cs typeface="Microsoft YaHei UI"/>
              </a:rPr>
              <a:t>W</a:t>
            </a:r>
            <a:r>
              <a:rPr dirty="0" smtClean="0" sz="4000" spc="0" b="1">
                <a:latin typeface="Microsoft YaHei UI"/>
                <a:cs typeface="Microsoft YaHei UI"/>
              </a:rPr>
              <a:t>EB知识表示语言</a:t>
            </a:r>
            <a:endParaRPr sz="4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6143405" y="4116040"/>
            <a:ext cx="381156" cy="381575"/>
          </a:xfrm>
          <a:custGeom>
            <a:avLst/>
            <a:gdLst/>
            <a:ahLst/>
            <a:cxnLst/>
            <a:rect l="l" t="t" r="r" b="b"/>
            <a:pathLst>
              <a:path w="381156" h="381575">
                <a:moveTo>
                  <a:pt x="0" y="381575"/>
                </a:moveTo>
                <a:lnTo>
                  <a:pt x="381156" y="381575"/>
                </a:lnTo>
                <a:lnTo>
                  <a:pt x="381156" y="0"/>
                </a:lnTo>
                <a:lnTo>
                  <a:pt x="0" y="0"/>
                </a:lnTo>
                <a:lnTo>
                  <a:pt x="0" y="38157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143405" y="4116041"/>
            <a:ext cx="381156" cy="381575"/>
          </a:xfrm>
          <a:custGeom>
            <a:avLst/>
            <a:gdLst/>
            <a:ahLst/>
            <a:cxnLst/>
            <a:rect l="l" t="t" r="r" b="b"/>
            <a:pathLst>
              <a:path w="381156" h="381575">
                <a:moveTo>
                  <a:pt x="0" y="381575"/>
                </a:moveTo>
                <a:lnTo>
                  <a:pt x="381156" y="381575"/>
                </a:lnTo>
                <a:lnTo>
                  <a:pt x="381156" y="0"/>
                </a:lnTo>
                <a:lnTo>
                  <a:pt x="0" y="0"/>
                </a:lnTo>
                <a:lnTo>
                  <a:pt x="0" y="381575"/>
                </a:lnTo>
                <a:close/>
              </a:path>
            </a:pathLst>
          </a:custGeom>
          <a:ln w="9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600793" y="2284476"/>
            <a:ext cx="381156" cy="305260"/>
          </a:xfrm>
          <a:custGeom>
            <a:avLst/>
            <a:gdLst/>
            <a:ahLst/>
            <a:cxnLst/>
            <a:rect l="l" t="t" r="r" b="b"/>
            <a:pathLst>
              <a:path w="381156" h="305260">
                <a:moveTo>
                  <a:pt x="0" y="305260"/>
                </a:moveTo>
                <a:lnTo>
                  <a:pt x="381156" y="305260"/>
                </a:lnTo>
                <a:lnTo>
                  <a:pt x="381156" y="0"/>
                </a:lnTo>
                <a:lnTo>
                  <a:pt x="0" y="0"/>
                </a:lnTo>
                <a:lnTo>
                  <a:pt x="0" y="30526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600793" y="2284477"/>
            <a:ext cx="381156" cy="305260"/>
          </a:xfrm>
          <a:custGeom>
            <a:avLst/>
            <a:gdLst/>
            <a:ahLst/>
            <a:cxnLst/>
            <a:rect l="l" t="t" r="r" b="b"/>
            <a:pathLst>
              <a:path w="381156" h="305260">
                <a:moveTo>
                  <a:pt x="0" y="305260"/>
                </a:moveTo>
                <a:lnTo>
                  <a:pt x="381156" y="305260"/>
                </a:lnTo>
                <a:lnTo>
                  <a:pt x="381156" y="0"/>
                </a:lnTo>
                <a:lnTo>
                  <a:pt x="0" y="0"/>
                </a:lnTo>
                <a:lnTo>
                  <a:pt x="0" y="305260"/>
                </a:lnTo>
                <a:close/>
              </a:path>
            </a:pathLst>
          </a:custGeom>
          <a:ln w="95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134412" y="3200258"/>
            <a:ext cx="381156" cy="381575"/>
          </a:xfrm>
          <a:custGeom>
            <a:avLst/>
            <a:gdLst/>
            <a:ahLst/>
            <a:cxnLst/>
            <a:rect l="l" t="t" r="r" b="b"/>
            <a:pathLst>
              <a:path w="381156" h="381575">
                <a:moveTo>
                  <a:pt x="0" y="381575"/>
                </a:moveTo>
                <a:lnTo>
                  <a:pt x="381156" y="381575"/>
                </a:lnTo>
                <a:lnTo>
                  <a:pt x="381156" y="0"/>
                </a:lnTo>
                <a:lnTo>
                  <a:pt x="0" y="0"/>
                </a:lnTo>
                <a:lnTo>
                  <a:pt x="0" y="38157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7134413" y="3200259"/>
            <a:ext cx="381156" cy="381575"/>
          </a:xfrm>
          <a:custGeom>
            <a:avLst/>
            <a:gdLst/>
            <a:ahLst/>
            <a:cxnLst/>
            <a:rect l="l" t="t" r="r" b="b"/>
            <a:pathLst>
              <a:path w="381156" h="381575">
                <a:moveTo>
                  <a:pt x="0" y="381575"/>
                </a:moveTo>
                <a:lnTo>
                  <a:pt x="381156" y="381575"/>
                </a:lnTo>
                <a:lnTo>
                  <a:pt x="381156" y="0"/>
                </a:lnTo>
                <a:lnTo>
                  <a:pt x="0" y="0"/>
                </a:lnTo>
                <a:lnTo>
                  <a:pt x="0" y="381575"/>
                </a:lnTo>
                <a:close/>
              </a:path>
            </a:pathLst>
          </a:custGeom>
          <a:ln w="9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972958" y="4192354"/>
            <a:ext cx="381156" cy="381575"/>
          </a:xfrm>
          <a:custGeom>
            <a:avLst/>
            <a:gdLst/>
            <a:ahLst/>
            <a:cxnLst/>
            <a:rect l="l" t="t" r="r" b="b"/>
            <a:pathLst>
              <a:path w="381156" h="381575">
                <a:moveTo>
                  <a:pt x="0" y="381575"/>
                </a:moveTo>
                <a:lnTo>
                  <a:pt x="381156" y="381575"/>
                </a:lnTo>
                <a:lnTo>
                  <a:pt x="381156" y="0"/>
                </a:lnTo>
                <a:lnTo>
                  <a:pt x="0" y="0"/>
                </a:lnTo>
                <a:lnTo>
                  <a:pt x="0" y="38157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972958" y="4192356"/>
            <a:ext cx="381156" cy="381575"/>
          </a:xfrm>
          <a:custGeom>
            <a:avLst/>
            <a:gdLst/>
            <a:ahLst/>
            <a:cxnLst/>
            <a:rect l="l" t="t" r="r" b="b"/>
            <a:pathLst>
              <a:path w="381156" h="381575">
                <a:moveTo>
                  <a:pt x="0" y="381575"/>
                </a:moveTo>
                <a:lnTo>
                  <a:pt x="381156" y="381575"/>
                </a:lnTo>
                <a:lnTo>
                  <a:pt x="381156" y="0"/>
                </a:lnTo>
                <a:lnTo>
                  <a:pt x="0" y="0"/>
                </a:lnTo>
                <a:lnTo>
                  <a:pt x="0" y="381575"/>
                </a:lnTo>
                <a:close/>
              </a:path>
            </a:pathLst>
          </a:custGeom>
          <a:ln w="9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354115" y="3429203"/>
            <a:ext cx="381156" cy="381575"/>
          </a:xfrm>
          <a:custGeom>
            <a:avLst/>
            <a:gdLst/>
            <a:ahLst/>
            <a:cxnLst/>
            <a:rect l="l" t="t" r="r" b="b"/>
            <a:pathLst>
              <a:path w="381156" h="381575">
                <a:moveTo>
                  <a:pt x="0" y="381575"/>
                </a:moveTo>
                <a:lnTo>
                  <a:pt x="381156" y="381575"/>
                </a:lnTo>
                <a:lnTo>
                  <a:pt x="381156" y="0"/>
                </a:lnTo>
                <a:lnTo>
                  <a:pt x="0" y="0"/>
                </a:lnTo>
                <a:lnTo>
                  <a:pt x="0" y="38157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354115" y="3429204"/>
            <a:ext cx="381156" cy="381575"/>
          </a:xfrm>
          <a:custGeom>
            <a:avLst/>
            <a:gdLst/>
            <a:ahLst/>
            <a:cxnLst/>
            <a:rect l="l" t="t" r="r" b="b"/>
            <a:pathLst>
              <a:path w="381156" h="381575">
                <a:moveTo>
                  <a:pt x="0" y="381575"/>
                </a:moveTo>
                <a:lnTo>
                  <a:pt x="381156" y="381575"/>
                </a:lnTo>
                <a:lnTo>
                  <a:pt x="381156" y="0"/>
                </a:lnTo>
                <a:lnTo>
                  <a:pt x="0" y="0"/>
                </a:lnTo>
                <a:lnTo>
                  <a:pt x="0" y="381575"/>
                </a:lnTo>
                <a:close/>
              </a:path>
            </a:pathLst>
          </a:custGeom>
          <a:ln w="9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972958" y="2513421"/>
            <a:ext cx="381156" cy="381575"/>
          </a:xfrm>
          <a:custGeom>
            <a:avLst/>
            <a:gdLst/>
            <a:ahLst/>
            <a:cxnLst/>
            <a:rect l="l" t="t" r="r" b="b"/>
            <a:pathLst>
              <a:path w="381156" h="381575">
                <a:moveTo>
                  <a:pt x="0" y="381575"/>
                </a:moveTo>
                <a:lnTo>
                  <a:pt x="381156" y="381575"/>
                </a:lnTo>
                <a:lnTo>
                  <a:pt x="381156" y="0"/>
                </a:lnTo>
                <a:lnTo>
                  <a:pt x="0" y="0"/>
                </a:lnTo>
                <a:lnTo>
                  <a:pt x="0" y="381575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972958" y="2513423"/>
            <a:ext cx="381156" cy="381575"/>
          </a:xfrm>
          <a:custGeom>
            <a:avLst/>
            <a:gdLst/>
            <a:ahLst/>
            <a:cxnLst/>
            <a:rect l="l" t="t" r="r" b="b"/>
            <a:pathLst>
              <a:path w="381156" h="381575">
                <a:moveTo>
                  <a:pt x="0" y="381575"/>
                </a:moveTo>
                <a:lnTo>
                  <a:pt x="381156" y="381575"/>
                </a:lnTo>
                <a:lnTo>
                  <a:pt x="381156" y="0"/>
                </a:lnTo>
                <a:lnTo>
                  <a:pt x="0" y="0"/>
                </a:lnTo>
                <a:lnTo>
                  <a:pt x="0" y="381575"/>
                </a:lnTo>
                <a:close/>
              </a:path>
            </a:pathLst>
          </a:custGeom>
          <a:ln w="9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677025" y="3658148"/>
            <a:ext cx="381156" cy="381576"/>
          </a:xfrm>
          <a:custGeom>
            <a:avLst/>
            <a:gdLst/>
            <a:ahLst/>
            <a:cxnLst/>
            <a:rect l="l" t="t" r="r" b="b"/>
            <a:pathLst>
              <a:path w="381156" h="381576">
                <a:moveTo>
                  <a:pt x="26935" y="300681"/>
                </a:moveTo>
                <a:lnTo>
                  <a:pt x="0" y="381576"/>
                </a:lnTo>
                <a:lnTo>
                  <a:pt x="80805" y="354611"/>
                </a:lnTo>
                <a:lnTo>
                  <a:pt x="66193" y="339984"/>
                </a:lnTo>
                <a:lnTo>
                  <a:pt x="48279" y="339984"/>
                </a:lnTo>
                <a:lnTo>
                  <a:pt x="41545" y="333242"/>
                </a:lnTo>
                <a:lnTo>
                  <a:pt x="50502" y="324275"/>
                </a:lnTo>
                <a:lnTo>
                  <a:pt x="26935" y="300681"/>
                </a:lnTo>
                <a:close/>
              </a:path>
              <a:path w="381156" h="381576">
                <a:moveTo>
                  <a:pt x="50502" y="324275"/>
                </a:moveTo>
                <a:lnTo>
                  <a:pt x="41545" y="333242"/>
                </a:lnTo>
                <a:lnTo>
                  <a:pt x="48279" y="339984"/>
                </a:lnTo>
                <a:lnTo>
                  <a:pt x="57236" y="331016"/>
                </a:lnTo>
                <a:lnTo>
                  <a:pt x="50502" y="324275"/>
                </a:lnTo>
                <a:close/>
              </a:path>
              <a:path w="381156" h="381576">
                <a:moveTo>
                  <a:pt x="57236" y="331016"/>
                </a:moveTo>
                <a:lnTo>
                  <a:pt x="48279" y="339984"/>
                </a:lnTo>
                <a:lnTo>
                  <a:pt x="66193" y="339984"/>
                </a:lnTo>
                <a:lnTo>
                  <a:pt x="57236" y="331016"/>
                </a:lnTo>
                <a:close/>
              </a:path>
              <a:path w="381156" h="381576">
                <a:moveTo>
                  <a:pt x="323884" y="50594"/>
                </a:moveTo>
                <a:lnTo>
                  <a:pt x="50502" y="324275"/>
                </a:lnTo>
                <a:lnTo>
                  <a:pt x="57236" y="331016"/>
                </a:lnTo>
                <a:lnTo>
                  <a:pt x="330626" y="57328"/>
                </a:lnTo>
                <a:lnTo>
                  <a:pt x="323884" y="50594"/>
                </a:lnTo>
                <a:close/>
              </a:path>
              <a:path w="381156" h="381576">
                <a:moveTo>
                  <a:pt x="367307" y="41592"/>
                </a:moveTo>
                <a:lnTo>
                  <a:pt x="332877" y="41592"/>
                </a:lnTo>
                <a:lnTo>
                  <a:pt x="339610" y="48333"/>
                </a:lnTo>
                <a:lnTo>
                  <a:pt x="330626" y="57328"/>
                </a:lnTo>
                <a:lnTo>
                  <a:pt x="354222" y="80893"/>
                </a:lnTo>
                <a:lnTo>
                  <a:pt x="367307" y="41592"/>
                </a:lnTo>
                <a:close/>
              </a:path>
              <a:path w="381156" h="381576">
                <a:moveTo>
                  <a:pt x="332877" y="41592"/>
                </a:moveTo>
                <a:lnTo>
                  <a:pt x="323884" y="50594"/>
                </a:lnTo>
                <a:lnTo>
                  <a:pt x="330626" y="57328"/>
                </a:lnTo>
                <a:lnTo>
                  <a:pt x="339610" y="48333"/>
                </a:lnTo>
                <a:lnTo>
                  <a:pt x="332877" y="41592"/>
                </a:lnTo>
                <a:close/>
              </a:path>
              <a:path w="381156" h="381576">
                <a:moveTo>
                  <a:pt x="381156" y="0"/>
                </a:moveTo>
                <a:lnTo>
                  <a:pt x="300224" y="26964"/>
                </a:lnTo>
                <a:lnTo>
                  <a:pt x="323884" y="50594"/>
                </a:lnTo>
                <a:lnTo>
                  <a:pt x="332877" y="41592"/>
                </a:lnTo>
                <a:lnTo>
                  <a:pt x="367307" y="41592"/>
                </a:lnTo>
                <a:lnTo>
                  <a:pt x="3811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354946" y="2742366"/>
            <a:ext cx="339229" cy="1144727"/>
          </a:xfrm>
          <a:custGeom>
            <a:avLst/>
            <a:gdLst/>
            <a:ahLst/>
            <a:cxnLst/>
            <a:rect l="l" t="t" r="r" b="b"/>
            <a:pathLst>
              <a:path w="339229" h="1144727">
                <a:moveTo>
                  <a:pt x="0" y="1061162"/>
                </a:moveTo>
                <a:lnTo>
                  <a:pt x="17152" y="1144727"/>
                </a:lnTo>
                <a:lnTo>
                  <a:pt x="70310" y="1084439"/>
                </a:lnTo>
                <a:lnTo>
                  <a:pt x="38116" y="1084439"/>
                </a:lnTo>
                <a:lnTo>
                  <a:pt x="28841" y="1082022"/>
                </a:lnTo>
                <a:lnTo>
                  <a:pt x="32120" y="1069715"/>
                </a:lnTo>
                <a:lnTo>
                  <a:pt x="0" y="1061162"/>
                </a:lnTo>
                <a:close/>
              </a:path>
              <a:path w="339229" h="1144727">
                <a:moveTo>
                  <a:pt x="32120" y="1069715"/>
                </a:moveTo>
                <a:lnTo>
                  <a:pt x="28841" y="1082022"/>
                </a:lnTo>
                <a:lnTo>
                  <a:pt x="38116" y="1084439"/>
                </a:lnTo>
                <a:lnTo>
                  <a:pt x="41381" y="1072180"/>
                </a:lnTo>
                <a:lnTo>
                  <a:pt x="32120" y="1069715"/>
                </a:lnTo>
                <a:close/>
              </a:path>
              <a:path w="339229" h="1144727">
                <a:moveTo>
                  <a:pt x="41381" y="1072180"/>
                </a:moveTo>
                <a:lnTo>
                  <a:pt x="38116" y="1084439"/>
                </a:lnTo>
                <a:lnTo>
                  <a:pt x="70310" y="1084439"/>
                </a:lnTo>
                <a:lnTo>
                  <a:pt x="73563" y="1080749"/>
                </a:lnTo>
                <a:lnTo>
                  <a:pt x="41381" y="1072180"/>
                </a:lnTo>
                <a:close/>
              </a:path>
              <a:path w="339229" h="1144727">
                <a:moveTo>
                  <a:pt x="297829" y="72489"/>
                </a:moveTo>
                <a:lnTo>
                  <a:pt x="32120" y="1069715"/>
                </a:lnTo>
                <a:lnTo>
                  <a:pt x="41381" y="1072180"/>
                </a:lnTo>
                <a:lnTo>
                  <a:pt x="307002" y="74943"/>
                </a:lnTo>
                <a:lnTo>
                  <a:pt x="297829" y="72489"/>
                </a:lnTo>
                <a:close/>
              </a:path>
              <a:path w="339229" h="1144727">
                <a:moveTo>
                  <a:pt x="334426" y="60161"/>
                </a:moveTo>
                <a:lnTo>
                  <a:pt x="301114" y="60161"/>
                </a:lnTo>
                <a:lnTo>
                  <a:pt x="310262" y="62706"/>
                </a:lnTo>
                <a:lnTo>
                  <a:pt x="307002" y="74943"/>
                </a:lnTo>
                <a:lnTo>
                  <a:pt x="339229" y="83564"/>
                </a:lnTo>
                <a:lnTo>
                  <a:pt x="334426" y="60161"/>
                </a:lnTo>
                <a:close/>
              </a:path>
              <a:path w="339229" h="1144727">
                <a:moveTo>
                  <a:pt x="301114" y="60161"/>
                </a:moveTo>
                <a:lnTo>
                  <a:pt x="297829" y="72489"/>
                </a:lnTo>
                <a:lnTo>
                  <a:pt x="307002" y="74943"/>
                </a:lnTo>
                <a:lnTo>
                  <a:pt x="310262" y="62706"/>
                </a:lnTo>
                <a:lnTo>
                  <a:pt x="301114" y="60161"/>
                </a:lnTo>
                <a:close/>
              </a:path>
              <a:path w="339229" h="1144727">
                <a:moveTo>
                  <a:pt x="322078" y="0"/>
                </a:moveTo>
                <a:lnTo>
                  <a:pt x="265539" y="63850"/>
                </a:lnTo>
                <a:lnTo>
                  <a:pt x="297829" y="72489"/>
                </a:lnTo>
                <a:lnTo>
                  <a:pt x="301114" y="60161"/>
                </a:lnTo>
                <a:lnTo>
                  <a:pt x="334426" y="60161"/>
                </a:lnTo>
                <a:lnTo>
                  <a:pt x="3220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363107" y="3658148"/>
            <a:ext cx="457389" cy="686836"/>
          </a:xfrm>
          <a:custGeom>
            <a:avLst/>
            <a:gdLst/>
            <a:ahLst/>
            <a:cxnLst/>
            <a:rect l="l" t="t" r="r" b="b"/>
            <a:pathLst>
              <a:path w="457389" h="686836">
                <a:moveTo>
                  <a:pt x="411062" y="625983"/>
                </a:moveTo>
                <a:lnTo>
                  <a:pt x="383317" y="644481"/>
                </a:lnTo>
                <a:lnTo>
                  <a:pt x="457389" y="686836"/>
                </a:lnTo>
                <a:lnTo>
                  <a:pt x="451134" y="636596"/>
                </a:lnTo>
                <a:lnTo>
                  <a:pt x="418129" y="636596"/>
                </a:lnTo>
                <a:lnTo>
                  <a:pt x="411062" y="625983"/>
                </a:lnTo>
                <a:close/>
              </a:path>
              <a:path w="457389" h="686836">
                <a:moveTo>
                  <a:pt x="419067" y="620646"/>
                </a:moveTo>
                <a:lnTo>
                  <a:pt x="411062" y="625983"/>
                </a:lnTo>
                <a:lnTo>
                  <a:pt x="418129" y="636596"/>
                </a:lnTo>
                <a:lnTo>
                  <a:pt x="426133" y="631253"/>
                </a:lnTo>
                <a:lnTo>
                  <a:pt x="419067" y="620646"/>
                </a:lnTo>
                <a:close/>
              </a:path>
              <a:path w="457389" h="686836">
                <a:moveTo>
                  <a:pt x="446843" y="602127"/>
                </a:moveTo>
                <a:lnTo>
                  <a:pt x="419067" y="620646"/>
                </a:lnTo>
                <a:lnTo>
                  <a:pt x="426133" y="631253"/>
                </a:lnTo>
                <a:lnTo>
                  <a:pt x="418129" y="636596"/>
                </a:lnTo>
                <a:lnTo>
                  <a:pt x="451134" y="636596"/>
                </a:lnTo>
                <a:lnTo>
                  <a:pt x="446843" y="602127"/>
                </a:lnTo>
                <a:close/>
              </a:path>
              <a:path w="457389" h="686836">
                <a:moveTo>
                  <a:pt x="46218" y="60878"/>
                </a:moveTo>
                <a:lnTo>
                  <a:pt x="38302" y="66167"/>
                </a:lnTo>
                <a:lnTo>
                  <a:pt x="411062" y="625983"/>
                </a:lnTo>
                <a:lnTo>
                  <a:pt x="419067" y="620646"/>
                </a:lnTo>
                <a:lnTo>
                  <a:pt x="46218" y="60878"/>
                </a:lnTo>
                <a:close/>
              </a:path>
              <a:path w="457389" h="686836">
                <a:moveTo>
                  <a:pt x="0" y="0"/>
                </a:moveTo>
                <a:lnTo>
                  <a:pt x="10546" y="84710"/>
                </a:lnTo>
                <a:lnTo>
                  <a:pt x="38302" y="66167"/>
                </a:lnTo>
                <a:lnTo>
                  <a:pt x="31254" y="55582"/>
                </a:lnTo>
                <a:lnTo>
                  <a:pt x="39132" y="50241"/>
                </a:lnTo>
                <a:lnTo>
                  <a:pt x="62141" y="50241"/>
                </a:lnTo>
                <a:lnTo>
                  <a:pt x="73944" y="42355"/>
                </a:lnTo>
                <a:lnTo>
                  <a:pt x="0" y="0"/>
                </a:lnTo>
                <a:close/>
              </a:path>
              <a:path w="457389" h="686836">
                <a:moveTo>
                  <a:pt x="39132" y="50241"/>
                </a:moveTo>
                <a:lnTo>
                  <a:pt x="31254" y="55582"/>
                </a:lnTo>
                <a:lnTo>
                  <a:pt x="38302" y="66167"/>
                </a:lnTo>
                <a:lnTo>
                  <a:pt x="46218" y="60878"/>
                </a:lnTo>
                <a:lnTo>
                  <a:pt x="39132" y="50241"/>
                </a:lnTo>
                <a:close/>
              </a:path>
              <a:path w="457389" h="686836">
                <a:moveTo>
                  <a:pt x="62141" y="50241"/>
                </a:moveTo>
                <a:lnTo>
                  <a:pt x="39132" y="50241"/>
                </a:lnTo>
                <a:lnTo>
                  <a:pt x="46218" y="60878"/>
                </a:lnTo>
                <a:lnTo>
                  <a:pt x="62141" y="50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134412" y="2416374"/>
            <a:ext cx="686083" cy="194094"/>
          </a:xfrm>
          <a:custGeom>
            <a:avLst/>
            <a:gdLst/>
            <a:ahLst/>
            <a:cxnLst/>
            <a:rect l="l" t="t" r="r" b="b"/>
            <a:pathLst>
              <a:path w="686083" h="194094">
                <a:moveTo>
                  <a:pt x="610609" y="161434"/>
                </a:moveTo>
                <a:lnTo>
                  <a:pt x="603371" y="194094"/>
                </a:lnTo>
                <a:lnTo>
                  <a:pt x="686083" y="173362"/>
                </a:lnTo>
                <a:lnTo>
                  <a:pt x="674815" y="164204"/>
                </a:lnTo>
                <a:lnTo>
                  <a:pt x="623064" y="164204"/>
                </a:lnTo>
                <a:lnTo>
                  <a:pt x="610609" y="161434"/>
                </a:lnTo>
                <a:close/>
              </a:path>
              <a:path w="686083" h="194094">
                <a:moveTo>
                  <a:pt x="612665" y="152154"/>
                </a:moveTo>
                <a:lnTo>
                  <a:pt x="610609" y="161434"/>
                </a:lnTo>
                <a:lnTo>
                  <a:pt x="623064" y="164204"/>
                </a:lnTo>
                <a:lnTo>
                  <a:pt x="625097" y="154919"/>
                </a:lnTo>
                <a:lnTo>
                  <a:pt x="612665" y="152154"/>
                </a:lnTo>
                <a:close/>
              </a:path>
              <a:path w="686083" h="194094">
                <a:moveTo>
                  <a:pt x="619888" y="119560"/>
                </a:moveTo>
                <a:lnTo>
                  <a:pt x="612665" y="152154"/>
                </a:lnTo>
                <a:lnTo>
                  <a:pt x="625097" y="154919"/>
                </a:lnTo>
                <a:lnTo>
                  <a:pt x="623064" y="164204"/>
                </a:lnTo>
                <a:lnTo>
                  <a:pt x="674815" y="164204"/>
                </a:lnTo>
                <a:lnTo>
                  <a:pt x="619888" y="119560"/>
                </a:lnTo>
                <a:close/>
              </a:path>
              <a:path w="686083" h="194094">
                <a:moveTo>
                  <a:pt x="75420" y="32648"/>
                </a:moveTo>
                <a:lnTo>
                  <a:pt x="73349" y="41924"/>
                </a:lnTo>
                <a:lnTo>
                  <a:pt x="610609" y="161434"/>
                </a:lnTo>
                <a:lnTo>
                  <a:pt x="612665" y="152154"/>
                </a:lnTo>
                <a:lnTo>
                  <a:pt x="75420" y="32648"/>
                </a:lnTo>
                <a:close/>
              </a:path>
              <a:path w="686083" h="194094">
                <a:moveTo>
                  <a:pt x="82711" y="0"/>
                </a:moveTo>
                <a:lnTo>
                  <a:pt x="0" y="20731"/>
                </a:lnTo>
                <a:lnTo>
                  <a:pt x="66067" y="74533"/>
                </a:lnTo>
                <a:lnTo>
                  <a:pt x="73349" y="41924"/>
                </a:lnTo>
                <a:lnTo>
                  <a:pt x="60985" y="39174"/>
                </a:lnTo>
                <a:lnTo>
                  <a:pt x="63018" y="29889"/>
                </a:lnTo>
                <a:lnTo>
                  <a:pt x="76036" y="29889"/>
                </a:lnTo>
                <a:lnTo>
                  <a:pt x="82711" y="0"/>
                </a:lnTo>
                <a:close/>
              </a:path>
              <a:path w="686083" h="194094">
                <a:moveTo>
                  <a:pt x="63018" y="29889"/>
                </a:moveTo>
                <a:lnTo>
                  <a:pt x="60985" y="39174"/>
                </a:lnTo>
                <a:lnTo>
                  <a:pt x="73349" y="41924"/>
                </a:lnTo>
                <a:lnTo>
                  <a:pt x="75420" y="32648"/>
                </a:lnTo>
                <a:lnTo>
                  <a:pt x="63018" y="29889"/>
                </a:lnTo>
                <a:close/>
              </a:path>
              <a:path w="686083" h="194094">
                <a:moveTo>
                  <a:pt x="76036" y="29889"/>
                </a:moveTo>
                <a:lnTo>
                  <a:pt x="63018" y="29889"/>
                </a:lnTo>
                <a:lnTo>
                  <a:pt x="75420" y="32648"/>
                </a:lnTo>
                <a:lnTo>
                  <a:pt x="76036" y="2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8411796" y="2971312"/>
            <a:ext cx="113203" cy="305261"/>
          </a:xfrm>
          <a:custGeom>
            <a:avLst/>
            <a:gdLst/>
            <a:ahLst/>
            <a:cxnLst/>
            <a:rect l="l" t="t" r="r" b="b"/>
            <a:pathLst>
              <a:path w="113203" h="305261">
                <a:moveTo>
                  <a:pt x="71632" y="232390"/>
                </a:moveTo>
                <a:lnTo>
                  <a:pt x="39259" y="240520"/>
                </a:lnTo>
                <a:lnTo>
                  <a:pt x="94781" y="305261"/>
                </a:lnTo>
                <a:lnTo>
                  <a:pt x="108169" y="244717"/>
                </a:lnTo>
                <a:lnTo>
                  <a:pt x="74706" y="244717"/>
                </a:lnTo>
                <a:lnTo>
                  <a:pt x="71632" y="232390"/>
                </a:lnTo>
                <a:close/>
              </a:path>
              <a:path w="113203" h="305261">
                <a:moveTo>
                  <a:pt x="80889" y="230065"/>
                </a:moveTo>
                <a:lnTo>
                  <a:pt x="71632" y="232390"/>
                </a:lnTo>
                <a:lnTo>
                  <a:pt x="74706" y="244717"/>
                </a:lnTo>
                <a:lnTo>
                  <a:pt x="83981" y="242427"/>
                </a:lnTo>
                <a:lnTo>
                  <a:pt x="80889" y="230065"/>
                </a:lnTo>
                <a:close/>
              </a:path>
              <a:path w="113203" h="305261">
                <a:moveTo>
                  <a:pt x="113203" y="221950"/>
                </a:moveTo>
                <a:lnTo>
                  <a:pt x="80889" y="230065"/>
                </a:lnTo>
                <a:lnTo>
                  <a:pt x="83981" y="242427"/>
                </a:lnTo>
                <a:lnTo>
                  <a:pt x="74706" y="244717"/>
                </a:lnTo>
                <a:lnTo>
                  <a:pt x="108169" y="244717"/>
                </a:lnTo>
                <a:lnTo>
                  <a:pt x="113203" y="221950"/>
                </a:lnTo>
                <a:close/>
              </a:path>
              <a:path w="113203" h="305261">
                <a:moveTo>
                  <a:pt x="41579" y="72868"/>
                </a:moveTo>
                <a:lnTo>
                  <a:pt x="32425" y="75167"/>
                </a:lnTo>
                <a:lnTo>
                  <a:pt x="71632" y="232390"/>
                </a:lnTo>
                <a:lnTo>
                  <a:pt x="80889" y="230065"/>
                </a:lnTo>
                <a:lnTo>
                  <a:pt x="41579" y="72868"/>
                </a:lnTo>
                <a:close/>
              </a:path>
              <a:path w="113203" h="305261">
                <a:moveTo>
                  <a:pt x="18549" y="0"/>
                </a:moveTo>
                <a:lnTo>
                  <a:pt x="0" y="83310"/>
                </a:lnTo>
                <a:lnTo>
                  <a:pt x="32425" y="75167"/>
                </a:lnTo>
                <a:lnTo>
                  <a:pt x="29349" y="62833"/>
                </a:lnTo>
                <a:lnTo>
                  <a:pt x="38497" y="60543"/>
                </a:lnTo>
                <a:lnTo>
                  <a:pt x="70353" y="60543"/>
                </a:lnTo>
                <a:lnTo>
                  <a:pt x="18549" y="0"/>
                </a:lnTo>
                <a:close/>
              </a:path>
              <a:path w="113203" h="305261">
                <a:moveTo>
                  <a:pt x="38497" y="60543"/>
                </a:moveTo>
                <a:lnTo>
                  <a:pt x="29349" y="62833"/>
                </a:lnTo>
                <a:lnTo>
                  <a:pt x="32425" y="75167"/>
                </a:lnTo>
                <a:lnTo>
                  <a:pt x="41579" y="72868"/>
                </a:lnTo>
                <a:lnTo>
                  <a:pt x="38497" y="60543"/>
                </a:lnTo>
                <a:close/>
              </a:path>
              <a:path w="113203" h="305261">
                <a:moveTo>
                  <a:pt x="70353" y="60543"/>
                </a:moveTo>
                <a:lnTo>
                  <a:pt x="38497" y="60543"/>
                </a:lnTo>
                <a:lnTo>
                  <a:pt x="41579" y="72868"/>
                </a:lnTo>
                <a:lnTo>
                  <a:pt x="73944" y="64740"/>
                </a:lnTo>
                <a:lnTo>
                  <a:pt x="70353" y="60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092768" y="3047627"/>
            <a:ext cx="141409" cy="1068411"/>
          </a:xfrm>
          <a:custGeom>
            <a:avLst/>
            <a:gdLst/>
            <a:ahLst/>
            <a:cxnLst/>
            <a:rect l="l" t="t" r="r" b="b"/>
            <a:pathLst>
              <a:path w="141409" h="1068411">
                <a:moveTo>
                  <a:pt x="0" y="989553"/>
                </a:moveTo>
                <a:lnTo>
                  <a:pt x="32651" y="1068411"/>
                </a:lnTo>
                <a:lnTo>
                  <a:pt x="70003" y="1005324"/>
                </a:lnTo>
                <a:lnTo>
                  <a:pt x="41926" y="1005324"/>
                </a:lnTo>
                <a:lnTo>
                  <a:pt x="32397" y="1004689"/>
                </a:lnTo>
                <a:lnTo>
                  <a:pt x="33307" y="991946"/>
                </a:lnTo>
                <a:lnTo>
                  <a:pt x="0" y="989553"/>
                </a:lnTo>
                <a:close/>
              </a:path>
              <a:path w="141409" h="1068411">
                <a:moveTo>
                  <a:pt x="33307" y="991946"/>
                </a:moveTo>
                <a:lnTo>
                  <a:pt x="32397" y="1004689"/>
                </a:lnTo>
                <a:lnTo>
                  <a:pt x="41926" y="1005324"/>
                </a:lnTo>
                <a:lnTo>
                  <a:pt x="42832" y="992631"/>
                </a:lnTo>
                <a:lnTo>
                  <a:pt x="33307" y="991946"/>
                </a:lnTo>
                <a:close/>
              </a:path>
              <a:path w="141409" h="1068411">
                <a:moveTo>
                  <a:pt x="42832" y="992631"/>
                </a:moveTo>
                <a:lnTo>
                  <a:pt x="41926" y="1005324"/>
                </a:lnTo>
                <a:lnTo>
                  <a:pt x="70003" y="1005324"/>
                </a:lnTo>
                <a:lnTo>
                  <a:pt x="76103" y="995022"/>
                </a:lnTo>
                <a:lnTo>
                  <a:pt x="42832" y="992631"/>
                </a:lnTo>
                <a:close/>
              </a:path>
              <a:path w="141409" h="1068411">
                <a:moveTo>
                  <a:pt x="98702" y="75784"/>
                </a:moveTo>
                <a:lnTo>
                  <a:pt x="33307" y="991946"/>
                </a:lnTo>
                <a:lnTo>
                  <a:pt x="42832" y="992631"/>
                </a:lnTo>
                <a:lnTo>
                  <a:pt x="108227" y="76469"/>
                </a:lnTo>
                <a:lnTo>
                  <a:pt x="98702" y="75784"/>
                </a:lnTo>
                <a:close/>
              </a:path>
              <a:path w="141409" h="1068411">
                <a:moveTo>
                  <a:pt x="134904" y="63087"/>
                </a:moveTo>
                <a:lnTo>
                  <a:pt x="99608" y="63087"/>
                </a:lnTo>
                <a:lnTo>
                  <a:pt x="109137" y="63722"/>
                </a:lnTo>
                <a:lnTo>
                  <a:pt x="108227" y="76469"/>
                </a:lnTo>
                <a:lnTo>
                  <a:pt x="141409" y="78858"/>
                </a:lnTo>
                <a:lnTo>
                  <a:pt x="134904" y="63087"/>
                </a:lnTo>
                <a:close/>
              </a:path>
              <a:path w="141409" h="1068411">
                <a:moveTo>
                  <a:pt x="99608" y="63087"/>
                </a:moveTo>
                <a:lnTo>
                  <a:pt x="98702" y="75784"/>
                </a:lnTo>
                <a:lnTo>
                  <a:pt x="108227" y="76469"/>
                </a:lnTo>
                <a:lnTo>
                  <a:pt x="109137" y="63722"/>
                </a:lnTo>
                <a:lnTo>
                  <a:pt x="99608" y="63087"/>
                </a:lnTo>
                <a:close/>
              </a:path>
              <a:path w="141409" h="1068411">
                <a:moveTo>
                  <a:pt x="108883" y="0"/>
                </a:moveTo>
                <a:lnTo>
                  <a:pt x="65431" y="73389"/>
                </a:lnTo>
                <a:lnTo>
                  <a:pt x="98702" y="75784"/>
                </a:lnTo>
                <a:lnTo>
                  <a:pt x="99608" y="63087"/>
                </a:lnTo>
                <a:lnTo>
                  <a:pt x="134904" y="63087"/>
                </a:lnTo>
                <a:lnTo>
                  <a:pt x="108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058181" y="2666051"/>
            <a:ext cx="1219702" cy="915783"/>
          </a:xfrm>
          <a:custGeom>
            <a:avLst/>
            <a:gdLst/>
            <a:ahLst/>
            <a:cxnLst/>
            <a:rect l="l" t="t" r="r" b="b"/>
            <a:pathLst>
              <a:path w="1219702" h="915783">
                <a:moveTo>
                  <a:pt x="1155835" y="873840"/>
                </a:moveTo>
                <a:lnTo>
                  <a:pt x="1135848" y="900518"/>
                </a:lnTo>
                <a:lnTo>
                  <a:pt x="1219702" y="915783"/>
                </a:lnTo>
                <a:lnTo>
                  <a:pt x="1202550" y="881440"/>
                </a:lnTo>
                <a:lnTo>
                  <a:pt x="1165959" y="881440"/>
                </a:lnTo>
                <a:lnTo>
                  <a:pt x="1155835" y="873840"/>
                </a:lnTo>
                <a:close/>
              </a:path>
              <a:path w="1219702" h="915783">
                <a:moveTo>
                  <a:pt x="1161552" y="866208"/>
                </a:moveTo>
                <a:lnTo>
                  <a:pt x="1155835" y="873840"/>
                </a:lnTo>
                <a:lnTo>
                  <a:pt x="1165959" y="881440"/>
                </a:lnTo>
                <a:lnTo>
                  <a:pt x="1171676" y="873809"/>
                </a:lnTo>
                <a:lnTo>
                  <a:pt x="1161552" y="866208"/>
                </a:lnTo>
                <a:close/>
              </a:path>
              <a:path w="1219702" h="915783">
                <a:moveTo>
                  <a:pt x="1181586" y="839467"/>
                </a:moveTo>
                <a:lnTo>
                  <a:pt x="1161552" y="866208"/>
                </a:lnTo>
                <a:lnTo>
                  <a:pt x="1171676" y="873809"/>
                </a:lnTo>
                <a:lnTo>
                  <a:pt x="1165959" y="881440"/>
                </a:lnTo>
                <a:lnTo>
                  <a:pt x="1202550" y="881440"/>
                </a:lnTo>
                <a:lnTo>
                  <a:pt x="1181586" y="839467"/>
                </a:lnTo>
                <a:close/>
              </a:path>
              <a:path w="1219702" h="915783">
                <a:moveTo>
                  <a:pt x="63821" y="42004"/>
                </a:moveTo>
                <a:lnTo>
                  <a:pt x="58104" y="49635"/>
                </a:lnTo>
                <a:lnTo>
                  <a:pt x="1155835" y="873840"/>
                </a:lnTo>
                <a:lnTo>
                  <a:pt x="1161552" y="866208"/>
                </a:lnTo>
                <a:lnTo>
                  <a:pt x="63821" y="42004"/>
                </a:lnTo>
                <a:close/>
              </a:path>
              <a:path w="1219702" h="915783">
                <a:moveTo>
                  <a:pt x="0" y="0"/>
                </a:moveTo>
                <a:lnTo>
                  <a:pt x="38116" y="76315"/>
                </a:lnTo>
                <a:lnTo>
                  <a:pt x="58104" y="49635"/>
                </a:lnTo>
                <a:lnTo>
                  <a:pt x="47899" y="41973"/>
                </a:lnTo>
                <a:lnTo>
                  <a:pt x="53616" y="34342"/>
                </a:lnTo>
                <a:lnTo>
                  <a:pt x="69561" y="34342"/>
                </a:lnTo>
                <a:lnTo>
                  <a:pt x="83855" y="15262"/>
                </a:lnTo>
                <a:lnTo>
                  <a:pt x="0" y="0"/>
                </a:lnTo>
                <a:close/>
              </a:path>
              <a:path w="1219702" h="915783">
                <a:moveTo>
                  <a:pt x="53616" y="34342"/>
                </a:moveTo>
                <a:lnTo>
                  <a:pt x="47899" y="41973"/>
                </a:lnTo>
                <a:lnTo>
                  <a:pt x="58104" y="49635"/>
                </a:lnTo>
                <a:lnTo>
                  <a:pt x="63821" y="42004"/>
                </a:lnTo>
                <a:lnTo>
                  <a:pt x="53616" y="34342"/>
                </a:lnTo>
                <a:close/>
              </a:path>
              <a:path w="1219702" h="915783">
                <a:moveTo>
                  <a:pt x="69561" y="34342"/>
                </a:moveTo>
                <a:lnTo>
                  <a:pt x="53616" y="34342"/>
                </a:lnTo>
                <a:lnTo>
                  <a:pt x="63821" y="42004"/>
                </a:lnTo>
                <a:lnTo>
                  <a:pt x="69561" y="34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807992" y="4586703"/>
            <a:ext cx="836930" cy="2565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985">
                <a:latin typeface="Microsoft YaHei UI"/>
                <a:cs typeface="Microsoft YaHei UI"/>
              </a:rPr>
              <a:t>“</a:t>
            </a:r>
            <a:r>
              <a:rPr dirty="0" smtClean="0" sz="1600" spc="-20">
                <a:latin typeface="Microsoft YaHei UI"/>
                <a:cs typeface="Microsoft YaHei UI"/>
              </a:rPr>
              <a:t>事物</a:t>
            </a:r>
            <a:r>
              <a:rPr dirty="0" smtClean="0" sz="1600" spc="985">
                <a:latin typeface="Microsoft YaHei UI"/>
                <a:cs typeface="Microsoft YaHei UI"/>
              </a:rPr>
              <a:t>”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90565" y="2086619"/>
            <a:ext cx="836930" cy="2565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-20">
                <a:latin typeface="Microsoft YaHei UI"/>
                <a:cs typeface="Microsoft YaHei UI"/>
              </a:rPr>
              <a:t>语义链接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数据万维网W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b</a:t>
            </a:r>
            <a:r>
              <a:rPr dirty="0" smtClean="0" sz="4000" spc="-5">
                <a:latin typeface="Microsoft YaHei UI"/>
                <a:cs typeface="Microsoft YaHei UI"/>
              </a:rPr>
              <a:t> 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f Da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a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4540" y="1249045"/>
            <a:ext cx="4000500" cy="8826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全球开发的知识共享平台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使用语义网技术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1739" y="2184612"/>
            <a:ext cx="4375150" cy="6813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在We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0">
                <a:latin typeface="Microsoft YaHei UI"/>
                <a:cs typeface="Microsoft YaHei UI"/>
              </a:rPr>
              <a:t>上发布结构化数据</a:t>
            </a:r>
            <a:endParaRPr sz="20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2978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在不同数据源中的数据之间建立连接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4540" y="2929677"/>
            <a:ext cx="1028700" cy="4089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特征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21739" y="3391112"/>
            <a:ext cx="4459605" cy="17183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We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0">
                <a:latin typeface="Microsoft YaHei UI"/>
                <a:cs typeface="Microsoft YaHei UI"/>
              </a:rPr>
              <a:t>上的事物拥有唯一的</a:t>
            </a:r>
            <a:r>
              <a:rPr dirty="0" smtClean="0" sz="2000" spc="-10">
                <a:latin typeface="Microsoft YaHei UI"/>
                <a:cs typeface="Microsoft YaHei UI"/>
              </a:rPr>
              <a:t>URI</a:t>
            </a:r>
            <a:endParaRPr sz="2000">
              <a:latin typeface="Microsoft YaHei UI"/>
              <a:cs typeface="Microsoft YaHei UI"/>
            </a:endParaRPr>
          </a:p>
          <a:p>
            <a:pPr marL="298450" marR="12700" indent="-285750">
              <a:lnSpc>
                <a:spcPct val="100000"/>
              </a:lnSpc>
              <a:spcBef>
                <a:spcPts val="500"/>
              </a:spcBef>
              <a:tabLst>
                <a:tab pos="2978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事物之间由链接关联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0">
                <a:latin typeface="Microsoft YaHei UI"/>
                <a:cs typeface="Microsoft YaHei UI"/>
              </a:rPr>
              <a:t>如人物、地点、</a:t>
            </a:r>
            <a:r>
              <a:rPr dirty="0" smtClean="0" sz="2000" spc="0">
                <a:latin typeface="Microsoft YaHei UI"/>
                <a:cs typeface="Microsoft YaHei UI"/>
              </a:rPr>
              <a:t> 事件、建筑物)</a:t>
            </a:r>
            <a:endParaRPr sz="20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2978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事物之间链接显式存在并拥有类型</a:t>
            </a:r>
            <a:endParaRPr sz="20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2978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We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0">
                <a:latin typeface="Microsoft YaHei UI"/>
                <a:cs typeface="Microsoft YaHei UI"/>
              </a:rPr>
              <a:t>上数据的结构显式存在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313328" y="3381716"/>
            <a:ext cx="544624" cy="328162"/>
          </a:xfrm>
          <a:custGeom>
            <a:avLst/>
            <a:gdLst/>
            <a:ahLst/>
            <a:cxnLst/>
            <a:rect l="l" t="t" r="r" b="b"/>
            <a:pathLst>
              <a:path w="544624" h="328162">
                <a:moveTo>
                  <a:pt x="486613" y="0"/>
                </a:moveTo>
                <a:lnTo>
                  <a:pt x="58011" y="0"/>
                </a:lnTo>
                <a:lnTo>
                  <a:pt x="46988" y="12299"/>
                </a:lnTo>
                <a:lnTo>
                  <a:pt x="20883" y="56405"/>
                </a:lnTo>
                <a:lnTo>
                  <a:pt x="5220" y="108297"/>
                </a:lnTo>
                <a:lnTo>
                  <a:pt x="0" y="164081"/>
                </a:lnTo>
                <a:lnTo>
                  <a:pt x="580" y="182868"/>
                </a:lnTo>
                <a:lnTo>
                  <a:pt x="9281" y="237787"/>
                </a:lnTo>
                <a:lnTo>
                  <a:pt x="28425" y="287516"/>
                </a:lnTo>
                <a:lnTo>
                  <a:pt x="58011" y="328162"/>
                </a:lnTo>
                <a:lnTo>
                  <a:pt x="486613" y="328162"/>
                </a:lnTo>
                <a:lnTo>
                  <a:pt x="516198" y="287516"/>
                </a:lnTo>
                <a:lnTo>
                  <a:pt x="535342" y="237787"/>
                </a:lnTo>
                <a:lnTo>
                  <a:pt x="544044" y="182868"/>
                </a:lnTo>
                <a:lnTo>
                  <a:pt x="544624" y="164081"/>
                </a:lnTo>
                <a:lnTo>
                  <a:pt x="544044" y="145294"/>
                </a:lnTo>
                <a:lnTo>
                  <a:pt x="535342" y="90375"/>
                </a:lnTo>
                <a:lnTo>
                  <a:pt x="516198" y="40646"/>
                </a:lnTo>
                <a:lnTo>
                  <a:pt x="48661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858000" y="3432518"/>
            <a:ext cx="2286000" cy="14732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0" rIns="0" bIns="0" rtlCol="0" vert="horz">
            <a:noAutofit/>
          </a:bodyPr>
          <a:lstStyle/>
          <a:p>
            <a:pPr marL="25400">
              <a:lnSpc>
                <a:spcPct val="100000"/>
              </a:lnSpc>
            </a:pPr>
            <a:r>
              <a:rPr dirty="0" smtClean="0" sz="800" b="1" i="1">
                <a:latin typeface="Arial"/>
                <a:cs typeface="Arial"/>
              </a:rPr>
              <a:t>yupeifeng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800" i="1">
                <a:latin typeface="Arial"/>
                <a:cs typeface="Arial"/>
              </a:rPr>
              <a:t>2018-05-09 15:23:00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1000" spc="-100">
                <a:latin typeface="Microsoft JhengHei"/>
                <a:cs typeface="Microsoft JhengHei"/>
              </a:rPr>
              <a:t>--------------------------------------------</a:t>
            </a:r>
            <a:endParaRPr sz="1000">
              <a:latin typeface="Microsoft JhengHei"/>
              <a:cs typeface="Microsoft JhengHei"/>
            </a:endParaRPr>
          </a:p>
          <a:p>
            <a:pPr marL="25400">
              <a:lnSpc>
                <a:spcPct val="100000"/>
              </a:lnSpc>
            </a:pPr>
            <a:r>
              <a:rPr dirty="0" smtClean="0" sz="1000" spc="270">
                <a:latin typeface="Microsoft JhengHei"/>
                <a:cs typeface="Microsoft JhengHei"/>
              </a:rPr>
              <a:t>统一资源标识符</a:t>
            </a:r>
            <a:endParaRPr sz="1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语义网信息描述语言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8648"/>
            <a:ext cx="4940300" cy="54273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355600" marR="292100" indent="-342900">
              <a:lnSpc>
                <a:spcPct val="100099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语义网提供了一套为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描述数据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 而设计的表示语言</a:t>
            </a:r>
            <a:r>
              <a:rPr dirty="0" smtClean="0" sz="2600" spc="300">
                <a:latin typeface="Microsoft YaHei UI"/>
                <a:cs typeface="Microsoft YaHei UI"/>
              </a:rPr>
              <a:t>和工具，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用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 于形式化的描述一个知识领域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 内的概念、术语和关系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  <a:spcBef>
                <a:spcPts val="46"/>
              </a:spcBef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TM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描述文档和文档之间的链接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  <a:spcBef>
                <a:spcPts val="19"/>
              </a:spcBef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5">
                <a:latin typeface="Microsoft YaHei UI"/>
                <a:cs typeface="Microsoft YaHei UI"/>
              </a:rPr>
              <a:t>RD</a:t>
            </a:r>
            <a:r>
              <a:rPr dirty="0" smtClean="0" sz="2400" spc="0">
                <a:latin typeface="Microsoft YaHei UI"/>
                <a:cs typeface="Microsoft YaHei UI"/>
              </a:rPr>
              <a:t>F, </a:t>
            </a:r>
            <a:r>
              <a:rPr dirty="0" smtClean="0" sz="2400" spc="-5">
                <a:latin typeface="Microsoft YaHei UI"/>
                <a:cs typeface="Microsoft YaHei UI"/>
              </a:rPr>
              <a:t>RD</a:t>
            </a:r>
            <a:r>
              <a:rPr dirty="0" smtClean="0" sz="2400" spc="0">
                <a:latin typeface="Microsoft YaHei UI"/>
                <a:cs typeface="Microsoft YaHei UI"/>
              </a:rPr>
              <a:t>FS, 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W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和XM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能够描</a:t>
            </a:r>
            <a:endParaRPr sz="2400">
              <a:latin typeface="Microsoft YaHei UI"/>
              <a:cs typeface="Microsoft YaHei UI"/>
            </a:endParaRPr>
          </a:p>
          <a:p>
            <a:pPr marL="355600" marR="12700">
              <a:lnSpc>
                <a:spcPts val="2900"/>
              </a:lnSpc>
              <a:spcBef>
                <a:spcPts val="65"/>
              </a:spcBef>
            </a:pPr>
            <a:r>
              <a:rPr dirty="0" smtClean="0" sz="2400" b="1">
                <a:solidFill>
                  <a:srgbClr val="0000CC"/>
                </a:solidFill>
                <a:latin typeface="Microsoft YaHei UI"/>
                <a:cs typeface="Microsoft YaHei UI"/>
              </a:rPr>
              <a:t>述事物和事物之间的关系，如人、</a:t>
            </a:r>
            <a:r>
              <a:rPr dirty="0" smtClean="0" sz="2400" b="1">
                <a:solidFill>
                  <a:srgbClr val="0000CC"/>
                </a:solidFill>
                <a:latin typeface="Microsoft YaHei UI"/>
                <a:cs typeface="Microsoft YaHei UI"/>
              </a:rPr>
              <a:t> 会议、飞机和飞机组件</a:t>
            </a:r>
            <a:endParaRPr sz="24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38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 spc="-10">
                <a:latin typeface="Microsoft YaHei UI"/>
                <a:cs typeface="Microsoft YaHei UI"/>
              </a:rPr>
              <a:t>U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-10">
                <a:latin typeface="Microsoft YaHei UI"/>
                <a:cs typeface="Microsoft YaHei UI"/>
              </a:rPr>
              <a:t>UR</a:t>
            </a:r>
            <a:r>
              <a:rPr dirty="0" smtClean="0" sz="2000" spc="-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s</a:t>
            </a:r>
            <a:r>
              <a:rPr dirty="0" smtClean="0" sz="2000" spc="-10">
                <a:latin typeface="Microsoft YaHei UI"/>
                <a:cs typeface="Microsoft YaHei UI"/>
              </a:rPr>
              <a:t> a</a:t>
            </a:r>
            <a:r>
              <a:rPr dirty="0" smtClean="0" sz="2000" spc="0">
                <a:latin typeface="Microsoft YaHei UI"/>
                <a:cs typeface="Microsoft YaHei UI"/>
              </a:rPr>
              <a:t>s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mes</a:t>
            </a:r>
            <a:r>
              <a:rPr dirty="0" smtClean="0" sz="2000" spc="-10">
                <a:latin typeface="Microsoft YaHei UI"/>
                <a:cs typeface="Microsoft YaHei UI"/>
              </a:rPr>
              <a:t> f</a:t>
            </a:r>
            <a:r>
              <a:rPr dirty="0" smtClean="0" sz="2000" spc="0">
                <a:latin typeface="Microsoft YaHei UI"/>
                <a:cs typeface="Microsoft YaHei UI"/>
              </a:rPr>
              <a:t>or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h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s</a:t>
            </a:r>
            <a:endParaRPr sz="2000">
              <a:latin typeface="Microsoft YaHei UI"/>
              <a:cs typeface="Microsoft YaHei UI"/>
            </a:endParaRPr>
          </a:p>
          <a:p>
            <a:pPr marL="755650" marR="143510" indent="-285750">
              <a:lnSpc>
                <a:spcPct val="100000"/>
              </a:lnSpc>
              <a:spcBef>
                <a:spcPts val="46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W</a:t>
            </a:r>
            <a:r>
              <a:rPr dirty="0" smtClean="0" sz="2000" spc="5">
                <a:latin typeface="Microsoft YaHei UI"/>
                <a:cs typeface="Microsoft YaHei UI"/>
              </a:rPr>
              <a:t>h</a:t>
            </a:r>
            <a:r>
              <a:rPr dirty="0" smtClean="0" sz="2000" spc="0">
                <a:latin typeface="Microsoft YaHei UI"/>
                <a:cs typeface="Microsoft YaHei UI"/>
              </a:rPr>
              <a:t>en 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omeo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oo</a:t>
            </a:r>
            <a:r>
              <a:rPr dirty="0" smtClean="0" sz="2000" spc="-5">
                <a:latin typeface="Microsoft YaHei UI"/>
                <a:cs typeface="Microsoft YaHei UI"/>
              </a:rPr>
              <a:t>k</a:t>
            </a:r>
            <a:r>
              <a:rPr dirty="0" smtClean="0" sz="2000" spc="0">
                <a:latin typeface="Microsoft YaHei UI"/>
                <a:cs typeface="Microsoft YaHei UI"/>
              </a:rPr>
              <a:t>s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0">
                <a:latin typeface="Microsoft YaHei UI"/>
                <a:cs typeface="Microsoft YaHei UI"/>
              </a:rPr>
              <a:t>p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a</a:t>
            </a:r>
            <a:r>
              <a:rPr dirty="0" smtClean="0" sz="2000" spc="-15">
                <a:latin typeface="Microsoft YaHei UI"/>
                <a:cs typeface="Microsoft YaHei UI"/>
              </a:rPr>
              <a:t> </a:t>
            </a:r>
            <a:r>
              <a:rPr dirty="0" smtClean="0" sz="2000" spc="-10">
                <a:latin typeface="Microsoft YaHei UI"/>
                <a:cs typeface="Microsoft YaHei UI"/>
              </a:rPr>
              <a:t>U</a:t>
            </a:r>
            <a:r>
              <a:rPr dirty="0" smtClean="0" sz="2000" spc="-10">
                <a:latin typeface="Microsoft YaHei UI"/>
                <a:cs typeface="Microsoft YaHei UI"/>
              </a:rPr>
              <a:t>R</a:t>
            </a:r>
            <a:r>
              <a:rPr dirty="0" smtClean="0" sz="2000" spc="-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,</a:t>
            </a:r>
            <a:r>
              <a:rPr dirty="0" smtClean="0" sz="2000" spc="0">
                <a:latin typeface="Microsoft YaHei UI"/>
                <a:cs typeface="Microsoft YaHei UI"/>
              </a:rPr>
              <a:t> </a:t>
            </a:r>
            <a:r>
              <a:rPr dirty="0" smtClean="0" sz="2000" spc="-5">
                <a:latin typeface="Microsoft YaHei UI"/>
                <a:cs typeface="Microsoft YaHei UI"/>
              </a:rPr>
              <a:t>p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ov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-5">
                <a:latin typeface="Microsoft YaHei UI"/>
                <a:cs typeface="Microsoft YaHei UI"/>
              </a:rPr>
              <a:t>d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10">
                <a:latin typeface="Microsoft YaHei UI"/>
                <a:cs typeface="Microsoft YaHei UI"/>
              </a:rPr>
              <a:t>f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0">
                <a:latin typeface="Microsoft YaHei UI"/>
                <a:cs typeface="Microsoft YaHei UI"/>
              </a:rPr>
              <a:t>l 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10">
                <a:latin typeface="Microsoft YaHei UI"/>
                <a:cs typeface="Microsoft YaHei UI"/>
              </a:rPr>
              <a:t>f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m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, 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 t</a:t>
            </a:r>
            <a:r>
              <a:rPr dirty="0" smtClean="0" sz="2000" spc="5">
                <a:latin typeface="Microsoft YaHei UI"/>
                <a:cs typeface="Microsoft YaHei UI"/>
              </a:rPr>
              <a:t>h</a:t>
            </a:r>
            <a:r>
              <a:rPr dirty="0" smtClean="0" sz="2000" spc="0">
                <a:latin typeface="Microsoft YaHei UI"/>
                <a:cs typeface="Microsoft YaHei UI"/>
              </a:rPr>
              <a:t>e 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10">
                <a:latin typeface="Microsoft YaHei UI"/>
                <a:cs typeface="Microsoft YaHei UI"/>
              </a:rPr>
              <a:t>d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-10">
                <a:latin typeface="Microsoft YaHei UI"/>
                <a:cs typeface="Microsoft YaHei UI"/>
              </a:rPr>
              <a:t>d</a:t>
            </a:r>
            <a:r>
              <a:rPr dirty="0" smtClean="0" sz="2000" spc="0">
                <a:latin typeface="Microsoft YaHei UI"/>
                <a:cs typeface="Microsoft YaHei UI"/>
              </a:rPr>
              <a:t>s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-10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DF, 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PA</a:t>
            </a:r>
            <a:r>
              <a:rPr dirty="0" smtClean="0" sz="2000" spc="-10">
                <a:latin typeface="Microsoft YaHei UI"/>
                <a:cs typeface="Microsoft YaHei UI"/>
              </a:rPr>
              <a:t>R</a:t>
            </a:r>
            <a:r>
              <a:rPr dirty="0" smtClean="0" sz="2000" spc="-10">
                <a:latin typeface="Microsoft YaHei UI"/>
                <a:cs typeface="Microsoft YaHei UI"/>
              </a:rPr>
              <a:t>Q</a:t>
            </a:r>
            <a:r>
              <a:rPr dirty="0" smtClean="0" sz="2000" spc="-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)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0729" y="1296035"/>
            <a:ext cx="3006089" cy="3006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主要组件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459855" cy="26047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包括一系列的W3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标准和工具：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es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urc</a:t>
            </a:r>
            <a:r>
              <a:rPr dirty="0" smtClean="0" sz="2400" spc="0">
                <a:latin typeface="Microsoft YaHei UI"/>
                <a:cs typeface="Microsoft YaHei UI"/>
              </a:rPr>
              <a:t>e </a:t>
            </a:r>
            <a:r>
              <a:rPr dirty="0" smtClean="0" sz="2400" spc="-5">
                <a:latin typeface="Microsoft YaHei UI"/>
                <a:cs typeface="Microsoft YaHei UI"/>
              </a:rPr>
              <a:t>D</a:t>
            </a:r>
            <a:r>
              <a:rPr dirty="0" smtClean="0" sz="2400" spc="0">
                <a:latin typeface="Microsoft YaHei UI"/>
                <a:cs typeface="Microsoft YaHei UI"/>
              </a:rPr>
              <a:t>es</a:t>
            </a:r>
            <a:r>
              <a:rPr dirty="0" smtClean="0" sz="2400" spc="-5">
                <a:latin typeface="Microsoft YaHei UI"/>
                <a:cs typeface="Microsoft YaHei UI"/>
              </a:rPr>
              <a:t>cri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ra</a:t>
            </a:r>
            <a:r>
              <a:rPr dirty="0" smtClean="0" sz="2400" spc="0">
                <a:latin typeface="Microsoft YaHei UI"/>
                <a:cs typeface="Microsoft YaHei UI"/>
              </a:rPr>
              <a:t>mew</a:t>
            </a:r>
            <a:r>
              <a:rPr dirty="0" smtClean="0" sz="2400" spc="-5">
                <a:latin typeface="Microsoft YaHei UI"/>
                <a:cs typeface="Microsoft YaHei UI"/>
              </a:rPr>
              <a:t>or</a:t>
            </a:r>
            <a:r>
              <a:rPr dirty="0" smtClean="0" sz="2400" spc="0">
                <a:latin typeface="Microsoft YaHei UI"/>
                <a:cs typeface="Microsoft YaHei UI"/>
              </a:rPr>
              <a:t>k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(R</a:t>
            </a:r>
            <a:r>
              <a:rPr dirty="0" smtClean="0" sz="2400" spc="-5">
                <a:latin typeface="Microsoft YaHei UI"/>
                <a:cs typeface="Microsoft YaHei UI"/>
              </a:rPr>
              <a:t>D</a:t>
            </a:r>
            <a:r>
              <a:rPr dirty="0" smtClean="0" sz="2400" spc="0">
                <a:latin typeface="Microsoft YaHei UI"/>
                <a:cs typeface="Microsoft YaHei UI"/>
              </a:rPr>
              <a:t>F)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RD</a:t>
            </a:r>
            <a:r>
              <a:rPr dirty="0" smtClean="0" sz="2400" spc="0">
                <a:latin typeface="Microsoft YaHei UI"/>
                <a:cs typeface="Microsoft YaHei UI"/>
              </a:rPr>
              <a:t>F S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ema</a:t>
            </a:r>
            <a:r>
              <a:rPr dirty="0" smtClean="0" sz="2400" spc="-5">
                <a:latin typeface="Microsoft YaHei UI"/>
                <a:cs typeface="Microsoft YaHei UI"/>
              </a:rPr>
              <a:t> (R</a:t>
            </a:r>
            <a:r>
              <a:rPr dirty="0" smtClean="0" sz="2400" spc="-5">
                <a:latin typeface="Microsoft YaHei UI"/>
                <a:cs typeface="Microsoft YaHei UI"/>
              </a:rPr>
              <a:t>D</a:t>
            </a:r>
            <a:r>
              <a:rPr dirty="0" smtClean="0" sz="2400" spc="0">
                <a:latin typeface="Microsoft YaHei UI"/>
                <a:cs typeface="Microsoft YaHei UI"/>
              </a:rPr>
              <a:t>FS)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0">
                <a:latin typeface="Microsoft YaHei UI"/>
                <a:cs typeface="Microsoft YaHei UI"/>
              </a:rPr>
              <a:t>eb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gy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ge 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S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10">
                <a:latin typeface="Microsoft YaHei UI"/>
                <a:cs typeface="Microsoft YaHei UI"/>
              </a:rPr>
              <a:t>Q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D</a:t>
            </a:r>
            <a:r>
              <a:rPr dirty="0" smtClean="0" sz="2400" spc="0">
                <a:latin typeface="Microsoft YaHei UI"/>
                <a:cs typeface="Microsoft YaHei UI"/>
              </a:rPr>
              <a:t>F q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1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la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ge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5">
                <a:latin typeface="Microsoft YaHei UI"/>
                <a:cs typeface="Microsoft YaHei UI"/>
              </a:rPr>
              <a:t>...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精准搜索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0585" y="1209082"/>
            <a:ext cx="5830916" cy="838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630587" y="2047822"/>
            <a:ext cx="5882826" cy="4673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01473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RDF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899400" cy="3962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115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R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0">
                <a:latin typeface="Microsoft YaHei UI"/>
                <a:cs typeface="Microsoft YaHei UI"/>
              </a:rPr>
              <a:t>是一种表述对象（</a:t>
            </a:r>
            <a:r>
              <a:rPr dirty="0" smtClean="0" sz="2600" spc="-5">
                <a:latin typeface="Microsoft YaHei UI"/>
                <a:cs typeface="Microsoft YaHei UI"/>
              </a:rPr>
              <a:t>w</a:t>
            </a:r>
            <a:r>
              <a:rPr dirty="0" smtClean="0" sz="2600" spc="0">
                <a:latin typeface="Microsoft YaHei UI"/>
                <a:cs typeface="Microsoft YaHei UI"/>
              </a:rPr>
              <a:t>eb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s</a:t>
            </a:r>
            <a:r>
              <a:rPr dirty="0" smtClean="0" sz="2600" spc="0">
                <a:latin typeface="Microsoft YaHei UI"/>
                <a:cs typeface="Microsoft YaHei UI"/>
              </a:rPr>
              <a:t>）和对象之间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646977"/>
            <a:ext cx="7945755" cy="25336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>
              <a:lnSpc>
                <a:spcPct val="100000"/>
              </a:lnSpc>
            </a:pPr>
            <a:r>
              <a:rPr dirty="0" smtClean="0" sz="2600">
                <a:latin typeface="Microsoft YaHei UI"/>
                <a:cs typeface="Microsoft YaHei UI"/>
              </a:rPr>
              <a:t>关系的简单语言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6"/>
              </a:spcBef>
            </a:pPr>
            <a:endParaRPr sz="600"/>
          </a:p>
          <a:p>
            <a:pPr marL="355600" marR="184150" indent="-342900">
              <a:lnSpc>
                <a:spcPct val="999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使用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600" spc="0" b="1">
                <a:solidFill>
                  <a:srgbClr val="C00000"/>
                </a:solidFill>
                <a:latin typeface="Microsoft YaHei UI"/>
                <a:cs typeface="Microsoft YaHei UI"/>
              </a:rPr>
              <a:t>su</a:t>
            </a:r>
            <a:r>
              <a:rPr dirty="0" smtClean="0" sz="2600" spc="5" b="1">
                <a:solidFill>
                  <a:srgbClr val="C0000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600" spc="0" b="1">
                <a:solidFill>
                  <a:srgbClr val="C00000"/>
                </a:solidFill>
                <a:latin typeface="Microsoft YaHei UI"/>
                <a:cs typeface="Microsoft YaHei UI"/>
              </a:rPr>
              <a:t>j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-10" b="1">
                <a:solidFill>
                  <a:srgbClr val="C0000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600" spc="0" b="1">
                <a:solidFill>
                  <a:srgbClr val="C00000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600" spc="-10" b="1">
                <a:solidFill>
                  <a:srgbClr val="C000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600" spc="5" b="1">
                <a:solidFill>
                  <a:srgbClr val="C0000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600" spc="5" b="1">
                <a:solidFill>
                  <a:srgbClr val="C0000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600" spc="-10" b="1">
                <a:solidFill>
                  <a:srgbClr val="C0000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0" b="1">
                <a:solidFill>
                  <a:srgbClr val="C00000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solidFill>
                  <a:srgbClr val="C0000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600" spc="5" b="1">
                <a:solidFill>
                  <a:srgbClr val="C0000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600" spc="0" b="1">
                <a:solidFill>
                  <a:srgbClr val="C00000"/>
                </a:solidFill>
                <a:latin typeface="Microsoft YaHei UI"/>
                <a:cs typeface="Microsoft YaHei UI"/>
              </a:rPr>
              <a:t>j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-10" b="1">
                <a:solidFill>
                  <a:srgbClr val="C0000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)</a:t>
            </a:r>
            <a:r>
              <a:rPr dirty="0" smtClean="0" sz="2600" spc="0">
                <a:latin typeface="Microsoft YaHei UI"/>
                <a:cs typeface="Microsoft YaHei UI"/>
              </a:rPr>
              <a:t>三元组的形式来</a:t>
            </a:r>
            <a:r>
              <a:rPr dirty="0" smtClean="0" sz="2600" spc="0">
                <a:latin typeface="Microsoft YaHei UI"/>
                <a:cs typeface="Microsoft YaHei UI"/>
              </a:rPr>
              <a:t> 陈述关于对象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0">
                <a:latin typeface="Microsoft YaHei UI"/>
                <a:cs typeface="Microsoft YaHei UI"/>
              </a:rPr>
              <a:t>使用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标识的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5">
                <a:latin typeface="Microsoft YaHei UI"/>
                <a:cs typeface="Microsoft YaHei UI"/>
              </a:rPr>
              <a:t>)</a:t>
            </a:r>
            <a:r>
              <a:rPr dirty="0" smtClean="0" sz="2600" spc="0">
                <a:latin typeface="Microsoft YaHei UI"/>
                <a:cs typeface="Microsoft YaHei UI"/>
              </a:rPr>
              <a:t>的知识，</a:t>
            </a:r>
            <a:r>
              <a:rPr dirty="0" smtClean="0" sz="2600" spc="0">
                <a:latin typeface="Microsoft YaHei UI"/>
                <a:cs typeface="Microsoft YaHei UI"/>
              </a:rPr>
              <a:t> 也就是两个对象之间的带类别链接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/>
          </a:p>
          <a:p>
            <a:pPr marL="355600" marR="1270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R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0">
                <a:latin typeface="Microsoft YaHei UI"/>
                <a:cs typeface="Microsoft YaHei UI"/>
              </a:rPr>
              <a:t>是一个通用模型，可以用各种不同的格式表示，</a:t>
            </a:r>
            <a:r>
              <a:rPr dirty="0" smtClean="0" sz="2600" spc="0">
                <a:latin typeface="Microsoft YaHei UI"/>
                <a:cs typeface="Microsoft YaHei UI"/>
              </a:rPr>
              <a:t> 如</a:t>
            </a:r>
            <a:r>
              <a:rPr dirty="0" smtClean="0" sz="2600" spc="-5">
                <a:latin typeface="Microsoft YaHei UI"/>
                <a:cs typeface="Microsoft YaHei UI"/>
              </a:rPr>
              <a:t>XM</a:t>
            </a:r>
            <a:r>
              <a:rPr dirty="0" smtClean="0" sz="2600" spc="0">
                <a:latin typeface="Microsoft YaHei UI"/>
                <a:cs typeface="Microsoft YaHei UI"/>
              </a:rPr>
              <a:t>L、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-Tr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p</a:t>
            </a:r>
            <a:r>
              <a:rPr dirty="0" smtClean="0" sz="2600" spc="-5">
                <a:latin typeface="Microsoft YaHei UI"/>
                <a:cs typeface="Microsoft YaHei UI"/>
              </a:rPr>
              <a:t>l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0">
                <a:latin typeface="Microsoft YaHei UI"/>
                <a:cs typeface="Microsoft YaHei UI"/>
              </a:rPr>
              <a:t>、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3、</a:t>
            </a:r>
            <a:r>
              <a:rPr dirty="0" smtClean="0" sz="2600" spc="-5">
                <a:latin typeface="Microsoft YaHei UI"/>
                <a:cs typeface="Microsoft YaHei UI"/>
              </a:rPr>
              <a:t>J</a:t>
            </a:r>
            <a:r>
              <a:rPr dirty="0" smtClean="0" sz="2600" spc="0">
                <a:latin typeface="Microsoft YaHei UI"/>
                <a:cs typeface="Microsoft YaHei UI"/>
              </a:rPr>
              <a:t>S</a:t>
            </a:r>
            <a:r>
              <a:rPr dirty="0" smtClean="0" sz="2600" spc="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-</a:t>
            </a:r>
            <a:r>
              <a:rPr dirty="0" smtClean="0" sz="2600" spc="0">
                <a:latin typeface="Microsoft YaHei UI"/>
                <a:cs typeface="Microsoft YaHei UI"/>
              </a:rPr>
              <a:t>L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0">
                <a:latin typeface="Microsoft YaHei UI"/>
                <a:cs typeface="Microsoft YaHei UI"/>
              </a:rPr>
              <a:t>等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26732" y="4593166"/>
            <a:ext cx="1532467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125132" y="4610099"/>
            <a:ext cx="1735667" cy="728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278292" y="4623434"/>
            <a:ext cx="1428750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278292" y="4623434"/>
            <a:ext cx="1428750" cy="571500"/>
          </a:xfrm>
          <a:custGeom>
            <a:avLst/>
            <a:gdLst/>
            <a:ahLst/>
            <a:cxnLst/>
            <a:rect l="l" t="t" r="r" b="b"/>
            <a:pathLst>
              <a:path w="1428750" h="571500">
                <a:moveTo>
                  <a:pt x="714375" y="0"/>
                </a:moveTo>
                <a:lnTo>
                  <a:pt x="655785" y="947"/>
                </a:lnTo>
                <a:lnTo>
                  <a:pt x="598499" y="3739"/>
                </a:lnTo>
                <a:lnTo>
                  <a:pt x="542702" y="8304"/>
                </a:lnTo>
                <a:lnTo>
                  <a:pt x="488576" y="14567"/>
                </a:lnTo>
                <a:lnTo>
                  <a:pt x="436307" y="22455"/>
                </a:lnTo>
                <a:lnTo>
                  <a:pt x="386078" y="31894"/>
                </a:lnTo>
                <a:lnTo>
                  <a:pt x="338072" y="42811"/>
                </a:lnTo>
                <a:lnTo>
                  <a:pt x="292473" y="55133"/>
                </a:lnTo>
                <a:lnTo>
                  <a:pt x="249466" y="68785"/>
                </a:lnTo>
                <a:lnTo>
                  <a:pt x="209235" y="83694"/>
                </a:lnTo>
                <a:lnTo>
                  <a:pt x="171962" y="99786"/>
                </a:lnTo>
                <a:lnTo>
                  <a:pt x="137832" y="116989"/>
                </a:lnTo>
                <a:lnTo>
                  <a:pt x="79737" y="154431"/>
                </a:lnTo>
                <a:lnTo>
                  <a:pt x="36419" y="195430"/>
                </a:lnTo>
                <a:lnTo>
                  <a:pt x="9349" y="239399"/>
                </a:lnTo>
                <a:lnTo>
                  <a:pt x="0" y="285750"/>
                </a:lnTo>
                <a:lnTo>
                  <a:pt x="2368" y="309185"/>
                </a:lnTo>
                <a:lnTo>
                  <a:pt x="20761" y="354419"/>
                </a:lnTo>
                <a:lnTo>
                  <a:pt x="56138" y="396976"/>
                </a:lnTo>
                <a:lnTo>
                  <a:pt x="107029" y="436270"/>
                </a:lnTo>
                <a:lnTo>
                  <a:pt x="171962" y="471713"/>
                </a:lnTo>
                <a:lnTo>
                  <a:pt x="209235" y="487805"/>
                </a:lnTo>
                <a:lnTo>
                  <a:pt x="249466" y="502714"/>
                </a:lnTo>
                <a:lnTo>
                  <a:pt x="292473" y="516366"/>
                </a:lnTo>
                <a:lnTo>
                  <a:pt x="338072" y="528688"/>
                </a:lnTo>
                <a:lnTo>
                  <a:pt x="386078" y="539605"/>
                </a:lnTo>
                <a:lnTo>
                  <a:pt x="436307" y="549044"/>
                </a:lnTo>
                <a:lnTo>
                  <a:pt x="488576" y="556932"/>
                </a:lnTo>
                <a:lnTo>
                  <a:pt x="542702" y="563195"/>
                </a:lnTo>
                <a:lnTo>
                  <a:pt x="598499" y="567760"/>
                </a:lnTo>
                <a:lnTo>
                  <a:pt x="655785" y="570552"/>
                </a:lnTo>
                <a:lnTo>
                  <a:pt x="714375" y="571500"/>
                </a:lnTo>
                <a:lnTo>
                  <a:pt x="772964" y="570552"/>
                </a:lnTo>
                <a:lnTo>
                  <a:pt x="830250" y="567760"/>
                </a:lnTo>
                <a:lnTo>
                  <a:pt x="886047" y="563195"/>
                </a:lnTo>
                <a:lnTo>
                  <a:pt x="940172" y="556932"/>
                </a:lnTo>
                <a:lnTo>
                  <a:pt x="992441" y="549044"/>
                </a:lnTo>
                <a:lnTo>
                  <a:pt x="1042671" y="539605"/>
                </a:lnTo>
                <a:lnTo>
                  <a:pt x="1090677" y="528688"/>
                </a:lnTo>
                <a:lnTo>
                  <a:pt x="1136275" y="516366"/>
                </a:lnTo>
                <a:lnTo>
                  <a:pt x="1179282" y="502714"/>
                </a:lnTo>
                <a:lnTo>
                  <a:pt x="1219514" y="487805"/>
                </a:lnTo>
                <a:lnTo>
                  <a:pt x="1256787" y="471713"/>
                </a:lnTo>
                <a:lnTo>
                  <a:pt x="1290917" y="454510"/>
                </a:lnTo>
                <a:lnTo>
                  <a:pt x="1349012" y="417068"/>
                </a:lnTo>
                <a:lnTo>
                  <a:pt x="1392330" y="376069"/>
                </a:lnTo>
                <a:lnTo>
                  <a:pt x="1419400" y="332100"/>
                </a:lnTo>
                <a:lnTo>
                  <a:pt x="1428750" y="285750"/>
                </a:lnTo>
                <a:lnTo>
                  <a:pt x="1426381" y="262314"/>
                </a:lnTo>
                <a:lnTo>
                  <a:pt x="1407988" y="217080"/>
                </a:lnTo>
                <a:lnTo>
                  <a:pt x="1372610" y="174523"/>
                </a:lnTo>
                <a:lnTo>
                  <a:pt x="1321720" y="135229"/>
                </a:lnTo>
                <a:lnTo>
                  <a:pt x="1256787" y="99786"/>
                </a:lnTo>
                <a:lnTo>
                  <a:pt x="1219514" y="83694"/>
                </a:lnTo>
                <a:lnTo>
                  <a:pt x="1179282" y="68785"/>
                </a:lnTo>
                <a:lnTo>
                  <a:pt x="1136275" y="55133"/>
                </a:lnTo>
                <a:lnTo>
                  <a:pt x="1090677" y="42811"/>
                </a:lnTo>
                <a:lnTo>
                  <a:pt x="1042671" y="31894"/>
                </a:lnTo>
                <a:lnTo>
                  <a:pt x="992441" y="22455"/>
                </a:lnTo>
                <a:lnTo>
                  <a:pt x="940172" y="14567"/>
                </a:lnTo>
                <a:lnTo>
                  <a:pt x="886047" y="8304"/>
                </a:lnTo>
                <a:lnTo>
                  <a:pt x="830250" y="3739"/>
                </a:lnTo>
                <a:lnTo>
                  <a:pt x="772964" y="947"/>
                </a:lnTo>
                <a:lnTo>
                  <a:pt x="714375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278292" y="4623434"/>
            <a:ext cx="1428750" cy="571500"/>
          </a:xfrm>
          <a:custGeom>
            <a:avLst/>
            <a:gdLst/>
            <a:ahLst/>
            <a:cxnLst/>
            <a:rect l="l" t="t" r="r" b="b"/>
            <a:pathLst>
              <a:path w="1428750" h="571500">
                <a:moveTo>
                  <a:pt x="0" y="285750"/>
                </a:moveTo>
                <a:lnTo>
                  <a:pt x="9349" y="239399"/>
                </a:lnTo>
                <a:lnTo>
                  <a:pt x="36419" y="195430"/>
                </a:lnTo>
                <a:lnTo>
                  <a:pt x="79737" y="154431"/>
                </a:lnTo>
                <a:lnTo>
                  <a:pt x="137832" y="116989"/>
                </a:lnTo>
                <a:lnTo>
                  <a:pt x="171962" y="99786"/>
                </a:lnTo>
                <a:lnTo>
                  <a:pt x="209235" y="83694"/>
                </a:lnTo>
                <a:lnTo>
                  <a:pt x="249467" y="68785"/>
                </a:lnTo>
                <a:lnTo>
                  <a:pt x="292474" y="55133"/>
                </a:lnTo>
                <a:lnTo>
                  <a:pt x="338072" y="42811"/>
                </a:lnTo>
                <a:lnTo>
                  <a:pt x="386078" y="31894"/>
                </a:lnTo>
                <a:lnTo>
                  <a:pt x="436308" y="22455"/>
                </a:lnTo>
                <a:lnTo>
                  <a:pt x="488577" y="14567"/>
                </a:lnTo>
                <a:lnTo>
                  <a:pt x="542702" y="8304"/>
                </a:lnTo>
                <a:lnTo>
                  <a:pt x="598499" y="3739"/>
                </a:lnTo>
                <a:lnTo>
                  <a:pt x="655785" y="947"/>
                </a:lnTo>
                <a:lnTo>
                  <a:pt x="714375" y="0"/>
                </a:lnTo>
                <a:lnTo>
                  <a:pt x="772964" y="947"/>
                </a:lnTo>
                <a:lnTo>
                  <a:pt x="830250" y="3739"/>
                </a:lnTo>
                <a:lnTo>
                  <a:pt x="886047" y="8304"/>
                </a:lnTo>
                <a:lnTo>
                  <a:pt x="940172" y="14567"/>
                </a:lnTo>
                <a:lnTo>
                  <a:pt x="992441" y="22455"/>
                </a:lnTo>
                <a:lnTo>
                  <a:pt x="1042671" y="31894"/>
                </a:lnTo>
                <a:lnTo>
                  <a:pt x="1090677" y="42811"/>
                </a:lnTo>
                <a:lnTo>
                  <a:pt x="1136275" y="55133"/>
                </a:lnTo>
                <a:lnTo>
                  <a:pt x="1179282" y="68785"/>
                </a:lnTo>
                <a:lnTo>
                  <a:pt x="1219514" y="83694"/>
                </a:lnTo>
                <a:lnTo>
                  <a:pt x="1256787" y="99786"/>
                </a:lnTo>
                <a:lnTo>
                  <a:pt x="1290916" y="116989"/>
                </a:lnTo>
                <a:lnTo>
                  <a:pt x="1349012" y="154431"/>
                </a:lnTo>
                <a:lnTo>
                  <a:pt x="1392330" y="195430"/>
                </a:lnTo>
                <a:lnTo>
                  <a:pt x="1419400" y="239399"/>
                </a:lnTo>
                <a:lnTo>
                  <a:pt x="1428750" y="285750"/>
                </a:lnTo>
                <a:lnTo>
                  <a:pt x="1426381" y="309185"/>
                </a:lnTo>
                <a:lnTo>
                  <a:pt x="1407988" y="354419"/>
                </a:lnTo>
                <a:lnTo>
                  <a:pt x="1372610" y="396976"/>
                </a:lnTo>
                <a:lnTo>
                  <a:pt x="1321720" y="436270"/>
                </a:lnTo>
                <a:lnTo>
                  <a:pt x="1256787" y="471713"/>
                </a:lnTo>
                <a:lnTo>
                  <a:pt x="1219514" y="487805"/>
                </a:lnTo>
                <a:lnTo>
                  <a:pt x="1179282" y="502714"/>
                </a:lnTo>
                <a:lnTo>
                  <a:pt x="1136275" y="516366"/>
                </a:lnTo>
                <a:lnTo>
                  <a:pt x="1090677" y="528688"/>
                </a:lnTo>
                <a:lnTo>
                  <a:pt x="1042671" y="539605"/>
                </a:lnTo>
                <a:lnTo>
                  <a:pt x="992441" y="549044"/>
                </a:lnTo>
                <a:lnTo>
                  <a:pt x="940172" y="556932"/>
                </a:lnTo>
                <a:lnTo>
                  <a:pt x="886047" y="563195"/>
                </a:lnTo>
                <a:lnTo>
                  <a:pt x="830250" y="567760"/>
                </a:lnTo>
                <a:lnTo>
                  <a:pt x="772964" y="570552"/>
                </a:lnTo>
                <a:lnTo>
                  <a:pt x="714375" y="571500"/>
                </a:lnTo>
                <a:lnTo>
                  <a:pt x="655785" y="570552"/>
                </a:lnTo>
                <a:lnTo>
                  <a:pt x="598499" y="567760"/>
                </a:lnTo>
                <a:lnTo>
                  <a:pt x="542702" y="563195"/>
                </a:lnTo>
                <a:lnTo>
                  <a:pt x="488577" y="556932"/>
                </a:lnTo>
                <a:lnTo>
                  <a:pt x="436308" y="549044"/>
                </a:lnTo>
                <a:lnTo>
                  <a:pt x="386078" y="539605"/>
                </a:lnTo>
                <a:lnTo>
                  <a:pt x="338072" y="528688"/>
                </a:lnTo>
                <a:lnTo>
                  <a:pt x="292474" y="516366"/>
                </a:lnTo>
                <a:lnTo>
                  <a:pt x="249467" y="502714"/>
                </a:lnTo>
                <a:lnTo>
                  <a:pt x="209235" y="487805"/>
                </a:lnTo>
                <a:lnTo>
                  <a:pt x="171962" y="471713"/>
                </a:lnTo>
                <a:lnTo>
                  <a:pt x="137832" y="454510"/>
                </a:lnTo>
                <a:lnTo>
                  <a:pt x="79737" y="417068"/>
                </a:lnTo>
                <a:lnTo>
                  <a:pt x="36419" y="376069"/>
                </a:lnTo>
                <a:lnTo>
                  <a:pt x="9349" y="332100"/>
                </a:lnTo>
                <a:lnTo>
                  <a:pt x="0" y="285750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40998" y="4722050"/>
            <a:ext cx="1303655" cy="3721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400" spc="5">
                <a:latin typeface="Lucida Sans Unicode"/>
                <a:cs typeface="Lucida Sans Unicode"/>
              </a:rPr>
              <a:t>r</a:t>
            </a:r>
            <a:r>
              <a:rPr dirty="0" smtClean="0" sz="2400" spc="0">
                <a:latin typeface="Lucida Sans Unicode"/>
                <a:cs typeface="Lucida Sans Unicode"/>
              </a:rPr>
              <a:t>e</a:t>
            </a:r>
            <a:r>
              <a:rPr dirty="0" smtClean="0" sz="2400" spc="-15">
                <a:latin typeface="Lucida Sans Unicode"/>
                <a:cs typeface="Lucida Sans Unicode"/>
              </a:rPr>
              <a:t>s</a:t>
            </a:r>
            <a:r>
              <a:rPr dirty="0" smtClean="0" sz="2400" spc="-15">
                <a:latin typeface="Lucida Sans Unicode"/>
                <a:cs typeface="Lucida Sans Unicode"/>
              </a:rPr>
              <a:t>o</a:t>
            </a:r>
            <a:r>
              <a:rPr dirty="0" smtClean="0" sz="2400" spc="-20">
                <a:latin typeface="Lucida Sans Unicode"/>
                <a:cs typeface="Lucida Sans Unicode"/>
              </a:rPr>
              <a:t>u</a:t>
            </a:r>
            <a:r>
              <a:rPr dirty="0" smtClean="0" sz="2400" spc="5">
                <a:latin typeface="Lucida Sans Unicode"/>
                <a:cs typeface="Lucida Sans Unicode"/>
              </a:rPr>
              <a:t>r</a:t>
            </a:r>
            <a:r>
              <a:rPr dirty="0" smtClean="0" sz="2400" spc="-5">
                <a:latin typeface="Lucida Sans Unicode"/>
                <a:cs typeface="Lucida Sans Unicode"/>
              </a:rPr>
              <a:t>c</a:t>
            </a:r>
            <a:r>
              <a:rPr dirty="0" smtClean="0" sz="2400" spc="0">
                <a:latin typeface="Lucida Sans Unicode"/>
                <a:cs typeface="Lucida Sans Unicode"/>
              </a:rPr>
              <a:t>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31833" y="4665133"/>
            <a:ext cx="1257300" cy="5291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944533" y="4610100"/>
            <a:ext cx="1231900" cy="72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982865" y="4694872"/>
            <a:ext cx="1154430" cy="428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982865" y="4694872"/>
            <a:ext cx="1154430" cy="428625"/>
          </a:xfrm>
          <a:custGeom>
            <a:avLst/>
            <a:gdLst/>
            <a:ahLst/>
            <a:cxnLst/>
            <a:rect l="l" t="t" r="r" b="b"/>
            <a:pathLst>
              <a:path w="1154430" h="428625">
                <a:moveTo>
                  <a:pt x="0" y="428625"/>
                </a:moveTo>
                <a:lnTo>
                  <a:pt x="1154430" y="428625"/>
                </a:lnTo>
                <a:lnTo>
                  <a:pt x="1154430" y="0"/>
                </a:lnTo>
                <a:lnTo>
                  <a:pt x="0" y="0"/>
                </a:lnTo>
                <a:lnTo>
                  <a:pt x="0" y="428625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982865" y="4694872"/>
            <a:ext cx="1154430" cy="428625"/>
          </a:xfrm>
          <a:custGeom>
            <a:avLst/>
            <a:gdLst/>
            <a:ahLst/>
            <a:cxnLst/>
            <a:rect l="l" t="t" r="r" b="b"/>
            <a:pathLst>
              <a:path w="1154430" h="428625">
                <a:moveTo>
                  <a:pt x="0" y="0"/>
                </a:moveTo>
                <a:lnTo>
                  <a:pt x="1154430" y="0"/>
                </a:lnTo>
                <a:lnTo>
                  <a:pt x="1154430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7D60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160824" y="4722050"/>
            <a:ext cx="798830" cy="3721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400" spc="-25">
                <a:latin typeface="Lucida Sans Unicode"/>
                <a:cs typeface="Lucida Sans Unicode"/>
              </a:rPr>
              <a:t>v</a:t>
            </a:r>
            <a:r>
              <a:rPr dirty="0" smtClean="0" sz="2400" spc="-15">
                <a:latin typeface="Lucida Sans Unicode"/>
                <a:cs typeface="Lucida Sans Unicode"/>
              </a:rPr>
              <a:t>a</a:t>
            </a:r>
            <a:r>
              <a:rPr dirty="0" smtClean="0" sz="2400" spc="5">
                <a:latin typeface="Lucida Sans Unicode"/>
                <a:cs typeface="Lucida Sans Unicode"/>
              </a:rPr>
              <a:t>l</a:t>
            </a:r>
            <a:r>
              <a:rPr dirty="0" smtClean="0" sz="2400" spc="-20">
                <a:latin typeface="Lucida Sans Unicode"/>
                <a:cs typeface="Lucida Sans Unicode"/>
              </a:rPr>
              <a:t>u</a:t>
            </a:r>
            <a:r>
              <a:rPr dirty="0" smtClean="0" sz="2400" spc="0">
                <a:latin typeface="Lucida Sans Unicode"/>
                <a:cs typeface="Lucida Sans Unicode"/>
              </a:rPr>
              <a:t>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07042" y="4871086"/>
            <a:ext cx="1275822" cy="76200"/>
          </a:xfrm>
          <a:custGeom>
            <a:avLst/>
            <a:gdLst/>
            <a:ahLst/>
            <a:cxnLst/>
            <a:rect l="l" t="t" r="r" b="b"/>
            <a:pathLst>
              <a:path w="1275822" h="76200">
                <a:moveTo>
                  <a:pt x="0" y="25398"/>
                </a:moveTo>
                <a:lnTo>
                  <a:pt x="0" y="50798"/>
                </a:lnTo>
                <a:lnTo>
                  <a:pt x="1199622" y="50800"/>
                </a:lnTo>
                <a:lnTo>
                  <a:pt x="1199622" y="76200"/>
                </a:lnTo>
                <a:lnTo>
                  <a:pt x="1275822" y="38100"/>
                </a:lnTo>
                <a:lnTo>
                  <a:pt x="1250422" y="25400"/>
                </a:lnTo>
                <a:lnTo>
                  <a:pt x="0" y="25398"/>
                </a:lnTo>
                <a:close/>
              </a:path>
              <a:path w="1275822" h="76200">
                <a:moveTo>
                  <a:pt x="1199622" y="0"/>
                </a:moveTo>
                <a:lnTo>
                  <a:pt x="1199622" y="25400"/>
                </a:lnTo>
                <a:lnTo>
                  <a:pt x="1250422" y="25400"/>
                </a:lnTo>
                <a:lnTo>
                  <a:pt x="1199622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785782" y="4560061"/>
            <a:ext cx="979169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">
                <a:latin typeface="Microsoft YaHei UI"/>
                <a:cs typeface="Microsoft YaHei UI"/>
              </a:rPr>
              <a:t>p</a:t>
            </a:r>
            <a:r>
              <a:rPr dirty="0" smtClean="0" sz="1800" spc="-30">
                <a:latin typeface="Microsoft YaHei UI"/>
                <a:cs typeface="Microsoft YaHei UI"/>
              </a:rPr>
              <a:t>r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-5">
                <a:latin typeface="Microsoft YaHei UI"/>
                <a:cs typeface="Microsoft YaHei UI"/>
              </a:rPr>
              <a:t>p</a:t>
            </a:r>
            <a:r>
              <a:rPr dirty="0" smtClean="0" sz="1800" spc="5">
                <a:latin typeface="Microsoft YaHei UI"/>
                <a:cs typeface="Microsoft YaHei UI"/>
              </a:rPr>
              <a:t>e</a:t>
            </a:r>
            <a:r>
              <a:rPr dirty="0" smtClean="0" sz="1800" spc="55">
                <a:latin typeface="Microsoft YaHei UI"/>
                <a:cs typeface="Microsoft YaHei UI"/>
              </a:rPr>
              <a:t>r</a:t>
            </a:r>
            <a:r>
              <a:rPr dirty="0" smtClean="0" sz="1800" spc="0">
                <a:latin typeface="Microsoft YaHei UI"/>
                <a:cs typeface="Microsoft YaHei UI"/>
              </a:rPr>
              <a:t>ty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38312" y="5549265"/>
            <a:ext cx="925830" cy="411480"/>
          </a:xfrm>
          <a:custGeom>
            <a:avLst/>
            <a:gdLst/>
            <a:ahLst/>
            <a:cxnLst/>
            <a:rect l="l" t="t" r="r" b="b"/>
            <a:pathLst>
              <a:path w="925830" h="411480">
                <a:moveTo>
                  <a:pt x="0" y="0"/>
                </a:moveTo>
                <a:lnTo>
                  <a:pt x="925830" y="0"/>
                </a:lnTo>
                <a:lnTo>
                  <a:pt x="925830" y="411480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817744" y="5549265"/>
            <a:ext cx="925830" cy="411480"/>
          </a:xfrm>
          <a:custGeom>
            <a:avLst/>
            <a:gdLst/>
            <a:ahLst/>
            <a:cxnLst/>
            <a:rect l="l" t="t" r="r" b="b"/>
            <a:pathLst>
              <a:path w="925830" h="411480">
                <a:moveTo>
                  <a:pt x="0" y="0"/>
                </a:moveTo>
                <a:lnTo>
                  <a:pt x="925830" y="0"/>
                </a:lnTo>
                <a:lnTo>
                  <a:pt x="925830" y="411480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193581" y="5549265"/>
            <a:ext cx="925830" cy="411480"/>
          </a:xfrm>
          <a:custGeom>
            <a:avLst/>
            <a:gdLst/>
            <a:ahLst/>
            <a:cxnLst/>
            <a:rect l="l" t="t" r="r" b="b"/>
            <a:pathLst>
              <a:path w="925830" h="411480">
                <a:moveTo>
                  <a:pt x="0" y="0"/>
                </a:moveTo>
                <a:lnTo>
                  <a:pt x="925830" y="0"/>
                </a:lnTo>
                <a:lnTo>
                  <a:pt x="925830" y="411480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15900" y="6248400"/>
            <a:ext cx="8398932" cy="41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69333" y="6227233"/>
            <a:ext cx="8974666" cy="613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13405" y="6243637"/>
            <a:ext cx="8263094" cy="285748"/>
          </a:xfrm>
          <a:custGeom>
            <a:avLst/>
            <a:gdLst/>
            <a:ahLst/>
            <a:cxnLst/>
            <a:rect l="l" t="t" r="r" b="b"/>
            <a:pathLst>
              <a:path w="8263094" h="285748">
                <a:moveTo>
                  <a:pt x="0" y="285748"/>
                </a:moveTo>
                <a:lnTo>
                  <a:pt x="8263094" y="285748"/>
                </a:lnTo>
                <a:lnTo>
                  <a:pt x="8263094" y="0"/>
                </a:lnTo>
                <a:lnTo>
                  <a:pt x="0" y="0"/>
                </a:lnTo>
                <a:lnTo>
                  <a:pt x="0" y="285748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90402" y="5559425"/>
            <a:ext cx="8627110" cy="100774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305685">
              <a:lnSpc>
                <a:spcPct val="100000"/>
              </a:lnSpc>
              <a:tabLst>
                <a:tab pos="3684904" algn="l"/>
                <a:tab pos="5060950" algn="l"/>
              </a:tabLst>
            </a:pPr>
            <a:r>
              <a:rPr dirty="0" smtClean="0" sz="2400">
                <a:solidFill>
                  <a:srgbClr val="C00000"/>
                </a:solidFill>
                <a:latin typeface="Microsoft YaHei UI"/>
                <a:cs typeface="Microsoft YaHei UI"/>
              </a:rPr>
              <a:t>主语	</a:t>
            </a:r>
            <a:r>
              <a:rPr dirty="0" smtClean="0" sz="2400">
                <a:solidFill>
                  <a:srgbClr val="C00000"/>
                </a:solidFill>
                <a:latin typeface="Microsoft YaHei UI"/>
                <a:cs typeface="Microsoft YaHei UI"/>
              </a:rPr>
              <a:t>谓语	</a:t>
            </a:r>
            <a:r>
              <a:rPr dirty="0" smtClean="0" sz="2400">
                <a:solidFill>
                  <a:srgbClr val="C00000"/>
                </a:solidFill>
                <a:latin typeface="Microsoft YaHei UI"/>
                <a:cs typeface="Microsoft YaHei UI"/>
              </a:rPr>
              <a:t>宾语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24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</a:pPr>
            <a:r>
              <a:rPr dirty="0" smtClean="0" sz="1800" spc="-5" b="1">
                <a:latin typeface="Courier New"/>
                <a:cs typeface="Courier New"/>
              </a:rPr>
              <a:t>(&lt;http://</a:t>
            </a:r>
            <a:r>
              <a:rPr dirty="0" smtClean="0" sz="1800" spc="-10" b="1">
                <a:latin typeface="Courier New"/>
                <a:cs typeface="Courier New"/>
              </a:rPr>
              <a:t>…</a:t>
            </a:r>
            <a:r>
              <a:rPr dirty="0" smtClean="0" sz="1800" spc="-5" b="1">
                <a:latin typeface="Courier New"/>
                <a:cs typeface="Courier New"/>
              </a:rPr>
              <a:t>isb</a:t>
            </a:r>
            <a:r>
              <a:rPr dirty="0" smtClean="0" sz="1800" spc="-10" b="1">
                <a:latin typeface="Courier New"/>
                <a:cs typeface="Courier New"/>
              </a:rPr>
              <a:t>n</a:t>
            </a:r>
            <a:r>
              <a:rPr dirty="0" smtClean="0" sz="1800" spc="-5" b="1">
                <a:latin typeface="Courier New"/>
                <a:cs typeface="Courier New"/>
              </a:rPr>
              <a:t>…6682&gt;</a:t>
            </a:r>
            <a:r>
              <a:rPr dirty="0" smtClean="0" sz="1800" spc="0" b="1">
                <a:latin typeface="Courier New"/>
                <a:cs typeface="Courier New"/>
              </a:rPr>
              <a:t>,</a:t>
            </a:r>
            <a:r>
              <a:rPr dirty="0" smtClean="0" sz="1800" spc="-15" b="1">
                <a:latin typeface="Courier New"/>
                <a:cs typeface="Courier New"/>
              </a:rPr>
              <a:t> </a:t>
            </a:r>
            <a:r>
              <a:rPr dirty="0" smtClean="0" sz="1800" spc="-5" b="1">
                <a:latin typeface="Courier New"/>
                <a:cs typeface="Courier New"/>
              </a:rPr>
              <a:t>&lt;http://…/original&gt;</a:t>
            </a:r>
            <a:r>
              <a:rPr dirty="0" smtClean="0" sz="1800" spc="0" b="1">
                <a:latin typeface="Courier New"/>
                <a:cs typeface="Courier New"/>
              </a:rPr>
              <a:t>,</a:t>
            </a:r>
            <a:r>
              <a:rPr dirty="0" smtClean="0" sz="1800" spc="-15" b="1">
                <a:latin typeface="Courier New"/>
                <a:cs typeface="Courier New"/>
              </a:rPr>
              <a:t> </a:t>
            </a:r>
            <a:r>
              <a:rPr dirty="0" smtClean="0" sz="1800" spc="-5" b="1">
                <a:latin typeface="Courier New"/>
                <a:cs typeface="Courier New"/>
              </a:rPr>
              <a:t>&lt;http://</a:t>
            </a:r>
            <a:r>
              <a:rPr dirty="0" smtClean="0" sz="1800" spc="-10" b="1">
                <a:latin typeface="Courier New"/>
                <a:cs typeface="Courier New"/>
              </a:rPr>
              <a:t>…</a:t>
            </a:r>
            <a:r>
              <a:rPr dirty="0" smtClean="0" sz="1800" spc="-5" b="1">
                <a:latin typeface="Courier New"/>
                <a:cs typeface="Courier New"/>
              </a:rPr>
              <a:t>isb</a:t>
            </a:r>
            <a:r>
              <a:rPr dirty="0" smtClean="0" sz="1800" spc="-10" b="1">
                <a:latin typeface="Courier New"/>
                <a:cs typeface="Courier New"/>
              </a:rPr>
              <a:t>n</a:t>
            </a:r>
            <a:r>
              <a:rPr dirty="0" smtClean="0" sz="1800" spc="-5" b="1">
                <a:latin typeface="Courier New"/>
                <a:cs typeface="Courier New"/>
              </a:rPr>
              <a:t>…409X&gt;)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RDF描述示例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6837" y="1764506"/>
            <a:ext cx="6302375" cy="509587"/>
          </a:xfrm>
          <a:custGeom>
            <a:avLst/>
            <a:gdLst/>
            <a:ahLst/>
            <a:cxnLst/>
            <a:rect l="l" t="t" r="r" b="b"/>
            <a:pathLst>
              <a:path w="6302375" h="509587">
                <a:moveTo>
                  <a:pt x="3151187" y="0"/>
                </a:moveTo>
                <a:lnTo>
                  <a:pt x="2393920" y="7404"/>
                </a:lnTo>
                <a:lnTo>
                  <a:pt x="1924603" y="20022"/>
                </a:lnTo>
                <a:lnTo>
                  <a:pt x="1491276" y="38173"/>
                </a:lnTo>
                <a:lnTo>
                  <a:pt x="1100428" y="61333"/>
                </a:lnTo>
                <a:lnTo>
                  <a:pt x="922961" y="74627"/>
                </a:lnTo>
                <a:lnTo>
                  <a:pt x="758547" y="88976"/>
                </a:lnTo>
                <a:lnTo>
                  <a:pt x="607996" y="104315"/>
                </a:lnTo>
                <a:lnTo>
                  <a:pt x="472120" y="120579"/>
                </a:lnTo>
                <a:lnTo>
                  <a:pt x="351729" y="137701"/>
                </a:lnTo>
                <a:lnTo>
                  <a:pt x="247636" y="155616"/>
                </a:lnTo>
                <a:lnTo>
                  <a:pt x="160649" y="174259"/>
                </a:lnTo>
                <a:lnTo>
                  <a:pt x="91581" y="193563"/>
                </a:lnTo>
                <a:lnTo>
                  <a:pt x="41243" y="213464"/>
                </a:lnTo>
                <a:lnTo>
                  <a:pt x="0" y="254793"/>
                </a:lnTo>
                <a:lnTo>
                  <a:pt x="10446" y="275690"/>
                </a:lnTo>
                <a:lnTo>
                  <a:pt x="91581" y="316023"/>
                </a:lnTo>
                <a:lnTo>
                  <a:pt x="160649" y="335328"/>
                </a:lnTo>
                <a:lnTo>
                  <a:pt x="247636" y="353970"/>
                </a:lnTo>
                <a:lnTo>
                  <a:pt x="351729" y="371886"/>
                </a:lnTo>
                <a:lnTo>
                  <a:pt x="472120" y="389008"/>
                </a:lnTo>
                <a:lnTo>
                  <a:pt x="607996" y="405271"/>
                </a:lnTo>
                <a:lnTo>
                  <a:pt x="758547" y="420610"/>
                </a:lnTo>
                <a:lnTo>
                  <a:pt x="922961" y="434960"/>
                </a:lnTo>
                <a:lnTo>
                  <a:pt x="1100428" y="448254"/>
                </a:lnTo>
                <a:lnTo>
                  <a:pt x="1290137" y="460427"/>
                </a:lnTo>
                <a:lnTo>
                  <a:pt x="1703035" y="481147"/>
                </a:lnTo>
                <a:lnTo>
                  <a:pt x="2155168" y="496597"/>
                </a:lnTo>
                <a:lnTo>
                  <a:pt x="2640048" y="506252"/>
                </a:lnTo>
                <a:lnTo>
                  <a:pt x="3151187" y="509587"/>
                </a:lnTo>
                <a:lnTo>
                  <a:pt x="3662326" y="506252"/>
                </a:lnTo>
                <a:lnTo>
                  <a:pt x="4147206" y="496597"/>
                </a:lnTo>
                <a:lnTo>
                  <a:pt x="4599339" y="481147"/>
                </a:lnTo>
                <a:lnTo>
                  <a:pt x="5012238" y="460427"/>
                </a:lnTo>
                <a:lnTo>
                  <a:pt x="5201946" y="448254"/>
                </a:lnTo>
                <a:lnTo>
                  <a:pt x="5379413" y="434960"/>
                </a:lnTo>
                <a:lnTo>
                  <a:pt x="5543828" y="420610"/>
                </a:lnTo>
                <a:lnTo>
                  <a:pt x="5694378" y="405271"/>
                </a:lnTo>
                <a:lnTo>
                  <a:pt x="5830254" y="389008"/>
                </a:lnTo>
                <a:lnTo>
                  <a:pt x="5950645" y="371886"/>
                </a:lnTo>
                <a:lnTo>
                  <a:pt x="6054739" y="353970"/>
                </a:lnTo>
                <a:lnTo>
                  <a:pt x="6141725" y="335328"/>
                </a:lnTo>
                <a:lnTo>
                  <a:pt x="6210793" y="316023"/>
                </a:lnTo>
                <a:lnTo>
                  <a:pt x="6261131" y="296122"/>
                </a:lnTo>
                <a:lnTo>
                  <a:pt x="6302375" y="254793"/>
                </a:lnTo>
                <a:lnTo>
                  <a:pt x="6291928" y="233896"/>
                </a:lnTo>
                <a:lnTo>
                  <a:pt x="6210793" y="193563"/>
                </a:lnTo>
                <a:lnTo>
                  <a:pt x="6141725" y="174259"/>
                </a:lnTo>
                <a:lnTo>
                  <a:pt x="6054739" y="155616"/>
                </a:lnTo>
                <a:lnTo>
                  <a:pt x="5950645" y="137701"/>
                </a:lnTo>
                <a:lnTo>
                  <a:pt x="5830254" y="120579"/>
                </a:lnTo>
                <a:lnTo>
                  <a:pt x="5694378" y="104315"/>
                </a:lnTo>
                <a:lnTo>
                  <a:pt x="5543828" y="88976"/>
                </a:lnTo>
                <a:lnTo>
                  <a:pt x="5379413" y="74627"/>
                </a:lnTo>
                <a:lnTo>
                  <a:pt x="5201946" y="61333"/>
                </a:lnTo>
                <a:lnTo>
                  <a:pt x="4811098" y="38173"/>
                </a:lnTo>
                <a:lnTo>
                  <a:pt x="4377772" y="20022"/>
                </a:lnTo>
                <a:lnTo>
                  <a:pt x="3908454" y="7404"/>
                </a:lnTo>
                <a:lnTo>
                  <a:pt x="3151187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366837" y="1764506"/>
            <a:ext cx="6302375" cy="509588"/>
          </a:xfrm>
          <a:custGeom>
            <a:avLst/>
            <a:gdLst/>
            <a:ahLst/>
            <a:cxnLst/>
            <a:rect l="l" t="t" r="r" b="b"/>
            <a:pathLst>
              <a:path w="6302375" h="509588">
                <a:moveTo>
                  <a:pt x="0" y="254794"/>
                </a:moveTo>
                <a:lnTo>
                  <a:pt x="41243" y="213465"/>
                </a:lnTo>
                <a:lnTo>
                  <a:pt x="91581" y="193564"/>
                </a:lnTo>
                <a:lnTo>
                  <a:pt x="160649" y="174259"/>
                </a:lnTo>
                <a:lnTo>
                  <a:pt x="247635" y="155616"/>
                </a:lnTo>
                <a:lnTo>
                  <a:pt x="351729" y="137701"/>
                </a:lnTo>
                <a:lnTo>
                  <a:pt x="472120" y="120579"/>
                </a:lnTo>
                <a:lnTo>
                  <a:pt x="607996" y="104315"/>
                </a:lnTo>
                <a:lnTo>
                  <a:pt x="758547" y="88976"/>
                </a:lnTo>
                <a:lnTo>
                  <a:pt x="922961" y="74627"/>
                </a:lnTo>
                <a:lnTo>
                  <a:pt x="1100428" y="61333"/>
                </a:lnTo>
                <a:lnTo>
                  <a:pt x="1290137" y="49160"/>
                </a:lnTo>
                <a:lnTo>
                  <a:pt x="1491276" y="38174"/>
                </a:lnTo>
                <a:lnTo>
                  <a:pt x="1703035" y="28439"/>
                </a:lnTo>
                <a:lnTo>
                  <a:pt x="1924603" y="20022"/>
                </a:lnTo>
                <a:lnTo>
                  <a:pt x="2155168" y="12989"/>
                </a:lnTo>
                <a:lnTo>
                  <a:pt x="2393921" y="7404"/>
                </a:lnTo>
                <a:lnTo>
                  <a:pt x="2640048" y="3334"/>
                </a:lnTo>
                <a:lnTo>
                  <a:pt x="2892741" y="844"/>
                </a:lnTo>
                <a:lnTo>
                  <a:pt x="3151188" y="0"/>
                </a:lnTo>
                <a:lnTo>
                  <a:pt x="3409634" y="844"/>
                </a:lnTo>
                <a:lnTo>
                  <a:pt x="3662326" y="3334"/>
                </a:lnTo>
                <a:lnTo>
                  <a:pt x="3908454" y="7404"/>
                </a:lnTo>
                <a:lnTo>
                  <a:pt x="4147206" y="12989"/>
                </a:lnTo>
                <a:lnTo>
                  <a:pt x="4377772" y="20022"/>
                </a:lnTo>
                <a:lnTo>
                  <a:pt x="4599339" y="28439"/>
                </a:lnTo>
                <a:lnTo>
                  <a:pt x="4811098" y="38174"/>
                </a:lnTo>
                <a:lnTo>
                  <a:pt x="5012237" y="49160"/>
                </a:lnTo>
                <a:lnTo>
                  <a:pt x="5201946" y="61333"/>
                </a:lnTo>
                <a:lnTo>
                  <a:pt x="5379413" y="74627"/>
                </a:lnTo>
                <a:lnTo>
                  <a:pt x="5543827" y="88976"/>
                </a:lnTo>
                <a:lnTo>
                  <a:pt x="5694378" y="104315"/>
                </a:lnTo>
                <a:lnTo>
                  <a:pt x="5830254" y="120579"/>
                </a:lnTo>
                <a:lnTo>
                  <a:pt x="5950645" y="137701"/>
                </a:lnTo>
                <a:lnTo>
                  <a:pt x="6054739" y="155616"/>
                </a:lnTo>
                <a:lnTo>
                  <a:pt x="6141725" y="174259"/>
                </a:lnTo>
                <a:lnTo>
                  <a:pt x="6210793" y="193564"/>
                </a:lnTo>
                <a:lnTo>
                  <a:pt x="6261131" y="213465"/>
                </a:lnTo>
                <a:lnTo>
                  <a:pt x="6302375" y="254794"/>
                </a:lnTo>
                <a:lnTo>
                  <a:pt x="6291928" y="275691"/>
                </a:lnTo>
                <a:lnTo>
                  <a:pt x="6210793" y="316023"/>
                </a:lnTo>
                <a:lnTo>
                  <a:pt x="6141725" y="335328"/>
                </a:lnTo>
                <a:lnTo>
                  <a:pt x="6054739" y="353971"/>
                </a:lnTo>
                <a:lnTo>
                  <a:pt x="5950645" y="371886"/>
                </a:lnTo>
                <a:lnTo>
                  <a:pt x="5830254" y="389008"/>
                </a:lnTo>
                <a:lnTo>
                  <a:pt x="5694378" y="405272"/>
                </a:lnTo>
                <a:lnTo>
                  <a:pt x="5543827" y="420611"/>
                </a:lnTo>
                <a:lnTo>
                  <a:pt x="5379413" y="434960"/>
                </a:lnTo>
                <a:lnTo>
                  <a:pt x="5201946" y="448254"/>
                </a:lnTo>
                <a:lnTo>
                  <a:pt x="5012237" y="460427"/>
                </a:lnTo>
                <a:lnTo>
                  <a:pt x="4811098" y="471414"/>
                </a:lnTo>
                <a:lnTo>
                  <a:pt x="4599339" y="481148"/>
                </a:lnTo>
                <a:lnTo>
                  <a:pt x="4377772" y="489565"/>
                </a:lnTo>
                <a:lnTo>
                  <a:pt x="4147206" y="496598"/>
                </a:lnTo>
                <a:lnTo>
                  <a:pt x="3908454" y="502183"/>
                </a:lnTo>
                <a:lnTo>
                  <a:pt x="3662326" y="506253"/>
                </a:lnTo>
                <a:lnTo>
                  <a:pt x="3409634" y="508743"/>
                </a:lnTo>
                <a:lnTo>
                  <a:pt x="3151188" y="509588"/>
                </a:lnTo>
                <a:lnTo>
                  <a:pt x="2892741" y="508743"/>
                </a:lnTo>
                <a:lnTo>
                  <a:pt x="2640048" y="506253"/>
                </a:lnTo>
                <a:lnTo>
                  <a:pt x="2393921" y="502183"/>
                </a:lnTo>
                <a:lnTo>
                  <a:pt x="2155168" y="496598"/>
                </a:lnTo>
                <a:lnTo>
                  <a:pt x="1924603" y="489565"/>
                </a:lnTo>
                <a:lnTo>
                  <a:pt x="1703035" y="481148"/>
                </a:lnTo>
                <a:lnTo>
                  <a:pt x="1491276" y="471414"/>
                </a:lnTo>
                <a:lnTo>
                  <a:pt x="1290137" y="460427"/>
                </a:lnTo>
                <a:lnTo>
                  <a:pt x="1100428" y="448254"/>
                </a:lnTo>
                <a:lnTo>
                  <a:pt x="922961" y="434960"/>
                </a:lnTo>
                <a:lnTo>
                  <a:pt x="758547" y="420611"/>
                </a:lnTo>
                <a:lnTo>
                  <a:pt x="607996" y="405272"/>
                </a:lnTo>
                <a:lnTo>
                  <a:pt x="472120" y="389008"/>
                </a:lnTo>
                <a:lnTo>
                  <a:pt x="351729" y="371886"/>
                </a:lnTo>
                <a:lnTo>
                  <a:pt x="247635" y="353971"/>
                </a:lnTo>
                <a:lnTo>
                  <a:pt x="160649" y="335328"/>
                </a:lnTo>
                <a:lnTo>
                  <a:pt x="91581" y="316023"/>
                </a:lnTo>
                <a:lnTo>
                  <a:pt x="41243" y="296122"/>
                </a:lnTo>
                <a:lnTo>
                  <a:pt x="0" y="254794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68538" y="1884852"/>
            <a:ext cx="4331970" cy="8921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">
                <a:latin typeface="Tahoma"/>
                <a:cs typeface="Tahoma"/>
                <a:hlinkClick r:id="rId2"/>
              </a:rPr>
              <a:t>ht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t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p</a:t>
            </a:r>
            <a:r>
              <a:rPr dirty="0" smtClean="0" sz="1800" spc="-10">
                <a:latin typeface="Tahoma"/>
                <a:cs typeface="Tahoma"/>
                <a:hlinkClick r:id="rId2"/>
              </a:rPr>
              <a:t>: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/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/</a:t>
            </a:r>
            <a:r>
              <a:rPr dirty="0" smtClean="0" sz="1800" spc="0">
                <a:latin typeface="Tahoma"/>
                <a:cs typeface="Tahoma"/>
                <a:hlinkClick r:id="rId2"/>
              </a:rPr>
              <a:t>www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.</a:t>
            </a:r>
            <a:r>
              <a:rPr dirty="0" smtClean="0" sz="1800" spc="-10">
                <a:latin typeface="Tahoma"/>
                <a:cs typeface="Tahoma"/>
                <a:hlinkClick r:id="rId2"/>
              </a:rPr>
              <a:t>ai</a:t>
            </a:r>
            <a:r>
              <a:rPr dirty="0" smtClean="0" sz="1800" spc="-10">
                <a:latin typeface="Tahoma"/>
                <a:cs typeface="Tahoma"/>
                <a:hlinkClick r:id="rId2"/>
              </a:rPr>
              <a:t>f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b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.</a:t>
            </a:r>
            <a:r>
              <a:rPr dirty="0" smtClean="0" sz="1800" spc="-15">
                <a:latin typeface="Tahoma"/>
                <a:cs typeface="Tahoma"/>
                <a:hlinkClick r:id="rId2"/>
              </a:rPr>
              <a:t>uni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-</a:t>
            </a:r>
            <a:r>
              <a:rPr dirty="0" smtClean="0" sz="1800" spc="-10">
                <a:latin typeface="Tahoma"/>
                <a:cs typeface="Tahoma"/>
                <a:hlinkClick r:id="rId2"/>
              </a:rPr>
              <a:t>k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a</a:t>
            </a:r>
            <a:r>
              <a:rPr dirty="0" smtClean="0" sz="1800" spc="0">
                <a:latin typeface="Tahoma"/>
                <a:cs typeface="Tahoma"/>
                <a:hlinkClick r:id="rId2"/>
              </a:rPr>
              <a:t>r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l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s</a:t>
            </a:r>
            <a:r>
              <a:rPr dirty="0" smtClean="0" sz="1800" spc="0">
                <a:latin typeface="Tahoma"/>
                <a:cs typeface="Tahoma"/>
                <a:hlinkClick r:id="rId2"/>
              </a:rPr>
              <a:t>r</a:t>
            </a:r>
            <a:r>
              <a:rPr dirty="0" smtClean="0" sz="1800" spc="-15">
                <a:latin typeface="Tahoma"/>
                <a:cs typeface="Tahoma"/>
                <a:hlinkClick r:id="rId2"/>
              </a:rPr>
              <a:t>u</a:t>
            </a:r>
            <a:r>
              <a:rPr dirty="0" smtClean="0" sz="1800" spc="-15">
                <a:latin typeface="Tahoma"/>
                <a:cs typeface="Tahoma"/>
                <a:hlinkClick r:id="rId2"/>
              </a:rPr>
              <a:t>h</a:t>
            </a:r>
            <a:r>
              <a:rPr dirty="0" smtClean="0" sz="1800" spc="0">
                <a:latin typeface="Tahoma"/>
                <a:cs typeface="Tahoma"/>
                <a:hlinkClick r:id="rId2"/>
              </a:rPr>
              <a:t>e</a:t>
            </a:r>
            <a:r>
              <a:rPr dirty="0" smtClean="0" sz="1800" spc="5">
                <a:latin typeface="Tahoma"/>
                <a:cs typeface="Tahoma"/>
                <a:hlinkClick r:id="rId2"/>
              </a:rPr>
              <a:t>.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d</a:t>
            </a:r>
            <a:r>
              <a:rPr dirty="0" smtClean="0" sz="1800" spc="0">
                <a:latin typeface="Tahoma"/>
                <a:cs typeface="Tahoma"/>
                <a:hlinkClick r:id="rId2"/>
              </a:rPr>
              <a:t>e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/</a:t>
            </a:r>
            <a:r>
              <a:rPr dirty="0" smtClean="0" sz="1800" spc="-20">
                <a:latin typeface="Tahoma"/>
                <a:cs typeface="Tahoma"/>
                <a:hlinkClick r:id="rId2"/>
              </a:rPr>
              <a:t>W</a:t>
            </a:r>
            <a:r>
              <a:rPr dirty="0" smtClean="0" sz="1800" spc="-20">
                <a:latin typeface="Tahoma"/>
                <a:cs typeface="Tahoma"/>
                <a:hlinkClick r:id="rId2"/>
              </a:rPr>
              <a:t>B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S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/</a:t>
            </a:r>
            <a:r>
              <a:rPr dirty="0" smtClean="0" sz="1800" spc="0">
                <a:latin typeface="Tahoma"/>
                <a:cs typeface="Tahoma"/>
                <a:hlinkClick r:id="rId2"/>
              </a:rPr>
              <a:t>y</a:t>
            </a:r>
            <a:r>
              <a:rPr dirty="0" smtClean="0" sz="1800" spc="-5">
                <a:latin typeface="Tahoma"/>
                <a:cs typeface="Tahoma"/>
                <a:hlinkClick r:id="rId2"/>
              </a:rPr>
              <a:t>s</a:t>
            </a:r>
            <a:r>
              <a:rPr dirty="0" smtClean="0" sz="1800" spc="-10">
                <a:latin typeface="Tahoma"/>
                <a:cs typeface="Tahoma"/>
                <a:hlinkClick r:id="rId2"/>
              </a:rPr>
              <a:t>u</a:t>
            </a:r>
            <a:endParaRPr sz="1800">
              <a:latin typeface="Tahoma"/>
              <a:cs typeface="Tahoma"/>
            </a:endParaRPr>
          </a:p>
          <a:p>
            <a:pPr>
              <a:lnSpc>
                <a:spcPts val="650"/>
              </a:lnSpc>
              <a:spcBef>
                <a:spcPts val="2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399540">
              <a:lnSpc>
                <a:spcPct val="100000"/>
              </a:lnSpc>
            </a:pPr>
            <a:r>
              <a:rPr dirty="0" smtClean="0" sz="1800" spc="-15">
                <a:latin typeface="Tahoma"/>
                <a:cs typeface="Tahoma"/>
              </a:rPr>
              <a:t>s</a:t>
            </a:r>
            <a:r>
              <a:rPr dirty="0" smtClean="0" sz="1800" spc="-5">
                <a:latin typeface="Tahoma"/>
                <a:cs typeface="Tahoma"/>
              </a:rPr>
              <a:t>i</a:t>
            </a:r>
            <a:r>
              <a:rPr dirty="0" smtClean="0" sz="1800" spc="-5">
                <a:latin typeface="Tahoma"/>
                <a:cs typeface="Tahoma"/>
              </a:rPr>
              <a:t>t</a:t>
            </a:r>
            <a:r>
              <a:rPr dirty="0" smtClean="0" sz="1800" spc="0">
                <a:latin typeface="Tahoma"/>
                <a:cs typeface="Tahoma"/>
              </a:rPr>
              <a:t>e</a:t>
            </a:r>
            <a:r>
              <a:rPr dirty="0" smtClean="0" sz="1800" spc="-5">
                <a:latin typeface="Tahoma"/>
                <a:cs typeface="Tahoma"/>
              </a:rPr>
              <a:t>-o</a:t>
            </a:r>
            <a:r>
              <a:rPr dirty="0" smtClean="0" sz="1800" spc="0">
                <a:latin typeface="Tahoma"/>
                <a:cs typeface="Tahoma"/>
              </a:rPr>
              <a:t>w</a:t>
            </a:r>
            <a:r>
              <a:rPr dirty="0" smtClean="0" sz="1800" spc="-15">
                <a:latin typeface="Tahoma"/>
                <a:cs typeface="Tahoma"/>
              </a:rPr>
              <a:t>n</a:t>
            </a:r>
            <a:r>
              <a:rPr dirty="0" smtClean="0" sz="1800" spc="0">
                <a:latin typeface="Tahoma"/>
                <a:cs typeface="Tahoma"/>
              </a:rPr>
              <a:t>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3787" y="2297906"/>
            <a:ext cx="85725" cy="685800"/>
          </a:xfrm>
          <a:custGeom>
            <a:avLst/>
            <a:gdLst/>
            <a:ahLst/>
            <a:cxnLst/>
            <a:rect l="l" t="t" r="r" b="b"/>
            <a:pathLst>
              <a:path w="85725" h="685800">
                <a:moveTo>
                  <a:pt x="85725" y="600075"/>
                </a:moveTo>
                <a:lnTo>
                  <a:pt x="0" y="600075"/>
                </a:lnTo>
                <a:lnTo>
                  <a:pt x="42862" y="685800"/>
                </a:lnTo>
                <a:lnTo>
                  <a:pt x="85725" y="600075"/>
                </a:lnTo>
                <a:close/>
              </a:path>
              <a:path w="85725" h="685800">
                <a:moveTo>
                  <a:pt x="57151" y="0"/>
                </a:moveTo>
                <a:lnTo>
                  <a:pt x="28576" y="0"/>
                </a:lnTo>
                <a:lnTo>
                  <a:pt x="28575" y="600075"/>
                </a:lnTo>
                <a:lnTo>
                  <a:pt x="57150" y="600075"/>
                </a:lnTo>
                <a:lnTo>
                  <a:pt x="57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221037" y="2983706"/>
            <a:ext cx="925639" cy="509587"/>
          </a:xfrm>
          <a:custGeom>
            <a:avLst/>
            <a:gdLst/>
            <a:ahLst/>
            <a:cxnLst/>
            <a:rect l="l" t="t" r="r" b="b"/>
            <a:pathLst>
              <a:path w="925639" h="509587">
                <a:moveTo>
                  <a:pt x="462819" y="0"/>
                </a:moveTo>
                <a:lnTo>
                  <a:pt x="387748" y="3334"/>
                </a:lnTo>
                <a:lnTo>
                  <a:pt x="316533" y="12989"/>
                </a:lnTo>
                <a:lnTo>
                  <a:pt x="250127" y="28439"/>
                </a:lnTo>
                <a:lnTo>
                  <a:pt x="189484" y="49160"/>
                </a:lnTo>
                <a:lnTo>
                  <a:pt x="135556" y="74627"/>
                </a:lnTo>
                <a:lnTo>
                  <a:pt x="89297" y="104315"/>
                </a:lnTo>
                <a:lnTo>
                  <a:pt x="51659" y="137701"/>
                </a:lnTo>
                <a:lnTo>
                  <a:pt x="23594" y="174259"/>
                </a:lnTo>
                <a:lnTo>
                  <a:pt x="6057" y="213464"/>
                </a:lnTo>
                <a:lnTo>
                  <a:pt x="0" y="254793"/>
                </a:lnTo>
                <a:lnTo>
                  <a:pt x="1534" y="275690"/>
                </a:lnTo>
                <a:lnTo>
                  <a:pt x="13450" y="316023"/>
                </a:lnTo>
                <a:lnTo>
                  <a:pt x="36370" y="353970"/>
                </a:lnTo>
                <a:lnTo>
                  <a:pt x="69341" y="389008"/>
                </a:lnTo>
                <a:lnTo>
                  <a:pt x="111409" y="420610"/>
                </a:lnTo>
                <a:lnTo>
                  <a:pt x="161621" y="448254"/>
                </a:lnTo>
                <a:lnTo>
                  <a:pt x="219026" y="471413"/>
                </a:lnTo>
                <a:lnTo>
                  <a:pt x="282669" y="489564"/>
                </a:lnTo>
                <a:lnTo>
                  <a:pt x="351598" y="502182"/>
                </a:lnTo>
                <a:lnTo>
                  <a:pt x="424861" y="508742"/>
                </a:lnTo>
                <a:lnTo>
                  <a:pt x="462819" y="509587"/>
                </a:lnTo>
                <a:lnTo>
                  <a:pt x="500778" y="508742"/>
                </a:lnTo>
                <a:lnTo>
                  <a:pt x="574040" y="502182"/>
                </a:lnTo>
                <a:lnTo>
                  <a:pt x="642969" y="489564"/>
                </a:lnTo>
                <a:lnTo>
                  <a:pt x="706613" y="471413"/>
                </a:lnTo>
                <a:lnTo>
                  <a:pt x="764017" y="448254"/>
                </a:lnTo>
                <a:lnTo>
                  <a:pt x="814230" y="420610"/>
                </a:lnTo>
                <a:lnTo>
                  <a:pt x="856298" y="389008"/>
                </a:lnTo>
                <a:lnTo>
                  <a:pt x="889268" y="353970"/>
                </a:lnTo>
                <a:lnTo>
                  <a:pt x="912188" y="316023"/>
                </a:lnTo>
                <a:lnTo>
                  <a:pt x="924105" y="275690"/>
                </a:lnTo>
                <a:lnTo>
                  <a:pt x="925639" y="254793"/>
                </a:lnTo>
                <a:lnTo>
                  <a:pt x="924105" y="233896"/>
                </a:lnTo>
                <a:lnTo>
                  <a:pt x="912188" y="193563"/>
                </a:lnTo>
                <a:lnTo>
                  <a:pt x="889268" y="155616"/>
                </a:lnTo>
                <a:lnTo>
                  <a:pt x="856298" y="120579"/>
                </a:lnTo>
                <a:lnTo>
                  <a:pt x="814230" y="88976"/>
                </a:lnTo>
                <a:lnTo>
                  <a:pt x="764017" y="61333"/>
                </a:lnTo>
                <a:lnTo>
                  <a:pt x="706613" y="38173"/>
                </a:lnTo>
                <a:lnTo>
                  <a:pt x="642969" y="20022"/>
                </a:lnTo>
                <a:lnTo>
                  <a:pt x="574040" y="7404"/>
                </a:lnTo>
                <a:lnTo>
                  <a:pt x="500778" y="844"/>
                </a:lnTo>
                <a:lnTo>
                  <a:pt x="46281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221037" y="2983706"/>
            <a:ext cx="925639" cy="509588"/>
          </a:xfrm>
          <a:custGeom>
            <a:avLst/>
            <a:gdLst/>
            <a:ahLst/>
            <a:cxnLst/>
            <a:rect l="l" t="t" r="r" b="b"/>
            <a:pathLst>
              <a:path w="925639" h="509588">
                <a:moveTo>
                  <a:pt x="0" y="254794"/>
                </a:moveTo>
                <a:lnTo>
                  <a:pt x="6057" y="213465"/>
                </a:lnTo>
                <a:lnTo>
                  <a:pt x="23594" y="174259"/>
                </a:lnTo>
                <a:lnTo>
                  <a:pt x="51659" y="137701"/>
                </a:lnTo>
                <a:lnTo>
                  <a:pt x="89297" y="104315"/>
                </a:lnTo>
                <a:lnTo>
                  <a:pt x="135556" y="74627"/>
                </a:lnTo>
                <a:lnTo>
                  <a:pt x="189484" y="49160"/>
                </a:lnTo>
                <a:lnTo>
                  <a:pt x="250127" y="28439"/>
                </a:lnTo>
                <a:lnTo>
                  <a:pt x="316532" y="12989"/>
                </a:lnTo>
                <a:lnTo>
                  <a:pt x="387747" y="3334"/>
                </a:lnTo>
                <a:lnTo>
                  <a:pt x="462819" y="0"/>
                </a:lnTo>
                <a:lnTo>
                  <a:pt x="500777" y="844"/>
                </a:lnTo>
                <a:lnTo>
                  <a:pt x="574040" y="7404"/>
                </a:lnTo>
                <a:lnTo>
                  <a:pt x="642969" y="20022"/>
                </a:lnTo>
                <a:lnTo>
                  <a:pt x="706613" y="38174"/>
                </a:lnTo>
                <a:lnTo>
                  <a:pt x="764017" y="61333"/>
                </a:lnTo>
                <a:lnTo>
                  <a:pt x="814230" y="88976"/>
                </a:lnTo>
                <a:lnTo>
                  <a:pt x="856298" y="120579"/>
                </a:lnTo>
                <a:lnTo>
                  <a:pt x="889268" y="155616"/>
                </a:lnTo>
                <a:lnTo>
                  <a:pt x="912188" y="193564"/>
                </a:lnTo>
                <a:lnTo>
                  <a:pt x="924104" y="233896"/>
                </a:lnTo>
                <a:lnTo>
                  <a:pt x="925639" y="254794"/>
                </a:lnTo>
                <a:lnTo>
                  <a:pt x="924104" y="275691"/>
                </a:lnTo>
                <a:lnTo>
                  <a:pt x="912188" y="316023"/>
                </a:lnTo>
                <a:lnTo>
                  <a:pt x="889268" y="353971"/>
                </a:lnTo>
                <a:lnTo>
                  <a:pt x="856298" y="389008"/>
                </a:lnTo>
                <a:lnTo>
                  <a:pt x="814230" y="420611"/>
                </a:lnTo>
                <a:lnTo>
                  <a:pt x="764017" y="448254"/>
                </a:lnTo>
                <a:lnTo>
                  <a:pt x="706613" y="471414"/>
                </a:lnTo>
                <a:lnTo>
                  <a:pt x="642969" y="489565"/>
                </a:lnTo>
                <a:lnTo>
                  <a:pt x="574040" y="502183"/>
                </a:lnTo>
                <a:lnTo>
                  <a:pt x="500777" y="508743"/>
                </a:lnTo>
                <a:lnTo>
                  <a:pt x="462819" y="509588"/>
                </a:lnTo>
                <a:lnTo>
                  <a:pt x="424861" y="508743"/>
                </a:lnTo>
                <a:lnTo>
                  <a:pt x="351598" y="502183"/>
                </a:lnTo>
                <a:lnTo>
                  <a:pt x="282669" y="489565"/>
                </a:lnTo>
                <a:lnTo>
                  <a:pt x="219025" y="471414"/>
                </a:lnTo>
                <a:lnTo>
                  <a:pt x="161621" y="448254"/>
                </a:lnTo>
                <a:lnTo>
                  <a:pt x="111408" y="420611"/>
                </a:lnTo>
                <a:lnTo>
                  <a:pt x="69340" y="389008"/>
                </a:lnTo>
                <a:lnTo>
                  <a:pt x="36370" y="353971"/>
                </a:lnTo>
                <a:lnTo>
                  <a:pt x="13450" y="316023"/>
                </a:lnTo>
                <a:lnTo>
                  <a:pt x="1534" y="275691"/>
                </a:lnTo>
                <a:lnTo>
                  <a:pt x="0" y="254794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35334" y="3104052"/>
            <a:ext cx="477520" cy="2806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Tahoma"/>
                <a:cs typeface="Tahoma"/>
              </a:rPr>
              <a:t>Y</a:t>
            </a:r>
            <a:r>
              <a:rPr dirty="0" smtClean="0" sz="1800" spc="-5">
                <a:latin typeface="Tahoma"/>
                <a:cs typeface="Tahoma"/>
              </a:rPr>
              <a:t>o</a:t>
            </a:r>
            <a:r>
              <a:rPr dirty="0" smtClean="0" sz="1800" spc="0">
                <a:latin typeface="Tahoma"/>
                <a:cs typeface="Tahoma"/>
              </a:rPr>
              <a:t>rk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74701" y="2972593"/>
            <a:ext cx="1574788" cy="509588"/>
          </a:xfrm>
          <a:custGeom>
            <a:avLst/>
            <a:gdLst/>
            <a:ahLst/>
            <a:cxnLst/>
            <a:rect l="l" t="t" r="r" b="b"/>
            <a:pathLst>
              <a:path w="1574788" h="509588">
                <a:moveTo>
                  <a:pt x="787394" y="0"/>
                </a:moveTo>
                <a:lnTo>
                  <a:pt x="722816" y="844"/>
                </a:lnTo>
                <a:lnTo>
                  <a:pt x="659675" y="3334"/>
                </a:lnTo>
                <a:lnTo>
                  <a:pt x="598174" y="7404"/>
                </a:lnTo>
                <a:lnTo>
                  <a:pt x="538517" y="12989"/>
                </a:lnTo>
                <a:lnTo>
                  <a:pt x="480905" y="20022"/>
                </a:lnTo>
                <a:lnTo>
                  <a:pt x="425541" y="28439"/>
                </a:lnTo>
                <a:lnTo>
                  <a:pt x="372629" y="38173"/>
                </a:lnTo>
                <a:lnTo>
                  <a:pt x="322369" y="49160"/>
                </a:lnTo>
                <a:lnTo>
                  <a:pt x="274966" y="61333"/>
                </a:lnTo>
                <a:lnTo>
                  <a:pt x="230622" y="74627"/>
                </a:lnTo>
                <a:lnTo>
                  <a:pt x="189540" y="88976"/>
                </a:lnTo>
                <a:lnTo>
                  <a:pt x="151921" y="104315"/>
                </a:lnTo>
                <a:lnTo>
                  <a:pt x="87887" y="137701"/>
                </a:lnTo>
                <a:lnTo>
                  <a:pt x="40141" y="174259"/>
                </a:lnTo>
                <a:lnTo>
                  <a:pt x="10305" y="213464"/>
                </a:lnTo>
                <a:lnTo>
                  <a:pt x="0" y="254793"/>
                </a:lnTo>
                <a:lnTo>
                  <a:pt x="2610" y="275690"/>
                </a:lnTo>
                <a:lnTo>
                  <a:pt x="22883" y="316024"/>
                </a:lnTo>
                <a:lnTo>
                  <a:pt x="61877" y="353971"/>
                </a:lnTo>
                <a:lnTo>
                  <a:pt x="117969" y="389009"/>
                </a:lnTo>
                <a:lnTo>
                  <a:pt x="189540" y="420611"/>
                </a:lnTo>
                <a:lnTo>
                  <a:pt x="230622" y="434961"/>
                </a:lnTo>
                <a:lnTo>
                  <a:pt x="274966" y="448255"/>
                </a:lnTo>
                <a:lnTo>
                  <a:pt x="322369" y="460428"/>
                </a:lnTo>
                <a:lnTo>
                  <a:pt x="372629" y="471414"/>
                </a:lnTo>
                <a:lnTo>
                  <a:pt x="425541" y="481149"/>
                </a:lnTo>
                <a:lnTo>
                  <a:pt x="480905" y="489565"/>
                </a:lnTo>
                <a:lnTo>
                  <a:pt x="538517" y="496599"/>
                </a:lnTo>
                <a:lnTo>
                  <a:pt x="598174" y="502183"/>
                </a:lnTo>
                <a:lnTo>
                  <a:pt x="659675" y="506253"/>
                </a:lnTo>
                <a:lnTo>
                  <a:pt x="722816" y="508744"/>
                </a:lnTo>
                <a:lnTo>
                  <a:pt x="787394" y="509588"/>
                </a:lnTo>
                <a:lnTo>
                  <a:pt x="851973" y="508744"/>
                </a:lnTo>
                <a:lnTo>
                  <a:pt x="915114" y="506253"/>
                </a:lnTo>
                <a:lnTo>
                  <a:pt x="976614" y="502183"/>
                </a:lnTo>
                <a:lnTo>
                  <a:pt x="1036271" y="496599"/>
                </a:lnTo>
                <a:lnTo>
                  <a:pt x="1093883" y="489565"/>
                </a:lnTo>
                <a:lnTo>
                  <a:pt x="1149247" y="481149"/>
                </a:lnTo>
                <a:lnTo>
                  <a:pt x="1202159" y="471414"/>
                </a:lnTo>
                <a:lnTo>
                  <a:pt x="1252418" y="460428"/>
                </a:lnTo>
                <a:lnTo>
                  <a:pt x="1299821" y="448255"/>
                </a:lnTo>
                <a:lnTo>
                  <a:pt x="1344165" y="434961"/>
                </a:lnTo>
                <a:lnTo>
                  <a:pt x="1385248" y="420611"/>
                </a:lnTo>
                <a:lnTo>
                  <a:pt x="1422866" y="405272"/>
                </a:lnTo>
                <a:lnTo>
                  <a:pt x="1486900" y="371886"/>
                </a:lnTo>
                <a:lnTo>
                  <a:pt x="1534646" y="335328"/>
                </a:lnTo>
                <a:lnTo>
                  <a:pt x="1564482" y="296122"/>
                </a:lnTo>
                <a:lnTo>
                  <a:pt x="1574788" y="254793"/>
                </a:lnTo>
                <a:lnTo>
                  <a:pt x="1572178" y="233896"/>
                </a:lnTo>
                <a:lnTo>
                  <a:pt x="1551904" y="193563"/>
                </a:lnTo>
                <a:lnTo>
                  <a:pt x="1512911" y="155616"/>
                </a:lnTo>
                <a:lnTo>
                  <a:pt x="1456818" y="120579"/>
                </a:lnTo>
                <a:lnTo>
                  <a:pt x="1385248" y="88976"/>
                </a:lnTo>
                <a:lnTo>
                  <a:pt x="1344165" y="74627"/>
                </a:lnTo>
                <a:lnTo>
                  <a:pt x="1299821" y="61333"/>
                </a:lnTo>
                <a:lnTo>
                  <a:pt x="1252418" y="49160"/>
                </a:lnTo>
                <a:lnTo>
                  <a:pt x="1202159" y="38173"/>
                </a:lnTo>
                <a:lnTo>
                  <a:pt x="1149247" y="28439"/>
                </a:lnTo>
                <a:lnTo>
                  <a:pt x="1093883" y="20022"/>
                </a:lnTo>
                <a:lnTo>
                  <a:pt x="1036271" y="12989"/>
                </a:lnTo>
                <a:lnTo>
                  <a:pt x="976614" y="7404"/>
                </a:lnTo>
                <a:lnTo>
                  <a:pt x="915114" y="3334"/>
                </a:lnTo>
                <a:lnTo>
                  <a:pt x="851973" y="844"/>
                </a:lnTo>
                <a:lnTo>
                  <a:pt x="78739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774701" y="2972593"/>
            <a:ext cx="1574788" cy="509588"/>
          </a:xfrm>
          <a:custGeom>
            <a:avLst/>
            <a:gdLst/>
            <a:ahLst/>
            <a:cxnLst/>
            <a:rect l="l" t="t" r="r" b="b"/>
            <a:pathLst>
              <a:path w="1574788" h="509588">
                <a:moveTo>
                  <a:pt x="0" y="254794"/>
                </a:moveTo>
                <a:lnTo>
                  <a:pt x="10305" y="213465"/>
                </a:lnTo>
                <a:lnTo>
                  <a:pt x="40141" y="174259"/>
                </a:lnTo>
                <a:lnTo>
                  <a:pt x="87887" y="137701"/>
                </a:lnTo>
                <a:lnTo>
                  <a:pt x="151921" y="104315"/>
                </a:lnTo>
                <a:lnTo>
                  <a:pt x="189539" y="88976"/>
                </a:lnTo>
                <a:lnTo>
                  <a:pt x="230622" y="74627"/>
                </a:lnTo>
                <a:lnTo>
                  <a:pt x="274966" y="61333"/>
                </a:lnTo>
                <a:lnTo>
                  <a:pt x="322369" y="49160"/>
                </a:lnTo>
                <a:lnTo>
                  <a:pt x="372628" y="38174"/>
                </a:lnTo>
                <a:lnTo>
                  <a:pt x="425541" y="28439"/>
                </a:lnTo>
                <a:lnTo>
                  <a:pt x="480904" y="20022"/>
                </a:lnTo>
                <a:lnTo>
                  <a:pt x="538516" y="12989"/>
                </a:lnTo>
                <a:lnTo>
                  <a:pt x="598174" y="7404"/>
                </a:lnTo>
                <a:lnTo>
                  <a:pt x="659674" y="3334"/>
                </a:lnTo>
                <a:lnTo>
                  <a:pt x="722815" y="844"/>
                </a:lnTo>
                <a:lnTo>
                  <a:pt x="787394" y="0"/>
                </a:lnTo>
                <a:lnTo>
                  <a:pt x="851972" y="844"/>
                </a:lnTo>
                <a:lnTo>
                  <a:pt x="915113" y="3334"/>
                </a:lnTo>
                <a:lnTo>
                  <a:pt x="976614" y="7404"/>
                </a:lnTo>
                <a:lnTo>
                  <a:pt x="1036271" y="12989"/>
                </a:lnTo>
                <a:lnTo>
                  <a:pt x="1093883" y="20022"/>
                </a:lnTo>
                <a:lnTo>
                  <a:pt x="1149247" y="28439"/>
                </a:lnTo>
                <a:lnTo>
                  <a:pt x="1202159" y="38174"/>
                </a:lnTo>
                <a:lnTo>
                  <a:pt x="1252418" y="49160"/>
                </a:lnTo>
                <a:lnTo>
                  <a:pt x="1299821" y="61333"/>
                </a:lnTo>
                <a:lnTo>
                  <a:pt x="1344165" y="74627"/>
                </a:lnTo>
                <a:lnTo>
                  <a:pt x="1385248" y="88976"/>
                </a:lnTo>
                <a:lnTo>
                  <a:pt x="1422866" y="104315"/>
                </a:lnTo>
                <a:lnTo>
                  <a:pt x="1486900" y="137701"/>
                </a:lnTo>
                <a:lnTo>
                  <a:pt x="1534646" y="174259"/>
                </a:lnTo>
                <a:lnTo>
                  <a:pt x="1564482" y="213465"/>
                </a:lnTo>
                <a:lnTo>
                  <a:pt x="1574788" y="254794"/>
                </a:lnTo>
                <a:lnTo>
                  <a:pt x="1572177" y="275691"/>
                </a:lnTo>
                <a:lnTo>
                  <a:pt x="1551904" y="316023"/>
                </a:lnTo>
                <a:lnTo>
                  <a:pt x="1512910" y="353971"/>
                </a:lnTo>
                <a:lnTo>
                  <a:pt x="1456818" y="389008"/>
                </a:lnTo>
                <a:lnTo>
                  <a:pt x="1385248" y="420611"/>
                </a:lnTo>
                <a:lnTo>
                  <a:pt x="1344165" y="434960"/>
                </a:lnTo>
                <a:lnTo>
                  <a:pt x="1299821" y="448254"/>
                </a:lnTo>
                <a:lnTo>
                  <a:pt x="1252418" y="460427"/>
                </a:lnTo>
                <a:lnTo>
                  <a:pt x="1202159" y="471414"/>
                </a:lnTo>
                <a:lnTo>
                  <a:pt x="1149247" y="481148"/>
                </a:lnTo>
                <a:lnTo>
                  <a:pt x="1093883" y="489565"/>
                </a:lnTo>
                <a:lnTo>
                  <a:pt x="1036271" y="496598"/>
                </a:lnTo>
                <a:lnTo>
                  <a:pt x="976614" y="502183"/>
                </a:lnTo>
                <a:lnTo>
                  <a:pt x="915113" y="506253"/>
                </a:lnTo>
                <a:lnTo>
                  <a:pt x="851972" y="508743"/>
                </a:lnTo>
                <a:lnTo>
                  <a:pt x="787394" y="509588"/>
                </a:lnTo>
                <a:lnTo>
                  <a:pt x="722815" y="508743"/>
                </a:lnTo>
                <a:lnTo>
                  <a:pt x="659674" y="506253"/>
                </a:lnTo>
                <a:lnTo>
                  <a:pt x="598174" y="502183"/>
                </a:lnTo>
                <a:lnTo>
                  <a:pt x="538516" y="496598"/>
                </a:lnTo>
                <a:lnTo>
                  <a:pt x="480904" y="489565"/>
                </a:lnTo>
                <a:lnTo>
                  <a:pt x="425541" y="481148"/>
                </a:lnTo>
                <a:lnTo>
                  <a:pt x="372628" y="471414"/>
                </a:lnTo>
                <a:lnTo>
                  <a:pt x="322369" y="460427"/>
                </a:lnTo>
                <a:lnTo>
                  <a:pt x="274966" y="448254"/>
                </a:lnTo>
                <a:lnTo>
                  <a:pt x="230622" y="434960"/>
                </a:lnTo>
                <a:lnTo>
                  <a:pt x="189539" y="420611"/>
                </a:lnTo>
                <a:lnTo>
                  <a:pt x="151921" y="405272"/>
                </a:lnTo>
                <a:lnTo>
                  <a:pt x="87887" y="371886"/>
                </a:lnTo>
                <a:lnTo>
                  <a:pt x="40141" y="335328"/>
                </a:lnTo>
                <a:lnTo>
                  <a:pt x="10305" y="296122"/>
                </a:lnTo>
                <a:lnTo>
                  <a:pt x="0" y="254794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084064" y="3092941"/>
            <a:ext cx="903605" cy="2806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latin typeface="Tahoma"/>
                <a:cs typeface="Tahoma"/>
              </a:rPr>
              <a:t>6086592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08486" y="3170942"/>
            <a:ext cx="1537021" cy="85725"/>
          </a:xfrm>
          <a:custGeom>
            <a:avLst/>
            <a:gdLst/>
            <a:ahLst/>
            <a:cxnLst/>
            <a:rect l="l" t="t" r="r" b="b"/>
            <a:pathLst>
              <a:path w="1537021" h="85725">
                <a:moveTo>
                  <a:pt x="29" y="27076"/>
                </a:moveTo>
                <a:lnTo>
                  <a:pt x="0" y="55651"/>
                </a:lnTo>
                <a:lnTo>
                  <a:pt x="1451281" y="57150"/>
                </a:lnTo>
                <a:lnTo>
                  <a:pt x="1451251" y="85725"/>
                </a:lnTo>
                <a:lnTo>
                  <a:pt x="1537021" y="42951"/>
                </a:lnTo>
                <a:lnTo>
                  <a:pt x="1508342" y="28575"/>
                </a:lnTo>
                <a:lnTo>
                  <a:pt x="1451311" y="28575"/>
                </a:lnTo>
                <a:lnTo>
                  <a:pt x="29" y="27076"/>
                </a:lnTo>
                <a:close/>
              </a:path>
              <a:path w="1537021" h="85725">
                <a:moveTo>
                  <a:pt x="1451340" y="0"/>
                </a:moveTo>
                <a:lnTo>
                  <a:pt x="1451311" y="28575"/>
                </a:lnTo>
                <a:lnTo>
                  <a:pt x="1508342" y="28575"/>
                </a:lnTo>
                <a:lnTo>
                  <a:pt x="1451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630705" y="2953226"/>
            <a:ext cx="274955" cy="2806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">
                <a:latin typeface="Tahoma"/>
                <a:cs typeface="Tahoma"/>
              </a:rPr>
              <a:t>t</a:t>
            </a:r>
            <a:r>
              <a:rPr dirty="0" smtClean="0" sz="1800" spc="0">
                <a:latin typeface="Tahoma"/>
                <a:cs typeface="Tahoma"/>
              </a:rPr>
              <a:t>e</a:t>
            </a:r>
            <a:r>
              <a:rPr dirty="0" smtClean="0" sz="1800" spc="-5">
                <a:latin typeface="Tahoma"/>
                <a:cs typeface="Tahoma"/>
              </a:rPr>
              <a:t>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2050" y="2907506"/>
            <a:ext cx="947737" cy="552450"/>
          </a:xfrm>
          <a:custGeom>
            <a:avLst/>
            <a:gdLst/>
            <a:ahLst/>
            <a:cxnLst/>
            <a:rect l="l" t="t" r="r" b="b"/>
            <a:pathLst>
              <a:path w="947737" h="552450">
                <a:moveTo>
                  <a:pt x="473868" y="0"/>
                </a:moveTo>
                <a:lnTo>
                  <a:pt x="435004" y="915"/>
                </a:lnTo>
                <a:lnTo>
                  <a:pt x="359992" y="8027"/>
                </a:lnTo>
                <a:lnTo>
                  <a:pt x="289417" y="21707"/>
                </a:lnTo>
                <a:lnTo>
                  <a:pt x="224255" y="41384"/>
                </a:lnTo>
                <a:lnTo>
                  <a:pt x="165480" y="66492"/>
                </a:lnTo>
                <a:lnTo>
                  <a:pt x="114068" y="96460"/>
                </a:lnTo>
                <a:lnTo>
                  <a:pt x="70996" y="130721"/>
                </a:lnTo>
                <a:lnTo>
                  <a:pt x="37238" y="168705"/>
                </a:lnTo>
                <a:lnTo>
                  <a:pt x="13771" y="209844"/>
                </a:lnTo>
                <a:lnTo>
                  <a:pt x="1570" y="253570"/>
                </a:lnTo>
                <a:lnTo>
                  <a:pt x="0" y="276225"/>
                </a:lnTo>
                <a:lnTo>
                  <a:pt x="1570" y="298879"/>
                </a:lnTo>
                <a:lnTo>
                  <a:pt x="13771" y="342605"/>
                </a:lnTo>
                <a:lnTo>
                  <a:pt x="37238" y="383744"/>
                </a:lnTo>
                <a:lnTo>
                  <a:pt x="70996" y="421728"/>
                </a:lnTo>
                <a:lnTo>
                  <a:pt x="114068" y="455989"/>
                </a:lnTo>
                <a:lnTo>
                  <a:pt x="165480" y="485957"/>
                </a:lnTo>
                <a:lnTo>
                  <a:pt x="224255" y="511065"/>
                </a:lnTo>
                <a:lnTo>
                  <a:pt x="289417" y="530742"/>
                </a:lnTo>
                <a:lnTo>
                  <a:pt x="359992" y="544422"/>
                </a:lnTo>
                <a:lnTo>
                  <a:pt x="435004" y="551534"/>
                </a:lnTo>
                <a:lnTo>
                  <a:pt x="473868" y="552450"/>
                </a:lnTo>
                <a:lnTo>
                  <a:pt x="512733" y="551534"/>
                </a:lnTo>
                <a:lnTo>
                  <a:pt x="587745" y="544422"/>
                </a:lnTo>
                <a:lnTo>
                  <a:pt x="658320" y="530742"/>
                </a:lnTo>
                <a:lnTo>
                  <a:pt x="723483" y="511065"/>
                </a:lnTo>
                <a:lnTo>
                  <a:pt x="782257" y="485957"/>
                </a:lnTo>
                <a:lnTo>
                  <a:pt x="833669" y="455989"/>
                </a:lnTo>
                <a:lnTo>
                  <a:pt x="876741" y="421728"/>
                </a:lnTo>
                <a:lnTo>
                  <a:pt x="910498" y="383744"/>
                </a:lnTo>
                <a:lnTo>
                  <a:pt x="933965" y="342605"/>
                </a:lnTo>
                <a:lnTo>
                  <a:pt x="946166" y="298879"/>
                </a:lnTo>
                <a:lnTo>
                  <a:pt x="947737" y="276225"/>
                </a:lnTo>
                <a:lnTo>
                  <a:pt x="946166" y="253570"/>
                </a:lnTo>
                <a:lnTo>
                  <a:pt x="933965" y="209844"/>
                </a:lnTo>
                <a:lnTo>
                  <a:pt x="910498" y="168705"/>
                </a:lnTo>
                <a:lnTo>
                  <a:pt x="876741" y="130721"/>
                </a:lnTo>
                <a:lnTo>
                  <a:pt x="833669" y="96460"/>
                </a:lnTo>
                <a:lnTo>
                  <a:pt x="782257" y="66492"/>
                </a:lnTo>
                <a:lnTo>
                  <a:pt x="723483" y="41384"/>
                </a:lnTo>
                <a:lnTo>
                  <a:pt x="658320" y="21707"/>
                </a:lnTo>
                <a:lnTo>
                  <a:pt x="587745" y="8027"/>
                </a:lnTo>
                <a:lnTo>
                  <a:pt x="512733" y="915"/>
                </a:lnTo>
                <a:lnTo>
                  <a:pt x="4738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162050" y="2907506"/>
            <a:ext cx="947738" cy="552450"/>
          </a:xfrm>
          <a:custGeom>
            <a:avLst/>
            <a:gdLst/>
            <a:ahLst/>
            <a:cxnLst/>
            <a:rect l="l" t="t" r="r" b="b"/>
            <a:pathLst>
              <a:path w="947738" h="552450">
                <a:moveTo>
                  <a:pt x="0" y="276225"/>
                </a:moveTo>
                <a:lnTo>
                  <a:pt x="6202" y="231419"/>
                </a:lnTo>
                <a:lnTo>
                  <a:pt x="24158" y="188916"/>
                </a:lnTo>
                <a:lnTo>
                  <a:pt x="52892" y="149283"/>
                </a:lnTo>
                <a:lnTo>
                  <a:pt x="91429" y="113090"/>
                </a:lnTo>
                <a:lnTo>
                  <a:pt x="138793" y="80904"/>
                </a:lnTo>
                <a:lnTo>
                  <a:pt x="194008" y="53295"/>
                </a:lnTo>
                <a:lnTo>
                  <a:pt x="256098" y="30831"/>
                </a:lnTo>
                <a:lnTo>
                  <a:pt x="324089" y="14082"/>
                </a:lnTo>
                <a:lnTo>
                  <a:pt x="397004" y="3615"/>
                </a:lnTo>
                <a:lnTo>
                  <a:pt x="473869" y="0"/>
                </a:lnTo>
                <a:lnTo>
                  <a:pt x="512733" y="915"/>
                </a:lnTo>
                <a:lnTo>
                  <a:pt x="587745" y="8027"/>
                </a:lnTo>
                <a:lnTo>
                  <a:pt x="658320" y="21707"/>
                </a:lnTo>
                <a:lnTo>
                  <a:pt x="723482" y="41384"/>
                </a:lnTo>
                <a:lnTo>
                  <a:pt x="782257" y="66492"/>
                </a:lnTo>
                <a:lnTo>
                  <a:pt x="833669" y="96460"/>
                </a:lnTo>
                <a:lnTo>
                  <a:pt x="876741" y="130721"/>
                </a:lnTo>
                <a:lnTo>
                  <a:pt x="910499" y="168705"/>
                </a:lnTo>
                <a:lnTo>
                  <a:pt x="933966" y="209844"/>
                </a:lnTo>
                <a:lnTo>
                  <a:pt x="946167" y="253570"/>
                </a:lnTo>
                <a:lnTo>
                  <a:pt x="947738" y="276225"/>
                </a:lnTo>
                <a:lnTo>
                  <a:pt x="946167" y="298879"/>
                </a:lnTo>
                <a:lnTo>
                  <a:pt x="933966" y="342605"/>
                </a:lnTo>
                <a:lnTo>
                  <a:pt x="910499" y="383744"/>
                </a:lnTo>
                <a:lnTo>
                  <a:pt x="876741" y="421728"/>
                </a:lnTo>
                <a:lnTo>
                  <a:pt x="833669" y="455989"/>
                </a:lnTo>
                <a:lnTo>
                  <a:pt x="782257" y="485957"/>
                </a:lnTo>
                <a:lnTo>
                  <a:pt x="723482" y="511065"/>
                </a:lnTo>
                <a:lnTo>
                  <a:pt x="658320" y="530742"/>
                </a:lnTo>
                <a:lnTo>
                  <a:pt x="587745" y="544422"/>
                </a:lnTo>
                <a:lnTo>
                  <a:pt x="512733" y="551534"/>
                </a:lnTo>
                <a:lnTo>
                  <a:pt x="473869" y="552450"/>
                </a:lnTo>
                <a:lnTo>
                  <a:pt x="435004" y="551534"/>
                </a:lnTo>
                <a:lnTo>
                  <a:pt x="359992" y="544422"/>
                </a:lnTo>
                <a:lnTo>
                  <a:pt x="289417" y="530742"/>
                </a:lnTo>
                <a:lnTo>
                  <a:pt x="224255" y="511065"/>
                </a:lnTo>
                <a:lnTo>
                  <a:pt x="165480" y="485957"/>
                </a:lnTo>
                <a:lnTo>
                  <a:pt x="114068" y="455989"/>
                </a:lnTo>
                <a:lnTo>
                  <a:pt x="70996" y="421728"/>
                </a:lnTo>
                <a:lnTo>
                  <a:pt x="37238" y="383744"/>
                </a:lnTo>
                <a:lnTo>
                  <a:pt x="13771" y="342605"/>
                </a:lnTo>
                <a:lnTo>
                  <a:pt x="1570" y="298879"/>
                </a:lnTo>
                <a:lnTo>
                  <a:pt x="0" y="27622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379583" y="3034130"/>
            <a:ext cx="544195" cy="310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20">
                <a:latin typeface="Tahoma"/>
                <a:cs typeface="Tahoma"/>
              </a:rPr>
              <a:t>W3C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33788" y="3517106"/>
            <a:ext cx="85725" cy="685800"/>
          </a:xfrm>
          <a:custGeom>
            <a:avLst/>
            <a:gdLst/>
            <a:ahLst/>
            <a:cxnLst/>
            <a:rect l="l" t="t" r="r" b="b"/>
            <a:pathLst>
              <a:path w="85725" h="685800">
                <a:moveTo>
                  <a:pt x="85725" y="600075"/>
                </a:moveTo>
                <a:lnTo>
                  <a:pt x="0" y="600075"/>
                </a:lnTo>
                <a:lnTo>
                  <a:pt x="42862" y="685800"/>
                </a:lnTo>
                <a:lnTo>
                  <a:pt x="85725" y="600075"/>
                </a:lnTo>
                <a:close/>
              </a:path>
              <a:path w="85725" h="685800">
                <a:moveTo>
                  <a:pt x="57148" y="0"/>
                </a:moveTo>
                <a:lnTo>
                  <a:pt x="28573" y="0"/>
                </a:lnTo>
                <a:lnTo>
                  <a:pt x="28575" y="600075"/>
                </a:lnTo>
                <a:lnTo>
                  <a:pt x="57150" y="600075"/>
                </a:lnTo>
                <a:lnTo>
                  <a:pt x="57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81050" y="4126706"/>
            <a:ext cx="3668712" cy="509587"/>
          </a:xfrm>
          <a:custGeom>
            <a:avLst/>
            <a:gdLst/>
            <a:ahLst/>
            <a:cxnLst/>
            <a:rect l="l" t="t" r="r" b="b"/>
            <a:pathLst>
              <a:path w="3668712" h="509587">
                <a:moveTo>
                  <a:pt x="1834356" y="0"/>
                </a:moveTo>
                <a:lnTo>
                  <a:pt x="1683910" y="844"/>
                </a:lnTo>
                <a:lnTo>
                  <a:pt x="1536814" y="3334"/>
                </a:lnTo>
                <a:lnTo>
                  <a:pt x="1393539" y="7404"/>
                </a:lnTo>
                <a:lnTo>
                  <a:pt x="1254557" y="12989"/>
                </a:lnTo>
                <a:lnTo>
                  <a:pt x="1120342" y="20022"/>
                </a:lnTo>
                <a:lnTo>
                  <a:pt x="991364" y="28439"/>
                </a:lnTo>
                <a:lnTo>
                  <a:pt x="868095" y="38173"/>
                </a:lnTo>
                <a:lnTo>
                  <a:pt x="751009" y="49160"/>
                </a:lnTo>
                <a:lnTo>
                  <a:pt x="640577" y="61333"/>
                </a:lnTo>
                <a:lnTo>
                  <a:pt x="537270" y="74627"/>
                </a:lnTo>
                <a:lnTo>
                  <a:pt x="441562" y="88976"/>
                </a:lnTo>
                <a:lnTo>
                  <a:pt x="353924" y="104315"/>
                </a:lnTo>
                <a:lnTo>
                  <a:pt x="274828" y="120579"/>
                </a:lnTo>
                <a:lnTo>
                  <a:pt x="204747" y="137701"/>
                </a:lnTo>
                <a:lnTo>
                  <a:pt x="144152" y="155616"/>
                </a:lnTo>
                <a:lnTo>
                  <a:pt x="93516" y="174259"/>
                </a:lnTo>
                <a:lnTo>
                  <a:pt x="53311" y="193563"/>
                </a:lnTo>
                <a:lnTo>
                  <a:pt x="6080" y="233896"/>
                </a:lnTo>
                <a:lnTo>
                  <a:pt x="0" y="254793"/>
                </a:lnTo>
                <a:lnTo>
                  <a:pt x="6080" y="275690"/>
                </a:lnTo>
                <a:lnTo>
                  <a:pt x="53311" y="316023"/>
                </a:lnTo>
                <a:lnTo>
                  <a:pt x="93516" y="335328"/>
                </a:lnTo>
                <a:lnTo>
                  <a:pt x="144152" y="353970"/>
                </a:lnTo>
                <a:lnTo>
                  <a:pt x="204747" y="371886"/>
                </a:lnTo>
                <a:lnTo>
                  <a:pt x="274828" y="389008"/>
                </a:lnTo>
                <a:lnTo>
                  <a:pt x="353924" y="405271"/>
                </a:lnTo>
                <a:lnTo>
                  <a:pt x="441562" y="420610"/>
                </a:lnTo>
                <a:lnTo>
                  <a:pt x="537270" y="434960"/>
                </a:lnTo>
                <a:lnTo>
                  <a:pt x="640577" y="448254"/>
                </a:lnTo>
                <a:lnTo>
                  <a:pt x="751009" y="460427"/>
                </a:lnTo>
                <a:lnTo>
                  <a:pt x="868095" y="471413"/>
                </a:lnTo>
                <a:lnTo>
                  <a:pt x="991364" y="481147"/>
                </a:lnTo>
                <a:lnTo>
                  <a:pt x="1120342" y="489564"/>
                </a:lnTo>
                <a:lnTo>
                  <a:pt x="1254557" y="496597"/>
                </a:lnTo>
                <a:lnTo>
                  <a:pt x="1393539" y="502182"/>
                </a:lnTo>
                <a:lnTo>
                  <a:pt x="1536814" y="506252"/>
                </a:lnTo>
                <a:lnTo>
                  <a:pt x="1683910" y="508742"/>
                </a:lnTo>
                <a:lnTo>
                  <a:pt x="1834356" y="509587"/>
                </a:lnTo>
                <a:lnTo>
                  <a:pt x="1984801" y="508742"/>
                </a:lnTo>
                <a:lnTo>
                  <a:pt x="2131898" y="506252"/>
                </a:lnTo>
                <a:lnTo>
                  <a:pt x="2275173" y="502182"/>
                </a:lnTo>
                <a:lnTo>
                  <a:pt x="2414154" y="496597"/>
                </a:lnTo>
                <a:lnTo>
                  <a:pt x="2548370" y="489564"/>
                </a:lnTo>
                <a:lnTo>
                  <a:pt x="2677348" y="481147"/>
                </a:lnTo>
                <a:lnTo>
                  <a:pt x="2800616" y="471413"/>
                </a:lnTo>
                <a:lnTo>
                  <a:pt x="2917703" y="460427"/>
                </a:lnTo>
                <a:lnTo>
                  <a:pt x="3028135" y="448254"/>
                </a:lnTo>
                <a:lnTo>
                  <a:pt x="3131441" y="434960"/>
                </a:lnTo>
                <a:lnTo>
                  <a:pt x="3227150" y="420610"/>
                </a:lnTo>
                <a:lnTo>
                  <a:pt x="3314788" y="405271"/>
                </a:lnTo>
                <a:lnTo>
                  <a:pt x="3393883" y="389008"/>
                </a:lnTo>
                <a:lnTo>
                  <a:pt x="3463964" y="371886"/>
                </a:lnTo>
                <a:lnTo>
                  <a:pt x="3524559" y="353970"/>
                </a:lnTo>
                <a:lnTo>
                  <a:pt x="3575195" y="335328"/>
                </a:lnTo>
                <a:lnTo>
                  <a:pt x="3615401" y="316023"/>
                </a:lnTo>
                <a:lnTo>
                  <a:pt x="3662631" y="275690"/>
                </a:lnTo>
                <a:lnTo>
                  <a:pt x="3668712" y="254793"/>
                </a:lnTo>
                <a:lnTo>
                  <a:pt x="3662631" y="233896"/>
                </a:lnTo>
                <a:lnTo>
                  <a:pt x="3615401" y="193563"/>
                </a:lnTo>
                <a:lnTo>
                  <a:pt x="3575195" y="174259"/>
                </a:lnTo>
                <a:lnTo>
                  <a:pt x="3524559" y="155616"/>
                </a:lnTo>
                <a:lnTo>
                  <a:pt x="3463964" y="137701"/>
                </a:lnTo>
                <a:lnTo>
                  <a:pt x="3393883" y="120579"/>
                </a:lnTo>
                <a:lnTo>
                  <a:pt x="3314788" y="104315"/>
                </a:lnTo>
                <a:lnTo>
                  <a:pt x="3227150" y="88976"/>
                </a:lnTo>
                <a:lnTo>
                  <a:pt x="3131441" y="74627"/>
                </a:lnTo>
                <a:lnTo>
                  <a:pt x="3028135" y="61333"/>
                </a:lnTo>
                <a:lnTo>
                  <a:pt x="2917703" y="49160"/>
                </a:lnTo>
                <a:lnTo>
                  <a:pt x="2800616" y="38173"/>
                </a:lnTo>
                <a:lnTo>
                  <a:pt x="2677348" y="28439"/>
                </a:lnTo>
                <a:lnTo>
                  <a:pt x="2548370" y="20022"/>
                </a:lnTo>
                <a:lnTo>
                  <a:pt x="2414154" y="12989"/>
                </a:lnTo>
                <a:lnTo>
                  <a:pt x="2275173" y="7404"/>
                </a:lnTo>
                <a:lnTo>
                  <a:pt x="2131898" y="3334"/>
                </a:lnTo>
                <a:lnTo>
                  <a:pt x="1984801" y="844"/>
                </a:lnTo>
                <a:lnTo>
                  <a:pt x="1834356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81050" y="4126706"/>
            <a:ext cx="3668713" cy="509588"/>
          </a:xfrm>
          <a:custGeom>
            <a:avLst/>
            <a:gdLst/>
            <a:ahLst/>
            <a:cxnLst/>
            <a:rect l="l" t="t" r="r" b="b"/>
            <a:pathLst>
              <a:path w="3668713" h="509588">
                <a:moveTo>
                  <a:pt x="0" y="254794"/>
                </a:moveTo>
                <a:lnTo>
                  <a:pt x="24008" y="213465"/>
                </a:lnTo>
                <a:lnTo>
                  <a:pt x="93516" y="174259"/>
                </a:lnTo>
                <a:lnTo>
                  <a:pt x="144152" y="155616"/>
                </a:lnTo>
                <a:lnTo>
                  <a:pt x="204747" y="137701"/>
                </a:lnTo>
                <a:lnTo>
                  <a:pt x="274828" y="120579"/>
                </a:lnTo>
                <a:lnTo>
                  <a:pt x="353924" y="104315"/>
                </a:lnTo>
                <a:lnTo>
                  <a:pt x="441562" y="88976"/>
                </a:lnTo>
                <a:lnTo>
                  <a:pt x="537270" y="74627"/>
                </a:lnTo>
                <a:lnTo>
                  <a:pt x="640576" y="61333"/>
                </a:lnTo>
                <a:lnTo>
                  <a:pt x="751009" y="49160"/>
                </a:lnTo>
                <a:lnTo>
                  <a:pt x="868095" y="38174"/>
                </a:lnTo>
                <a:lnTo>
                  <a:pt x="991363" y="28439"/>
                </a:lnTo>
                <a:lnTo>
                  <a:pt x="1120341" y="20022"/>
                </a:lnTo>
                <a:lnTo>
                  <a:pt x="1254557" y="12989"/>
                </a:lnTo>
                <a:lnTo>
                  <a:pt x="1393539" y="7404"/>
                </a:lnTo>
                <a:lnTo>
                  <a:pt x="1536813" y="3334"/>
                </a:lnTo>
                <a:lnTo>
                  <a:pt x="1683910" y="844"/>
                </a:lnTo>
                <a:lnTo>
                  <a:pt x="1834356" y="0"/>
                </a:lnTo>
                <a:lnTo>
                  <a:pt x="1984801" y="844"/>
                </a:lnTo>
                <a:lnTo>
                  <a:pt x="2131898" y="3334"/>
                </a:lnTo>
                <a:lnTo>
                  <a:pt x="2275173" y="7404"/>
                </a:lnTo>
                <a:lnTo>
                  <a:pt x="2414154" y="12989"/>
                </a:lnTo>
                <a:lnTo>
                  <a:pt x="2548370" y="20022"/>
                </a:lnTo>
                <a:lnTo>
                  <a:pt x="2677348" y="28439"/>
                </a:lnTo>
                <a:lnTo>
                  <a:pt x="2800616" y="38174"/>
                </a:lnTo>
                <a:lnTo>
                  <a:pt x="2917703" y="49160"/>
                </a:lnTo>
                <a:lnTo>
                  <a:pt x="3028135" y="61333"/>
                </a:lnTo>
                <a:lnTo>
                  <a:pt x="3131442" y="74627"/>
                </a:lnTo>
                <a:lnTo>
                  <a:pt x="3227150" y="88976"/>
                </a:lnTo>
                <a:lnTo>
                  <a:pt x="3314788" y="104315"/>
                </a:lnTo>
                <a:lnTo>
                  <a:pt x="3393884" y="120579"/>
                </a:lnTo>
                <a:lnTo>
                  <a:pt x="3463965" y="137701"/>
                </a:lnTo>
                <a:lnTo>
                  <a:pt x="3524560" y="155616"/>
                </a:lnTo>
                <a:lnTo>
                  <a:pt x="3575196" y="174259"/>
                </a:lnTo>
                <a:lnTo>
                  <a:pt x="3615401" y="193564"/>
                </a:lnTo>
                <a:lnTo>
                  <a:pt x="3662632" y="233896"/>
                </a:lnTo>
                <a:lnTo>
                  <a:pt x="3668713" y="254794"/>
                </a:lnTo>
                <a:lnTo>
                  <a:pt x="3662632" y="275691"/>
                </a:lnTo>
                <a:lnTo>
                  <a:pt x="3615401" y="316023"/>
                </a:lnTo>
                <a:lnTo>
                  <a:pt x="3575196" y="335328"/>
                </a:lnTo>
                <a:lnTo>
                  <a:pt x="3524560" y="353971"/>
                </a:lnTo>
                <a:lnTo>
                  <a:pt x="3463965" y="371886"/>
                </a:lnTo>
                <a:lnTo>
                  <a:pt x="3393884" y="389008"/>
                </a:lnTo>
                <a:lnTo>
                  <a:pt x="3314788" y="405272"/>
                </a:lnTo>
                <a:lnTo>
                  <a:pt x="3227150" y="420611"/>
                </a:lnTo>
                <a:lnTo>
                  <a:pt x="3131442" y="434960"/>
                </a:lnTo>
                <a:lnTo>
                  <a:pt x="3028135" y="448254"/>
                </a:lnTo>
                <a:lnTo>
                  <a:pt x="2917703" y="460427"/>
                </a:lnTo>
                <a:lnTo>
                  <a:pt x="2800616" y="471414"/>
                </a:lnTo>
                <a:lnTo>
                  <a:pt x="2677348" y="481148"/>
                </a:lnTo>
                <a:lnTo>
                  <a:pt x="2548370" y="489565"/>
                </a:lnTo>
                <a:lnTo>
                  <a:pt x="2414154" y="496598"/>
                </a:lnTo>
                <a:lnTo>
                  <a:pt x="2275173" y="502183"/>
                </a:lnTo>
                <a:lnTo>
                  <a:pt x="2131898" y="506253"/>
                </a:lnTo>
                <a:lnTo>
                  <a:pt x="1984801" y="508743"/>
                </a:lnTo>
                <a:lnTo>
                  <a:pt x="1834356" y="509588"/>
                </a:lnTo>
                <a:lnTo>
                  <a:pt x="1683910" y="508743"/>
                </a:lnTo>
                <a:lnTo>
                  <a:pt x="1536813" y="506253"/>
                </a:lnTo>
                <a:lnTo>
                  <a:pt x="1393539" y="502183"/>
                </a:lnTo>
                <a:lnTo>
                  <a:pt x="1254557" y="496598"/>
                </a:lnTo>
                <a:lnTo>
                  <a:pt x="1120341" y="489565"/>
                </a:lnTo>
                <a:lnTo>
                  <a:pt x="991363" y="481148"/>
                </a:lnTo>
                <a:lnTo>
                  <a:pt x="868095" y="471414"/>
                </a:lnTo>
                <a:lnTo>
                  <a:pt x="751009" y="460427"/>
                </a:lnTo>
                <a:lnTo>
                  <a:pt x="640576" y="448254"/>
                </a:lnTo>
                <a:lnTo>
                  <a:pt x="537270" y="434960"/>
                </a:lnTo>
                <a:lnTo>
                  <a:pt x="441562" y="420611"/>
                </a:lnTo>
                <a:lnTo>
                  <a:pt x="353924" y="405272"/>
                </a:lnTo>
                <a:lnTo>
                  <a:pt x="274828" y="389008"/>
                </a:lnTo>
                <a:lnTo>
                  <a:pt x="204747" y="371886"/>
                </a:lnTo>
                <a:lnTo>
                  <a:pt x="144152" y="353971"/>
                </a:lnTo>
                <a:lnTo>
                  <a:pt x="93516" y="335328"/>
                </a:lnTo>
                <a:lnTo>
                  <a:pt x="53311" y="316023"/>
                </a:lnTo>
                <a:lnTo>
                  <a:pt x="6080" y="275691"/>
                </a:lnTo>
                <a:lnTo>
                  <a:pt x="0" y="254794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576386" y="3440906"/>
            <a:ext cx="57151" cy="762000"/>
          </a:xfrm>
          <a:custGeom>
            <a:avLst/>
            <a:gdLst/>
            <a:ahLst/>
            <a:cxnLst/>
            <a:rect l="l" t="t" r="r" b="b"/>
            <a:pathLst>
              <a:path w="57151" h="762000">
                <a:moveTo>
                  <a:pt x="57150" y="85725"/>
                </a:moveTo>
                <a:lnTo>
                  <a:pt x="28575" y="85725"/>
                </a:lnTo>
                <a:lnTo>
                  <a:pt x="28576" y="762000"/>
                </a:lnTo>
                <a:lnTo>
                  <a:pt x="57151" y="762000"/>
                </a:lnTo>
                <a:lnTo>
                  <a:pt x="57150" y="85725"/>
                </a:lnTo>
                <a:close/>
              </a:path>
              <a:path w="57151" h="762000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297362" y="4888706"/>
            <a:ext cx="4705350" cy="1143000"/>
          </a:xfrm>
          <a:custGeom>
            <a:avLst/>
            <a:gdLst/>
            <a:ahLst/>
            <a:cxnLst/>
            <a:rect l="l" t="t" r="r" b="b"/>
            <a:pathLst>
              <a:path w="4705350" h="1143000">
                <a:moveTo>
                  <a:pt x="4705350" y="0"/>
                </a:moveTo>
                <a:lnTo>
                  <a:pt x="0" y="0"/>
                </a:lnTo>
                <a:lnTo>
                  <a:pt x="0" y="1143000"/>
                </a:lnTo>
                <a:lnTo>
                  <a:pt x="4562476" y="1143000"/>
                </a:lnTo>
                <a:lnTo>
                  <a:pt x="4705350" y="1000125"/>
                </a:lnTo>
                <a:lnTo>
                  <a:pt x="470535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859839" y="5888832"/>
            <a:ext cx="142873" cy="142874"/>
          </a:xfrm>
          <a:custGeom>
            <a:avLst/>
            <a:gdLst/>
            <a:ahLst/>
            <a:cxnLst/>
            <a:rect l="l" t="t" r="r" b="b"/>
            <a:pathLst>
              <a:path w="142873" h="142874">
                <a:moveTo>
                  <a:pt x="142873" y="0"/>
                </a:moveTo>
                <a:lnTo>
                  <a:pt x="28575" y="28574"/>
                </a:lnTo>
                <a:lnTo>
                  <a:pt x="0" y="142874"/>
                </a:lnTo>
                <a:lnTo>
                  <a:pt x="142873" y="0"/>
                </a:lnTo>
                <a:close/>
              </a:path>
            </a:pathLst>
          </a:custGeom>
          <a:solidFill>
            <a:srgbClr val="CDCD7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297362" y="4888706"/>
            <a:ext cx="4705350" cy="1143000"/>
          </a:xfrm>
          <a:custGeom>
            <a:avLst/>
            <a:gdLst/>
            <a:ahLst/>
            <a:cxnLst/>
            <a:rect l="l" t="t" r="r" b="b"/>
            <a:pathLst>
              <a:path w="4705350" h="1143000">
                <a:moveTo>
                  <a:pt x="4562476" y="1143000"/>
                </a:moveTo>
                <a:lnTo>
                  <a:pt x="4591051" y="1028701"/>
                </a:lnTo>
                <a:lnTo>
                  <a:pt x="4705350" y="1000126"/>
                </a:lnTo>
                <a:lnTo>
                  <a:pt x="4562476" y="1143000"/>
                </a:lnTo>
                <a:lnTo>
                  <a:pt x="0" y="1143000"/>
                </a:lnTo>
                <a:lnTo>
                  <a:pt x="0" y="0"/>
                </a:lnTo>
                <a:lnTo>
                  <a:pt x="4705350" y="0"/>
                </a:lnTo>
                <a:lnTo>
                  <a:pt x="4705350" y="100012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397060" y="3518122"/>
            <a:ext cx="7457440" cy="23380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4194810" indent="376555">
              <a:lnSpc>
                <a:spcPts val="4190"/>
              </a:lnSpc>
              <a:tabLst>
                <a:tab pos="2446655" algn="l"/>
              </a:tabLst>
            </a:pPr>
            <a:r>
              <a:rPr dirty="0" smtClean="0" sz="1800" spc="-15">
                <a:latin typeface="Tahoma"/>
                <a:cs typeface="Tahoma"/>
              </a:rPr>
              <a:t>s</a:t>
            </a:r>
            <a:r>
              <a:rPr dirty="0" smtClean="0" sz="1800" spc="-5">
                <a:latin typeface="Tahoma"/>
                <a:cs typeface="Tahoma"/>
              </a:rPr>
              <a:t>i</a:t>
            </a:r>
            <a:r>
              <a:rPr dirty="0" smtClean="0" sz="1800" spc="-5">
                <a:latin typeface="Tahoma"/>
                <a:cs typeface="Tahoma"/>
              </a:rPr>
              <a:t>t</a:t>
            </a:r>
            <a:r>
              <a:rPr dirty="0" smtClean="0" sz="1800" spc="0">
                <a:latin typeface="Tahoma"/>
                <a:cs typeface="Tahoma"/>
              </a:rPr>
              <a:t>e</a:t>
            </a:r>
            <a:r>
              <a:rPr dirty="0" smtClean="0" sz="1800" spc="-5">
                <a:latin typeface="Tahoma"/>
                <a:cs typeface="Tahoma"/>
              </a:rPr>
              <a:t>-o</a:t>
            </a:r>
            <a:r>
              <a:rPr dirty="0" smtClean="0" sz="1800" spc="0">
                <a:latin typeface="Tahoma"/>
                <a:cs typeface="Tahoma"/>
              </a:rPr>
              <a:t>w</a:t>
            </a:r>
            <a:r>
              <a:rPr dirty="0" smtClean="0" sz="1800" spc="-15">
                <a:latin typeface="Tahoma"/>
                <a:cs typeface="Tahoma"/>
              </a:rPr>
              <a:t>n</a:t>
            </a:r>
            <a:r>
              <a:rPr dirty="0" smtClean="0" sz="1800" spc="0">
                <a:latin typeface="Tahoma"/>
                <a:cs typeface="Tahoma"/>
              </a:rPr>
              <a:t>er	</a:t>
            </a:r>
            <a:r>
              <a:rPr dirty="0" smtClean="0" sz="1800" spc="0">
                <a:latin typeface="Tahoma"/>
                <a:cs typeface="Tahoma"/>
              </a:rPr>
              <a:t>e</a:t>
            </a:r>
            <a:r>
              <a:rPr dirty="0" smtClean="0" sz="1800" spc="-5">
                <a:latin typeface="Tahoma"/>
                <a:cs typeface="Tahoma"/>
              </a:rPr>
              <a:t>x</a:t>
            </a:r>
            <a:r>
              <a:rPr dirty="0" smtClean="0" sz="1800" spc="-5">
                <a:latin typeface="Tahoma"/>
                <a:cs typeface="Tahoma"/>
              </a:rPr>
              <a:t>p</a:t>
            </a:r>
            <a:r>
              <a:rPr dirty="0" smtClean="0" sz="1800" spc="-5">
                <a:latin typeface="Tahoma"/>
                <a:cs typeface="Tahoma"/>
              </a:rPr>
              <a:t>l</a:t>
            </a:r>
            <a:r>
              <a:rPr dirty="0" smtClean="0" sz="1800" spc="-5">
                <a:latin typeface="Tahoma"/>
                <a:cs typeface="Tahoma"/>
              </a:rPr>
              <a:t>a</a:t>
            </a:r>
            <a:r>
              <a:rPr dirty="0" smtClean="0" sz="1800" spc="-5">
                <a:latin typeface="Tahoma"/>
                <a:cs typeface="Tahoma"/>
              </a:rPr>
              <a:t>i</a:t>
            </a:r>
            <a:r>
              <a:rPr dirty="0" smtClean="0" sz="1800" spc="-15">
                <a:latin typeface="Tahoma"/>
                <a:cs typeface="Tahoma"/>
              </a:rPr>
              <a:t>n</a:t>
            </a:r>
            <a:r>
              <a:rPr dirty="0" smtClean="0" sz="1800" spc="0">
                <a:latin typeface="Tahoma"/>
                <a:cs typeface="Tahoma"/>
              </a:rPr>
              <a:t>s</a:t>
            </a:r>
            <a:r>
              <a:rPr dirty="0" smtClean="0" sz="1800" spc="0">
                <a:latin typeface="Tahoma"/>
                <a:cs typeface="Tahoma"/>
              </a:rPr>
              <a:t> </a:t>
            </a:r>
            <a:r>
              <a:rPr dirty="0" smtClean="0" sz="1800" spc="-5">
                <a:latin typeface="Tahoma"/>
                <a:cs typeface="Tahoma"/>
                <a:hlinkClick r:id="rId3"/>
              </a:rPr>
              <a:t>ht</a:t>
            </a:r>
            <a:r>
              <a:rPr dirty="0" smtClean="0" sz="1800" spc="-5">
                <a:latin typeface="Tahoma"/>
                <a:cs typeface="Tahoma"/>
                <a:hlinkClick r:id="rId3"/>
              </a:rPr>
              <a:t>t</a:t>
            </a:r>
            <a:r>
              <a:rPr dirty="0" smtClean="0" sz="1800" spc="-5">
                <a:latin typeface="Tahoma"/>
                <a:cs typeface="Tahoma"/>
                <a:hlinkClick r:id="rId3"/>
              </a:rPr>
              <a:t>p</a:t>
            </a:r>
            <a:r>
              <a:rPr dirty="0" smtClean="0" sz="1800" spc="-10">
                <a:latin typeface="Tahoma"/>
                <a:cs typeface="Tahoma"/>
                <a:hlinkClick r:id="rId3"/>
              </a:rPr>
              <a:t>:</a:t>
            </a:r>
            <a:r>
              <a:rPr dirty="0" smtClean="0" sz="1800" spc="-5">
                <a:latin typeface="Tahoma"/>
                <a:cs typeface="Tahoma"/>
                <a:hlinkClick r:id="rId3"/>
              </a:rPr>
              <a:t>/</a:t>
            </a:r>
            <a:r>
              <a:rPr dirty="0" smtClean="0" sz="1800" spc="-5">
                <a:latin typeface="Tahoma"/>
                <a:cs typeface="Tahoma"/>
                <a:hlinkClick r:id="rId3"/>
              </a:rPr>
              <a:t>/</a:t>
            </a:r>
            <a:r>
              <a:rPr dirty="0" smtClean="0" sz="1800" spc="0">
                <a:latin typeface="Tahoma"/>
                <a:cs typeface="Tahoma"/>
                <a:hlinkClick r:id="rId3"/>
              </a:rPr>
              <a:t>www</a:t>
            </a:r>
            <a:r>
              <a:rPr dirty="0" smtClean="0" sz="1800" spc="-5">
                <a:latin typeface="Tahoma"/>
                <a:cs typeface="Tahoma"/>
                <a:hlinkClick r:id="rId3"/>
              </a:rPr>
              <a:t>.</a:t>
            </a:r>
            <a:r>
              <a:rPr dirty="0" smtClean="0" sz="1800" spc="0">
                <a:latin typeface="Tahoma"/>
                <a:cs typeface="Tahoma"/>
                <a:hlinkClick r:id="rId3"/>
              </a:rPr>
              <a:t>w</a:t>
            </a:r>
            <a:r>
              <a:rPr dirty="0" smtClean="0" sz="1800" spc="-10">
                <a:latin typeface="Tahoma"/>
                <a:cs typeface="Tahoma"/>
                <a:hlinkClick r:id="rId3"/>
              </a:rPr>
              <a:t>3</a:t>
            </a:r>
            <a:r>
              <a:rPr dirty="0" smtClean="0" sz="1800" spc="-5">
                <a:latin typeface="Tahoma"/>
                <a:cs typeface="Tahoma"/>
                <a:hlinkClick r:id="rId3"/>
              </a:rPr>
              <a:t>.</a:t>
            </a:r>
            <a:r>
              <a:rPr dirty="0" smtClean="0" sz="1800" spc="-15">
                <a:latin typeface="Tahoma"/>
                <a:cs typeface="Tahoma"/>
                <a:hlinkClick r:id="rId3"/>
              </a:rPr>
              <a:t>o</a:t>
            </a:r>
            <a:r>
              <a:rPr dirty="0" smtClean="0" sz="1800" spc="0">
                <a:latin typeface="Tahoma"/>
                <a:cs typeface="Tahoma"/>
                <a:hlinkClick r:id="rId3"/>
              </a:rPr>
              <a:t>r</a:t>
            </a:r>
            <a:r>
              <a:rPr dirty="0" smtClean="0" sz="1800" spc="-5">
                <a:latin typeface="Tahoma"/>
                <a:cs typeface="Tahoma"/>
                <a:hlinkClick r:id="rId3"/>
              </a:rPr>
              <a:t>g</a:t>
            </a:r>
            <a:r>
              <a:rPr dirty="0" smtClean="0" sz="1800" spc="-5">
                <a:latin typeface="Tahoma"/>
                <a:cs typeface="Tahoma"/>
                <a:hlinkClick r:id="rId3"/>
              </a:rPr>
              <a:t>/</a:t>
            </a:r>
            <a:r>
              <a:rPr dirty="0" smtClean="0" sz="1800" spc="-25">
                <a:latin typeface="Tahoma"/>
                <a:cs typeface="Tahoma"/>
                <a:hlinkClick r:id="rId3"/>
              </a:rPr>
              <a:t>R</a:t>
            </a:r>
            <a:r>
              <a:rPr dirty="0" smtClean="0" sz="1800" spc="0">
                <a:latin typeface="Tahoma"/>
                <a:cs typeface="Tahoma"/>
                <a:hlinkClick r:id="rId3"/>
              </a:rPr>
              <a:t>DF</a:t>
            </a:r>
            <a:endParaRPr sz="1800">
              <a:latin typeface="Tahoma"/>
              <a:cs typeface="Tahoma"/>
            </a:endParaRPr>
          </a:p>
          <a:p>
            <a:pPr>
              <a:lnSpc>
                <a:spcPts val="500"/>
              </a:lnSpc>
              <a:spcBef>
                <a:spcPts val="24"/>
              </a:spcBef>
            </a:pPr>
            <a:endParaRPr sz="5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3075305">
              <a:lnSpc>
                <a:spcPct val="100000"/>
              </a:lnSpc>
            </a:pPr>
            <a:r>
              <a:rPr dirty="0" smtClean="0" sz="1800" b="1">
                <a:solidFill>
                  <a:srgbClr val="00476E"/>
                </a:solidFill>
                <a:latin typeface="Tahoma"/>
                <a:cs typeface="Tahoma"/>
              </a:rPr>
              <a:t>&lt;</a:t>
            </a:r>
            <a:r>
              <a:rPr dirty="0" smtClean="0" sz="1800" spc="-20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1800" spc="-15" b="1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dirty="0" smtClean="0" sz="1800" spc="-5" b="1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dirty="0" smtClean="0" sz="1800" spc="-5" b="1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dirty="0" smtClean="0" sz="1800" spc="-5" b="1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dirty="0" smtClean="0" sz="1800" spc="-10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1800" spc="-15" b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mtClean="0" sz="1800" spc="0" b="1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dirty="0" smtClean="0" sz="1800" spc="-20" b="1">
                <a:solidFill>
                  <a:srgbClr val="FF0000"/>
                </a:solidFill>
                <a:latin typeface="Tahoma"/>
                <a:cs typeface="Tahoma"/>
              </a:rPr>
              <a:t>ri</a:t>
            </a:r>
            <a:r>
              <a:rPr dirty="0" smtClean="0" sz="1800" spc="-10" b="1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dirty="0" smtClean="0" sz="1800" spc="-10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mtClean="0" sz="1800" spc="-20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mtClean="0" sz="1800" spc="-15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mtClean="0" sz="1800" spc="-15" b="1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dirty="0" smtClean="0" sz="1800" spc="-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mtClean="0" sz="1800" spc="-20" b="1">
                <a:latin typeface="Tahoma"/>
                <a:cs typeface="Tahoma"/>
              </a:rPr>
              <a:t>r</a:t>
            </a:r>
            <a:r>
              <a:rPr dirty="0" smtClean="0" sz="1800" spc="-15" b="1">
                <a:latin typeface="Tahoma"/>
                <a:cs typeface="Tahoma"/>
              </a:rPr>
              <a:t>d</a:t>
            </a:r>
            <a:r>
              <a:rPr dirty="0" smtClean="0" sz="1800" spc="-5" b="1">
                <a:latin typeface="Tahoma"/>
                <a:cs typeface="Tahoma"/>
              </a:rPr>
              <a:t>f</a:t>
            </a:r>
            <a:r>
              <a:rPr dirty="0" smtClean="0" sz="1800" spc="-5" b="1">
                <a:latin typeface="Tahoma"/>
                <a:cs typeface="Tahoma"/>
              </a:rPr>
              <a:t>:</a:t>
            </a:r>
            <a:r>
              <a:rPr dirty="0" smtClean="0" sz="1800" spc="-20" b="1">
                <a:latin typeface="Tahoma"/>
                <a:cs typeface="Tahoma"/>
              </a:rPr>
              <a:t>a</a:t>
            </a:r>
            <a:r>
              <a:rPr dirty="0" smtClean="0" sz="1800" spc="-20" b="1">
                <a:latin typeface="Tahoma"/>
                <a:cs typeface="Tahoma"/>
              </a:rPr>
              <a:t>b</a:t>
            </a:r>
            <a:r>
              <a:rPr dirty="0" smtClean="0" sz="1800" spc="0" b="1">
                <a:latin typeface="Tahoma"/>
                <a:cs typeface="Tahoma"/>
              </a:rPr>
              <a:t>o</a:t>
            </a:r>
            <a:r>
              <a:rPr dirty="0" smtClean="0" sz="1800" spc="-5" b="1">
                <a:latin typeface="Tahoma"/>
                <a:cs typeface="Tahoma"/>
              </a:rPr>
              <a:t>u</a:t>
            </a:r>
            <a:r>
              <a:rPr dirty="0" smtClean="0" sz="1800" spc="-10" b="1">
                <a:latin typeface="Tahoma"/>
                <a:cs typeface="Tahoma"/>
              </a:rPr>
              <a:t>t</a:t>
            </a:r>
            <a:r>
              <a:rPr dirty="0" smtClean="0" sz="1800" spc="-10" b="1">
                <a:solidFill>
                  <a:srgbClr val="00476E"/>
                </a:solidFill>
                <a:latin typeface="Tahoma"/>
                <a:cs typeface="Tahoma"/>
              </a:rPr>
              <a:t>=</a:t>
            </a:r>
            <a:r>
              <a:rPr dirty="0" smtClean="0" sz="1800" spc="-10" b="1">
                <a:solidFill>
                  <a:srgbClr val="00476E"/>
                </a:solidFill>
                <a:latin typeface="Tahoma"/>
                <a:cs typeface="Tahoma"/>
              </a:rPr>
              <a:t>“</a:t>
            </a:r>
            <a:r>
              <a:rPr dirty="0" smtClean="0" sz="1800" spc="0" b="1">
                <a:solidFill>
                  <a:srgbClr val="00476E"/>
                </a:solidFill>
                <a:latin typeface="Tahoma"/>
                <a:cs typeface="Tahoma"/>
              </a:rPr>
              <a:t>#Y</a:t>
            </a:r>
            <a:r>
              <a:rPr dirty="0" smtClean="0" sz="1800" spc="-15" b="1">
                <a:solidFill>
                  <a:srgbClr val="00476E"/>
                </a:solidFill>
                <a:latin typeface="Tahoma"/>
                <a:cs typeface="Tahoma"/>
              </a:rPr>
              <a:t>o</a:t>
            </a:r>
            <a:r>
              <a:rPr dirty="0" smtClean="0" sz="1800" spc="-20" b="1">
                <a:solidFill>
                  <a:srgbClr val="00476E"/>
                </a:solidFill>
                <a:latin typeface="Tahoma"/>
                <a:cs typeface="Tahoma"/>
              </a:rPr>
              <a:t>r</a:t>
            </a:r>
            <a:r>
              <a:rPr dirty="0" smtClean="0" sz="1800" spc="-15" b="1">
                <a:solidFill>
                  <a:srgbClr val="00476E"/>
                </a:solidFill>
                <a:latin typeface="Tahoma"/>
                <a:cs typeface="Tahoma"/>
              </a:rPr>
              <a:t>k</a:t>
            </a:r>
            <a:r>
              <a:rPr dirty="0" smtClean="0" sz="1800" spc="-15" b="1">
                <a:solidFill>
                  <a:srgbClr val="00476E"/>
                </a:solidFill>
                <a:latin typeface="Tahoma"/>
                <a:cs typeface="Tahoma"/>
              </a:rPr>
              <a:t>”</a:t>
            </a:r>
            <a:r>
              <a:rPr dirty="0" smtClean="0" sz="1800" spc="0" b="1">
                <a:solidFill>
                  <a:srgbClr val="00476E"/>
                </a:solidFill>
                <a:latin typeface="Tahoma"/>
                <a:cs typeface="Tahoma"/>
              </a:rPr>
              <a:t>&gt;</a:t>
            </a:r>
            <a:endParaRPr sz="1800">
              <a:latin typeface="Tahoma"/>
              <a:cs typeface="Tahoma"/>
            </a:endParaRPr>
          </a:p>
          <a:p>
            <a:pPr marL="3342004">
              <a:lnSpc>
                <a:spcPct val="100000"/>
              </a:lnSpc>
              <a:spcBef>
                <a:spcPts val="5"/>
              </a:spcBef>
            </a:pPr>
            <a:r>
              <a:rPr dirty="0" smtClean="0" sz="1800" b="1">
                <a:solidFill>
                  <a:srgbClr val="00476E"/>
                </a:solidFill>
                <a:latin typeface="Tahoma"/>
                <a:cs typeface="Tahoma"/>
              </a:rPr>
              <a:t>&lt;</a:t>
            </a:r>
            <a:r>
              <a:rPr dirty="0" smtClean="0" sz="1800" spc="-10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mtClean="0" sz="1800" spc="-10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1800" spc="-20" b="1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dirty="0" smtClean="0" sz="1800" spc="0" b="1">
                <a:solidFill>
                  <a:srgbClr val="00476E"/>
                </a:solidFill>
                <a:latin typeface="Tahoma"/>
                <a:cs typeface="Tahoma"/>
              </a:rPr>
              <a:t>&gt;6</a:t>
            </a:r>
            <a:r>
              <a:rPr dirty="0" smtClean="0" sz="1800" spc="-15" b="1">
                <a:solidFill>
                  <a:srgbClr val="00476E"/>
                </a:solidFill>
                <a:latin typeface="Tahoma"/>
                <a:cs typeface="Tahoma"/>
              </a:rPr>
              <a:t>086592</a:t>
            </a:r>
            <a:r>
              <a:rPr dirty="0" smtClean="0" sz="1800" spc="-15" b="1">
                <a:solidFill>
                  <a:srgbClr val="00476E"/>
                </a:solidFill>
                <a:latin typeface="Tahoma"/>
                <a:cs typeface="Tahoma"/>
              </a:rPr>
              <a:t>&lt;</a:t>
            </a:r>
            <a:r>
              <a:rPr dirty="0" smtClean="0" sz="1800" spc="-10" b="1">
                <a:solidFill>
                  <a:srgbClr val="00476E"/>
                </a:solidFill>
                <a:latin typeface="Tahoma"/>
                <a:cs typeface="Tahoma"/>
              </a:rPr>
              <a:t>/</a:t>
            </a:r>
            <a:r>
              <a:rPr dirty="0" smtClean="0" sz="1800" spc="-10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mtClean="0" sz="1800" spc="-10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1800" spc="-20" b="1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dirty="0" smtClean="0" sz="1800" spc="0" b="1">
                <a:solidFill>
                  <a:srgbClr val="00476E"/>
                </a:solidFill>
                <a:latin typeface="Tahoma"/>
                <a:cs typeface="Tahoma"/>
              </a:rPr>
              <a:t>&gt;</a:t>
            </a:r>
            <a:endParaRPr sz="1800">
              <a:latin typeface="Tahoma"/>
              <a:cs typeface="Tahoma"/>
            </a:endParaRPr>
          </a:p>
          <a:p>
            <a:pPr marL="3075305">
              <a:lnSpc>
                <a:spcPts val="2135"/>
              </a:lnSpc>
            </a:pPr>
            <a:r>
              <a:rPr dirty="0" smtClean="0" sz="1800" b="1">
                <a:solidFill>
                  <a:srgbClr val="00476E"/>
                </a:solidFill>
                <a:latin typeface="Tahoma"/>
                <a:cs typeface="Tahoma"/>
              </a:rPr>
              <a:t>&lt;</a:t>
            </a:r>
            <a:r>
              <a:rPr dirty="0" smtClean="0" sz="1800" spc="-5" b="1">
                <a:solidFill>
                  <a:srgbClr val="00476E"/>
                </a:solidFill>
                <a:latin typeface="Tahoma"/>
                <a:cs typeface="Tahoma"/>
              </a:rPr>
              <a:t>/</a:t>
            </a:r>
            <a:r>
              <a:rPr dirty="0" smtClean="0" sz="1800" spc="-20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1800" spc="-15" b="1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dirty="0" smtClean="0" sz="1800" spc="-5" b="1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dirty="0" smtClean="0" sz="1800" spc="-5" b="1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dirty="0" smtClean="0" sz="1800" spc="-5" b="1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dirty="0" smtClean="0" sz="1800" spc="-10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1800" spc="-15" b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mtClean="0" sz="1800" spc="0" b="1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dirty="0" smtClean="0" sz="1800" spc="-20" b="1">
                <a:solidFill>
                  <a:srgbClr val="FF0000"/>
                </a:solidFill>
                <a:latin typeface="Tahoma"/>
                <a:cs typeface="Tahoma"/>
              </a:rPr>
              <a:t>ri</a:t>
            </a:r>
            <a:r>
              <a:rPr dirty="0" smtClean="0" sz="1800" spc="-10" b="1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dirty="0" smtClean="0" sz="1800" spc="-10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mtClean="0" sz="1800" spc="-20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mtClean="0" sz="1800" spc="-15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mtClean="0" sz="1800" spc="-5" b="1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dirty="0" smtClean="0" sz="1800" spc="0" b="1">
                <a:solidFill>
                  <a:srgbClr val="00476E"/>
                </a:solidFill>
                <a:latin typeface="Tahoma"/>
                <a:cs typeface="Tahoma"/>
              </a:rPr>
              <a:t>&gt;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RDF</a:t>
            </a:r>
            <a:r>
              <a:rPr dirty="0" smtClean="0" sz="4000" spc="5">
                <a:latin typeface="Microsoft YaHei UI"/>
                <a:cs typeface="Microsoft YaHei UI"/>
              </a:rPr>
              <a:t> </a:t>
            </a:r>
            <a:r>
              <a:rPr dirty="0" smtClean="0" sz="4000" spc="0">
                <a:latin typeface="Microsoft YaHei UI"/>
                <a:cs typeface="Microsoft YaHei UI"/>
              </a:rPr>
              <a:t>S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5">
                <a:latin typeface="Microsoft YaHei UI"/>
                <a:cs typeface="Microsoft YaHei UI"/>
              </a:rPr>
              <a:t>h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ma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441"/>
            <a:ext cx="7868920" cy="20720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999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R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0">
                <a:latin typeface="Microsoft YaHei UI"/>
                <a:cs typeface="Microsoft YaHei UI"/>
              </a:rPr>
              <a:t>S 是R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0">
                <a:latin typeface="Microsoft YaHei UI"/>
                <a:cs typeface="Microsoft YaHei UI"/>
              </a:rPr>
              <a:t>的一个扩展，提供了一个用于描述R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0">
                <a:latin typeface="Microsoft YaHei UI"/>
                <a:cs typeface="Microsoft YaHei UI"/>
              </a:rPr>
              <a:t>F</a:t>
            </a:r>
            <a:r>
              <a:rPr dirty="0" smtClean="0" sz="2600" spc="0">
                <a:latin typeface="Microsoft YaHei UI"/>
                <a:cs typeface="Microsoft YaHei UI"/>
              </a:rPr>
              <a:t> 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s</a:t>
            </a:r>
            <a:r>
              <a:rPr dirty="0" smtClean="0" sz="2600" spc="0">
                <a:latin typeface="Microsoft YaHei UI"/>
                <a:cs typeface="Microsoft YaHei UI"/>
              </a:rPr>
              <a:t>的属性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0">
                <a:latin typeface="Microsoft YaHei UI"/>
                <a:cs typeface="Microsoft YaHei UI"/>
              </a:rPr>
              <a:t>p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0">
                <a:latin typeface="Microsoft YaHei UI"/>
                <a:cs typeface="Microsoft YaHei UI"/>
              </a:rPr>
              <a:t>pe</a:t>
            </a:r>
            <a:r>
              <a:rPr dirty="0" smtClean="0" sz="2600" spc="-10">
                <a:latin typeface="Microsoft YaHei UI"/>
                <a:cs typeface="Microsoft YaHei UI"/>
              </a:rPr>
              <a:t>rt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)</a:t>
            </a:r>
            <a:r>
              <a:rPr dirty="0" smtClean="0" sz="2600" spc="0">
                <a:latin typeface="Microsoft YaHei UI"/>
                <a:cs typeface="Microsoft YaHei UI"/>
              </a:rPr>
              <a:t>和类别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-5">
                <a:latin typeface="Microsoft YaHei UI"/>
                <a:cs typeface="Microsoft YaHei UI"/>
              </a:rPr>
              <a:t>l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)</a:t>
            </a:r>
            <a:r>
              <a:rPr dirty="0" smtClean="0" sz="2600" spc="0">
                <a:latin typeface="Microsoft YaHei UI"/>
                <a:cs typeface="Microsoft YaHei UI"/>
              </a:rPr>
              <a:t>的术</a:t>
            </a:r>
            <a:r>
              <a:rPr dirty="0" smtClean="0" sz="2600" spc="0">
                <a:latin typeface="Microsoft YaHei UI"/>
                <a:cs typeface="Microsoft YaHei UI"/>
              </a:rPr>
              <a:t> 语表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2600" spc="5" b="1">
                <a:solidFill>
                  <a:srgbClr val="C0000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600" spc="-10" b="1">
                <a:solidFill>
                  <a:srgbClr val="C0000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600" spc="5" b="1">
                <a:solidFill>
                  <a:srgbClr val="C0000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600" spc="0" b="1">
                <a:solidFill>
                  <a:srgbClr val="C0000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600" spc="5" b="1">
                <a:solidFill>
                  <a:srgbClr val="C0000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600" spc="0">
                <a:latin typeface="Microsoft YaHei UI"/>
                <a:cs typeface="Microsoft YaHei UI"/>
              </a:rPr>
              <a:t>)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750"/>
              </a:lnSpc>
              <a:spcBef>
                <a:spcPts val="16"/>
              </a:spcBef>
            </a:pPr>
            <a:endParaRPr sz="750"/>
          </a:p>
          <a:p>
            <a:pPr marL="355600" marR="908685" indent="-342900">
              <a:lnSpc>
                <a:spcPts val="31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上述词表被组织成一个带类别的层次体系结构</a:t>
            </a:r>
            <a:r>
              <a:rPr dirty="0" smtClean="0" sz="2600" spc="300">
                <a:latin typeface="Microsoft YaHei UI"/>
                <a:cs typeface="Microsoft YaHei UI"/>
              </a:rPr>
              <a:t> </a:t>
            </a:r>
            <a:r>
              <a:rPr dirty="0" smtClean="0" sz="2600" spc="-10">
                <a:latin typeface="Microsoft YaHei UI"/>
                <a:cs typeface="Microsoft YaHei UI"/>
              </a:rPr>
              <a:t>(t</a:t>
            </a:r>
            <a:r>
              <a:rPr dirty="0" smtClean="0" sz="2600" spc="-5">
                <a:latin typeface="Microsoft YaHei UI"/>
                <a:cs typeface="Microsoft YaHei UI"/>
              </a:rPr>
              <a:t>y</a:t>
            </a:r>
            <a:r>
              <a:rPr dirty="0" smtClean="0" sz="2600" spc="0">
                <a:latin typeface="Microsoft YaHei UI"/>
                <a:cs typeface="Microsoft YaHei UI"/>
              </a:rPr>
              <a:t>ped </a:t>
            </a:r>
            <a:r>
              <a:rPr dirty="0" smtClean="0" sz="2600" spc="-5">
                <a:latin typeface="Microsoft YaHei UI"/>
                <a:cs typeface="Microsoft YaHei UI"/>
              </a:rPr>
              <a:t>hi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chy)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80298" y="6391275"/>
            <a:ext cx="774700" cy="466725"/>
          </a:xfrm>
          <a:custGeom>
            <a:avLst/>
            <a:gdLst/>
            <a:ahLst/>
            <a:cxnLst/>
            <a:rect l="l" t="t" r="r" b="b"/>
            <a:pathLst>
              <a:path w="774700" h="466725">
                <a:moveTo>
                  <a:pt x="387350" y="0"/>
                </a:moveTo>
                <a:lnTo>
                  <a:pt x="324519" y="3054"/>
                </a:lnTo>
                <a:lnTo>
                  <a:pt x="264917" y="11896"/>
                </a:lnTo>
                <a:lnTo>
                  <a:pt x="209340" y="26047"/>
                </a:lnTo>
                <a:lnTo>
                  <a:pt x="158586" y="45025"/>
                </a:lnTo>
                <a:lnTo>
                  <a:pt x="113452" y="68350"/>
                </a:lnTo>
                <a:lnTo>
                  <a:pt x="74736" y="95541"/>
                </a:lnTo>
                <a:lnTo>
                  <a:pt x="43235" y="126119"/>
                </a:lnTo>
                <a:lnTo>
                  <a:pt x="19747" y="159601"/>
                </a:lnTo>
                <a:lnTo>
                  <a:pt x="5069" y="195509"/>
                </a:lnTo>
                <a:lnTo>
                  <a:pt x="0" y="233362"/>
                </a:lnTo>
                <a:lnTo>
                  <a:pt x="1284" y="252501"/>
                </a:lnTo>
                <a:lnTo>
                  <a:pt x="11257" y="289442"/>
                </a:lnTo>
                <a:lnTo>
                  <a:pt x="30439" y="324197"/>
                </a:lnTo>
                <a:lnTo>
                  <a:pt x="58033" y="356287"/>
                </a:lnTo>
                <a:lnTo>
                  <a:pt x="93241" y="385232"/>
                </a:lnTo>
                <a:lnTo>
                  <a:pt x="135266" y="410550"/>
                </a:lnTo>
                <a:lnTo>
                  <a:pt x="183310" y="431761"/>
                </a:lnTo>
                <a:lnTo>
                  <a:pt x="236575" y="448386"/>
                </a:lnTo>
                <a:lnTo>
                  <a:pt x="294265" y="459942"/>
                </a:lnTo>
                <a:lnTo>
                  <a:pt x="355581" y="465951"/>
                </a:lnTo>
                <a:lnTo>
                  <a:pt x="387350" y="466725"/>
                </a:lnTo>
                <a:lnTo>
                  <a:pt x="419118" y="465951"/>
                </a:lnTo>
                <a:lnTo>
                  <a:pt x="480434" y="459942"/>
                </a:lnTo>
                <a:lnTo>
                  <a:pt x="538124" y="448386"/>
                </a:lnTo>
                <a:lnTo>
                  <a:pt x="591389" y="431761"/>
                </a:lnTo>
                <a:lnTo>
                  <a:pt x="639433" y="410550"/>
                </a:lnTo>
                <a:lnTo>
                  <a:pt x="681458" y="385232"/>
                </a:lnTo>
                <a:lnTo>
                  <a:pt x="716666" y="356287"/>
                </a:lnTo>
                <a:lnTo>
                  <a:pt x="744260" y="324197"/>
                </a:lnTo>
                <a:lnTo>
                  <a:pt x="763442" y="289442"/>
                </a:lnTo>
                <a:lnTo>
                  <a:pt x="773415" y="252501"/>
                </a:lnTo>
                <a:lnTo>
                  <a:pt x="774700" y="233362"/>
                </a:lnTo>
                <a:lnTo>
                  <a:pt x="773415" y="214223"/>
                </a:lnTo>
                <a:lnTo>
                  <a:pt x="763442" y="177282"/>
                </a:lnTo>
                <a:lnTo>
                  <a:pt x="744260" y="142527"/>
                </a:lnTo>
                <a:lnTo>
                  <a:pt x="716666" y="110437"/>
                </a:lnTo>
                <a:lnTo>
                  <a:pt x="681458" y="81492"/>
                </a:lnTo>
                <a:lnTo>
                  <a:pt x="639433" y="56174"/>
                </a:lnTo>
                <a:lnTo>
                  <a:pt x="591389" y="34963"/>
                </a:lnTo>
                <a:lnTo>
                  <a:pt x="538124" y="18338"/>
                </a:lnTo>
                <a:lnTo>
                  <a:pt x="480434" y="6782"/>
                </a:lnTo>
                <a:lnTo>
                  <a:pt x="419118" y="773"/>
                </a:lnTo>
                <a:lnTo>
                  <a:pt x="38735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7480298" y="6391275"/>
            <a:ext cx="774700" cy="466725"/>
          </a:xfrm>
          <a:custGeom>
            <a:avLst/>
            <a:gdLst/>
            <a:ahLst/>
            <a:cxnLst/>
            <a:rect l="l" t="t" r="r" b="b"/>
            <a:pathLst>
              <a:path w="774700" h="466725">
                <a:moveTo>
                  <a:pt x="0" y="233362"/>
                </a:moveTo>
                <a:lnTo>
                  <a:pt x="5069" y="195509"/>
                </a:lnTo>
                <a:lnTo>
                  <a:pt x="19747" y="159601"/>
                </a:lnTo>
                <a:lnTo>
                  <a:pt x="43235" y="126119"/>
                </a:lnTo>
                <a:lnTo>
                  <a:pt x="74736" y="95541"/>
                </a:lnTo>
                <a:lnTo>
                  <a:pt x="113452" y="68350"/>
                </a:lnTo>
                <a:lnTo>
                  <a:pt x="158586" y="45025"/>
                </a:lnTo>
                <a:lnTo>
                  <a:pt x="209340" y="26047"/>
                </a:lnTo>
                <a:lnTo>
                  <a:pt x="264917" y="11896"/>
                </a:lnTo>
                <a:lnTo>
                  <a:pt x="324519" y="3054"/>
                </a:lnTo>
                <a:lnTo>
                  <a:pt x="387350" y="0"/>
                </a:lnTo>
                <a:lnTo>
                  <a:pt x="419118" y="773"/>
                </a:lnTo>
                <a:lnTo>
                  <a:pt x="480434" y="6782"/>
                </a:lnTo>
                <a:lnTo>
                  <a:pt x="538124" y="18338"/>
                </a:lnTo>
                <a:lnTo>
                  <a:pt x="591389" y="34963"/>
                </a:lnTo>
                <a:lnTo>
                  <a:pt x="639433" y="56174"/>
                </a:lnTo>
                <a:lnTo>
                  <a:pt x="681457" y="81492"/>
                </a:lnTo>
                <a:lnTo>
                  <a:pt x="716666" y="110437"/>
                </a:lnTo>
                <a:lnTo>
                  <a:pt x="744260" y="142527"/>
                </a:lnTo>
                <a:lnTo>
                  <a:pt x="763442" y="177282"/>
                </a:lnTo>
                <a:lnTo>
                  <a:pt x="773415" y="214223"/>
                </a:lnTo>
                <a:lnTo>
                  <a:pt x="774700" y="233362"/>
                </a:lnTo>
                <a:lnTo>
                  <a:pt x="773415" y="252501"/>
                </a:lnTo>
                <a:lnTo>
                  <a:pt x="763442" y="289442"/>
                </a:lnTo>
                <a:lnTo>
                  <a:pt x="744260" y="324197"/>
                </a:lnTo>
                <a:lnTo>
                  <a:pt x="716666" y="356287"/>
                </a:lnTo>
                <a:lnTo>
                  <a:pt x="681457" y="385232"/>
                </a:lnTo>
                <a:lnTo>
                  <a:pt x="639433" y="410550"/>
                </a:lnTo>
                <a:lnTo>
                  <a:pt x="591389" y="431761"/>
                </a:lnTo>
                <a:lnTo>
                  <a:pt x="538124" y="448386"/>
                </a:lnTo>
                <a:lnTo>
                  <a:pt x="480434" y="459942"/>
                </a:lnTo>
                <a:lnTo>
                  <a:pt x="419118" y="465951"/>
                </a:lnTo>
                <a:lnTo>
                  <a:pt x="387350" y="466725"/>
                </a:lnTo>
              </a:path>
              <a:path w="774700" h="466725">
                <a:moveTo>
                  <a:pt x="387349" y="466725"/>
                </a:moveTo>
                <a:lnTo>
                  <a:pt x="324519" y="463670"/>
                </a:lnTo>
                <a:lnTo>
                  <a:pt x="264917" y="454828"/>
                </a:lnTo>
                <a:lnTo>
                  <a:pt x="209340" y="440677"/>
                </a:lnTo>
                <a:lnTo>
                  <a:pt x="158586" y="421699"/>
                </a:lnTo>
                <a:lnTo>
                  <a:pt x="113452" y="398374"/>
                </a:lnTo>
                <a:lnTo>
                  <a:pt x="74736" y="371183"/>
                </a:lnTo>
                <a:lnTo>
                  <a:pt x="43235" y="340606"/>
                </a:lnTo>
                <a:lnTo>
                  <a:pt x="19747" y="307123"/>
                </a:lnTo>
                <a:lnTo>
                  <a:pt x="5069" y="271215"/>
                </a:lnTo>
                <a:lnTo>
                  <a:pt x="1284" y="252501"/>
                </a:lnTo>
                <a:lnTo>
                  <a:pt x="0" y="23336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672491" y="6505344"/>
            <a:ext cx="422909" cy="2508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-20">
                <a:latin typeface="Tahoma"/>
                <a:cs typeface="Tahoma"/>
              </a:rPr>
              <a:t>R</a:t>
            </a:r>
            <a:r>
              <a:rPr dirty="0" smtClean="0" sz="1600" spc="-15">
                <a:latin typeface="Tahoma"/>
                <a:cs typeface="Tahoma"/>
              </a:rPr>
              <a:t>u</a:t>
            </a:r>
            <a:r>
              <a:rPr dirty="0" smtClean="0" sz="1600" spc="-10">
                <a:latin typeface="Tahoma"/>
                <a:cs typeface="Tahoma"/>
              </a:rPr>
              <a:t>di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94012" y="6391275"/>
            <a:ext cx="784225" cy="466725"/>
          </a:xfrm>
          <a:custGeom>
            <a:avLst/>
            <a:gdLst/>
            <a:ahLst/>
            <a:cxnLst/>
            <a:rect l="l" t="t" r="r" b="b"/>
            <a:pathLst>
              <a:path w="784225" h="466725">
                <a:moveTo>
                  <a:pt x="392112" y="0"/>
                </a:moveTo>
                <a:lnTo>
                  <a:pt x="328509" y="3054"/>
                </a:lnTo>
                <a:lnTo>
                  <a:pt x="268174" y="11896"/>
                </a:lnTo>
                <a:lnTo>
                  <a:pt x="211914" y="26047"/>
                </a:lnTo>
                <a:lnTo>
                  <a:pt x="160535" y="45025"/>
                </a:lnTo>
                <a:lnTo>
                  <a:pt x="114847" y="68350"/>
                </a:lnTo>
                <a:lnTo>
                  <a:pt x="75654" y="95541"/>
                </a:lnTo>
                <a:lnTo>
                  <a:pt x="43766" y="126119"/>
                </a:lnTo>
                <a:lnTo>
                  <a:pt x="19990" y="159601"/>
                </a:lnTo>
                <a:lnTo>
                  <a:pt x="5132" y="195509"/>
                </a:lnTo>
                <a:lnTo>
                  <a:pt x="0" y="233362"/>
                </a:lnTo>
                <a:lnTo>
                  <a:pt x="1299" y="252501"/>
                </a:lnTo>
                <a:lnTo>
                  <a:pt x="11395" y="289442"/>
                </a:lnTo>
                <a:lnTo>
                  <a:pt x="30814" y="324197"/>
                </a:lnTo>
                <a:lnTo>
                  <a:pt x="58747" y="356287"/>
                </a:lnTo>
                <a:lnTo>
                  <a:pt x="94388" y="385232"/>
                </a:lnTo>
                <a:lnTo>
                  <a:pt x="136929" y="410550"/>
                </a:lnTo>
                <a:lnTo>
                  <a:pt x="185564" y="431761"/>
                </a:lnTo>
                <a:lnTo>
                  <a:pt x="239484" y="448386"/>
                </a:lnTo>
                <a:lnTo>
                  <a:pt x="297883" y="459942"/>
                </a:lnTo>
                <a:lnTo>
                  <a:pt x="359953" y="465951"/>
                </a:lnTo>
                <a:lnTo>
                  <a:pt x="392112" y="466725"/>
                </a:lnTo>
                <a:lnTo>
                  <a:pt x="424271" y="465951"/>
                </a:lnTo>
                <a:lnTo>
                  <a:pt x="486341" y="459942"/>
                </a:lnTo>
                <a:lnTo>
                  <a:pt x="544739" y="448386"/>
                </a:lnTo>
                <a:lnTo>
                  <a:pt x="598660" y="431761"/>
                </a:lnTo>
                <a:lnTo>
                  <a:pt x="647294" y="410550"/>
                </a:lnTo>
                <a:lnTo>
                  <a:pt x="689836" y="385232"/>
                </a:lnTo>
                <a:lnTo>
                  <a:pt x="725477" y="356287"/>
                </a:lnTo>
                <a:lnTo>
                  <a:pt x="753410" y="324197"/>
                </a:lnTo>
                <a:lnTo>
                  <a:pt x="772829" y="289442"/>
                </a:lnTo>
                <a:lnTo>
                  <a:pt x="782925" y="252501"/>
                </a:lnTo>
                <a:lnTo>
                  <a:pt x="784225" y="233362"/>
                </a:lnTo>
                <a:lnTo>
                  <a:pt x="782925" y="214223"/>
                </a:lnTo>
                <a:lnTo>
                  <a:pt x="772829" y="177282"/>
                </a:lnTo>
                <a:lnTo>
                  <a:pt x="753410" y="142527"/>
                </a:lnTo>
                <a:lnTo>
                  <a:pt x="725477" y="110437"/>
                </a:lnTo>
                <a:lnTo>
                  <a:pt x="689836" y="81492"/>
                </a:lnTo>
                <a:lnTo>
                  <a:pt x="647294" y="56174"/>
                </a:lnTo>
                <a:lnTo>
                  <a:pt x="598660" y="34963"/>
                </a:lnTo>
                <a:lnTo>
                  <a:pt x="544739" y="18338"/>
                </a:lnTo>
                <a:lnTo>
                  <a:pt x="486341" y="6782"/>
                </a:lnTo>
                <a:lnTo>
                  <a:pt x="424271" y="773"/>
                </a:lnTo>
                <a:lnTo>
                  <a:pt x="392112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894012" y="6391275"/>
            <a:ext cx="784225" cy="466725"/>
          </a:xfrm>
          <a:custGeom>
            <a:avLst/>
            <a:gdLst/>
            <a:ahLst/>
            <a:cxnLst/>
            <a:rect l="l" t="t" r="r" b="b"/>
            <a:pathLst>
              <a:path w="784225" h="466725">
                <a:moveTo>
                  <a:pt x="0" y="233362"/>
                </a:moveTo>
                <a:lnTo>
                  <a:pt x="5132" y="195509"/>
                </a:lnTo>
                <a:lnTo>
                  <a:pt x="19990" y="159601"/>
                </a:lnTo>
                <a:lnTo>
                  <a:pt x="43766" y="126119"/>
                </a:lnTo>
                <a:lnTo>
                  <a:pt x="75654" y="95541"/>
                </a:lnTo>
                <a:lnTo>
                  <a:pt x="114847" y="68350"/>
                </a:lnTo>
                <a:lnTo>
                  <a:pt x="160535" y="45025"/>
                </a:lnTo>
                <a:lnTo>
                  <a:pt x="211914" y="26047"/>
                </a:lnTo>
                <a:lnTo>
                  <a:pt x="268174" y="11896"/>
                </a:lnTo>
                <a:lnTo>
                  <a:pt x="328509" y="3054"/>
                </a:lnTo>
                <a:lnTo>
                  <a:pt x="392112" y="0"/>
                </a:lnTo>
                <a:lnTo>
                  <a:pt x="424271" y="773"/>
                </a:lnTo>
                <a:lnTo>
                  <a:pt x="486341" y="6782"/>
                </a:lnTo>
                <a:lnTo>
                  <a:pt x="544740" y="18338"/>
                </a:lnTo>
                <a:lnTo>
                  <a:pt x="598660" y="34963"/>
                </a:lnTo>
                <a:lnTo>
                  <a:pt x="647295" y="56174"/>
                </a:lnTo>
                <a:lnTo>
                  <a:pt x="689836" y="81492"/>
                </a:lnTo>
                <a:lnTo>
                  <a:pt x="725477" y="110437"/>
                </a:lnTo>
                <a:lnTo>
                  <a:pt x="753410" y="142527"/>
                </a:lnTo>
                <a:lnTo>
                  <a:pt x="772829" y="177282"/>
                </a:lnTo>
                <a:lnTo>
                  <a:pt x="782925" y="214223"/>
                </a:lnTo>
                <a:lnTo>
                  <a:pt x="784225" y="233362"/>
                </a:lnTo>
                <a:lnTo>
                  <a:pt x="782925" y="252501"/>
                </a:lnTo>
                <a:lnTo>
                  <a:pt x="772829" y="289442"/>
                </a:lnTo>
                <a:lnTo>
                  <a:pt x="753410" y="324197"/>
                </a:lnTo>
                <a:lnTo>
                  <a:pt x="725477" y="356287"/>
                </a:lnTo>
                <a:lnTo>
                  <a:pt x="689836" y="385232"/>
                </a:lnTo>
                <a:lnTo>
                  <a:pt x="647295" y="410550"/>
                </a:lnTo>
                <a:lnTo>
                  <a:pt x="598660" y="431761"/>
                </a:lnTo>
                <a:lnTo>
                  <a:pt x="544740" y="448386"/>
                </a:lnTo>
                <a:lnTo>
                  <a:pt x="486341" y="459942"/>
                </a:lnTo>
                <a:lnTo>
                  <a:pt x="424271" y="465951"/>
                </a:lnTo>
                <a:lnTo>
                  <a:pt x="392112" y="466725"/>
                </a:lnTo>
              </a:path>
              <a:path w="784225" h="466725">
                <a:moveTo>
                  <a:pt x="392112" y="466725"/>
                </a:moveTo>
                <a:lnTo>
                  <a:pt x="328509" y="463670"/>
                </a:lnTo>
                <a:lnTo>
                  <a:pt x="268174" y="454828"/>
                </a:lnTo>
                <a:lnTo>
                  <a:pt x="211914" y="440677"/>
                </a:lnTo>
                <a:lnTo>
                  <a:pt x="160535" y="421699"/>
                </a:lnTo>
                <a:lnTo>
                  <a:pt x="114847" y="398374"/>
                </a:lnTo>
                <a:lnTo>
                  <a:pt x="75654" y="371183"/>
                </a:lnTo>
                <a:lnTo>
                  <a:pt x="43766" y="340606"/>
                </a:lnTo>
                <a:lnTo>
                  <a:pt x="19990" y="307123"/>
                </a:lnTo>
                <a:lnTo>
                  <a:pt x="5132" y="271215"/>
                </a:lnTo>
                <a:lnTo>
                  <a:pt x="1299" y="252501"/>
                </a:lnTo>
                <a:lnTo>
                  <a:pt x="0" y="23336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087598" y="6505344"/>
            <a:ext cx="428625" cy="2508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>
                <a:latin typeface="Tahoma"/>
                <a:cs typeface="Tahoma"/>
              </a:rPr>
              <a:t>Y</a:t>
            </a:r>
            <a:r>
              <a:rPr dirty="0" smtClean="0" sz="1600" spc="5">
                <a:latin typeface="Tahoma"/>
                <a:cs typeface="Tahoma"/>
              </a:rPr>
              <a:t>o</a:t>
            </a:r>
            <a:r>
              <a:rPr dirty="0" smtClean="0" sz="1600" spc="-5">
                <a:latin typeface="Tahoma"/>
                <a:cs typeface="Tahoma"/>
              </a:rPr>
              <a:t>r</a:t>
            </a:r>
            <a:r>
              <a:rPr dirty="0" smtClean="0" sz="1600" spc="0">
                <a:latin typeface="Tahoma"/>
                <a:cs typeface="Tahoma"/>
              </a:rPr>
              <a:t>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92523" y="6586539"/>
            <a:ext cx="3773488" cy="76200"/>
          </a:xfrm>
          <a:custGeom>
            <a:avLst/>
            <a:gdLst/>
            <a:ahLst/>
            <a:cxnLst/>
            <a:rect l="l" t="t" r="r" b="b"/>
            <a:pathLst>
              <a:path w="3773488" h="76200">
                <a:moveTo>
                  <a:pt x="0" y="25398"/>
                </a:moveTo>
                <a:lnTo>
                  <a:pt x="0" y="50798"/>
                </a:lnTo>
                <a:lnTo>
                  <a:pt x="3697288" y="50799"/>
                </a:lnTo>
                <a:lnTo>
                  <a:pt x="3697288" y="76199"/>
                </a:lnTo>
                <a:lnTo>
                  <a:pt x="3773488" y="38099"/>
                </a:lnTo>
                <a:lnTo>
                  <a:pt x="3748088" y="25399"/>
                </a:lnTo>
                <a:lnTo>
                  <a:pt x="0" y="25398"/>
                </a:lnTo>
                <a:close/>
              </a:path>
              <a:path w="3773488" h="76200">
                <a:moveTo>
                  <a:pt x="3697288" y="0"/>
                </a:moveTo>
                <a:lnTo>
                  <a:pt x="3697288" y="25399"/>
                </a:lnTo>
                <a:lnTo>
                  <a:pt x="3748088" y="25399"/>
                </a:lnTo>
                <a:lnTo>
                  <a:pt x="3697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254623" y="4362450"/>
            <a:ext cx="1073150" cy="466725"/>
          </a:xfrm>
          <a:custGeom>
            <a:avLst/>
            <a:gdLst/>
            <a:ahLst/>
            <a:cxnLst/>
            <a:rect l="l" t="t" r="r" b="b"/>
            <a:pathLst>
              <a:path w="1073150" h="466725">
                <a:moveTo>
                  <a:pt x="536575" y="0"/>
                </a:moveTo>
                <a:lnTo>
                  <a:pt x="492567" y="773"/>
                </a:lnTo>
                <a:lnTo>
                  <a:pt x="449539" y="3054"/>
                </a:lnTo>
                <a:lnTo>
                  <a:pt x="407629" y="6782"/>
                </a:lnTo>
                <a:lnTo>
                  <a:pt x="366975" y="11897"/>
                </a:lnTo>
                <a:lnTo>
                  <a:pt x="327715" y="18338"/>
                </a:lnTo>
                <a:lnTo>
                  <a:pt x="289988" y="26047"/>
                </a:lnTo>
                <a:lnTo>
                  <a:pt x="219680" y="45025"/>
                </a:lnTo>
                <a:lnTo>
                  <a:pt x="157159" y="68350"/>
                </a:lnTo>
                <a:lnTo>
                  <a:pt x="103527" y="95541"/>
                </a:lnTo>
                <a:lnTo>
                  <a:pt x="59891" y="126119"/>
                </a:lnTo>
                <a:lnTo>
                  <a:pt x="27354" y="159602"/>
                </a:lnTo>
                <a:lnTo>
                  <a:pt x="7022" y="195509"/>
                </a:lnTo>
                <a:lnTo>
                  <a:pt x="0" y="233362"/>
                </a:lnTo>
                <a:lnTo>
                  <a:pt x="1778" y="252501"/>
                </a:lnTo>
                <a:lnTo>
                  <a:pt x="15594" y="289442"/>
                </a:lnTo>
                <a:lnTo>
                  <a:pt x="42166" y="324197"/>
                </a:lnTo>
                <a:lnTo>
                  <a:pt x="80391" y="356287"/>
                </a:lnTo>
                <a:lnTo>
                  <a:pt x="129163" y="385232"/>
                </a:lnTo>
                <a:lnTo>
                  <a:pt x="187377" y="410550"/>
                </a:lnTo>
                <a:lnTo>
                  <a:pt x="253930" y="431761"/>
                </a:lnTo>
                <a:lnTo>
                  <a:pt x="327715" y="448386"/>
                </a:lnTo>
                <a:lnTo>
                  <a:pt x="366975" y="454827"/>
                </a:lnTo>
                <a:lnTo>
                  <a:pt x="407629" y="459942"/>
                </a:lnTo>
                <a:lnTo>
                  <a:pt x="449539" y="463670"/>
                </a:lnTo>
                <a:lnTo>
                  <a:pt x="492567" y="465951"/>
                </a:lnTo>
                <a:lnTo>
                  <a:pt x="536575" y="466725"/>
                </a:lnTo>
                <a:lnTo>
                  <a:pt x="580582" y="465951"/>
                </a:lnTo>
                <a:lnTo>
                  <a:pt x="623610" y="463670"/>
                </a:lnTo>
                <a:lnTo>
                  <a:pt x="665520" y="459942"/>
                </a:lnTo>
                <a:lnTo>
                  <a:pt x="706174" y="454827"/>
                </a:lnTo>
                <a:lnTo>
                  <a:pt x="745434" y="448386"/>
                </a:lnTo>
                <a:lnTo>
                  <a:pt x="783161" y="440677"/>
                </a:lnTo>
                <a:lnTo>
                  <a:pt x="853469" y="421699"/>
                </a:lnTo>
                <a:lnTo>
                  <a:pt x="915990" y="398374"/>
                </a:lnTo>
                <a:lnTo>
                  <a:pt x="969622" y="371183"/>
                </a:lnTo>
                <a:lnTo>
                  <a:pt x="1013258" y="340605"/>
                </a:lnTo>
                <a:lnTo>
                  <a:pt x="1045795" y="307122"/>
                </a:lnTo>
                <a:lnTo>
                  <a:pt x="1066127" y="271215"/>
                </a:lnTo>
                <a:lnTo>
                  <a:pt x="1073150" y="233362"/>
                </a:lnTo>
                <a:lnTo>
                  <a:pt x="1071371" y="214223"/>
                </a:lnTo>
                <a:lnTo>
                  <a:pt x="1057555" y="177282"/>
                </a:lnTo>
                <a:lnTo>
                  <a:pt x="1030983" y="142527"/>
                </a:lnTo>
                <a:lnTo>
                  <a:pt x="992758" y="110437"/>
                </a:lnTo>
                <a:lnTo>
                  <a:pt x="943986" y="81492"/>
                </a:lnTo>
                <a:lnTo>
                  <a:pt x="885772" y="56174"/>
                </a:lnTo>
                <a:lnTo>
                  <a:pt x="819219" y="34963"/>
                </a:lnTo>
                <a:lnTo>
                  <a:pt x="745434" y="18338"/>
                </a:lnTo>
                <a:lnTo>
                  <a:pt x="706174" y="11897"/>
                </a:lnTo>
                <a:lnTo>
                  <a:pt x="665520" y="6782"/>
                </a:lnTo>
                <a:lnTo>
                  <a:pt x="623610" y="3054"/>
                </a:lnTo>
                <a:lnTo>
                  <a:pt x="580582" y="773"/>
                </a:lnTo>
                <a:lnTo>
                  <a:pt x="536575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254623" y="4362450"/>
            <a:ext cx="1073150" cy="466725"/>
          </a:xfrm>
          <a:custGeom>
            <a:avLst/>
            <a:gdLst/>
            <a:ahLst/>
            <a:cxnLst/>
            <a:rect l="l" t="t" r="r" b="b"/>
            <a:pathLst>
              <a:path w="1073150" h="466725">
                <a:moveTo>
                  <a:pt x="0" y="233362"/>
                </a:moveTo>
                <a:lnTo>
                  <a:pt x="7022" y="195509"/>
                </a:lnTo>
                <a:lnTo>
                  <a:pt x="27354" y="159601"/>
                </a:lnTo>
                <a:lnTo>
                  <a:pt x="59891" y="126119"/>
                </a:lnTo>
                <a:lnTo>
                  <a:pt x="103527" y="95541"/>
                </a:lnTo>
                <a:lnTo>
                  <a:pt x="157159" y="68350"/>
                </a:lnTo>
                <a:lnTo>
                  <a:pt x="219680" y="45025"/>
                </a:lnTo>
                <a:lnTo>
                  <a:pt x="289987" y="26047"/>
                </a:lnTo>
                <a:lnTo>
                  <a:pt x="327715" y="18338"/>
                </a:lnTo>
                <a:lnTo>
                  <a:pt x="366975" y="11896"/>
                </a:lnTo>
                <a:lnTo>
                  <a:pt x="407629" y="6782"/>
                </a:lnTo>
                <a:lnTo>
                  <a:pt x="449539" y="3054"/>
                </a:lnTo>
                <a:lnTo>
                  <a:pt x="492567" y="773"/>
                </a:lnTo>
                <a:lnTo>
                  <a:pt x="536575" y="0"/>
                </a:lnTo>
                <a:lnTo>
                  <a:pt x="580582" y="773"/>
                </a:lnTo>
                <a:lnTo>
                  <a:pt x="623610" y="3054"/>
                </a:lnTo>
                <a:lnTo>
                  <a:pt x="665520" y="6782"/>
                </a:lnTo>
                <a:lnTo>
                  <a:pt x="706174" y="11896"/>
                </a:lnTo>
                <a:lnTo>
                  <a:pt x="745434" y="18338"/>
                </a:lnTo>
                <a:lnTo>
                  <a:pt x="783162" y="26047"/>
                </a:lnTo>
                <a:lnTo>
                  <a:pt x="853469" y="45025"/>
                </a:lnTo>
                <a:lnTo>
                  <a:pt x="915990" y="68350"/>
                </a:lnTo>
                <a:lnTo>
                  <a:pt x="969622" y="95541"/>
                </a:lnTo>
                <a:lnTo>
                  <a:pt x="1013258" y="126119"/>
                </a:lnTo>
                <a:lnTo>
                  <a:pt x="1045795" y="159601"/>
                </a:lnTo>
                <a:lnTo>
                  <a:pt x="1066127" y="195509"/>
                </a:lnTo>
                <a:lnTo>
                  <a:pt x="1073150" y="233362"/>
                </a:lnTo>
                <a:lnTo>
                  <a:pt x="1071371" y="252501"/>
                </a:lnTo>
                <a:lnTo>
                  <a:pt x="1057555" y="289442"/>
                </a:lnTo>
                <a:lnTo>
                  <a:pt x="1030983" y="324197"/>
                </a:lnTo>
                <a:lnTo>
                  <a:pt x="992758" y="356287"/>
                </a:lnTo>
                <a:lnTo>
                  <a:pt x="943986" y="385232"/>
                </a:lnTo>
                <a:lnTo>
                  <a:pt x="885772" y="410550"/>
                </a:lnTo>
                <a:lnTo>
                  <a:pt x="819219" y="431761"/>
                </a:lnTo>
                <a:lnTo>
                  <a:pt x="745434" y="448386"/>
                </a:lnTo>
                <a:lnTo>
                  <a:pt x="706174" y="454828"/>
                </a:lnTo>
                <a:lnTo>
                  <a:pt x="665520" y="459942"/>
                </a:lnTo>
                <a:lnTo>
                  <a:pt x="623610" y="463670"/>
                </a:lnTo>
                <a:lnTo>
                  <a:pt x="580582" y="465951"/>
                </a:lnTo>
                <a:lnTo>
                  <a:pt x="536575" y="466725"/>
                </a:lnTo>
                <a:lnTo>
                  <a:pt x="492567" y="465951"/>
                </a:lnTo>
                <a:lnTo>
                  <a:pt x="449539" y="463670"/>
                </a:lnTo>
                <a:lnTo>
                  <a:pt x="407629" y="459942"/>
                </a:lnTo>
                <a:lnTo>
                  <a:pt x="366975" y="454828"/>
                </a:lnTo>
                <a:lnTo>
                  <a:pt x="327715" y="448386"/>
                </a:lnTo>
                <a:lnTo>
                  <a:pt x="289987" y="440677"/>
                </a:lnTo>
                <a:lnTo>
                  <a:pt x="219680" y="421699"/>
                </a:lnTo>
                <a:lnTo>
                  <a:pt x="157159" y="398374"/>
                </a:lnTo>
                <a:lnTo>
                  <a:pt x="103527" y="371183"/>
                </a:lnTo>
                <a:lnTo>
                  <a:pt x="59891" y="340606"/>
                </a:lnTo>
                <a:lnTo>
                  <a:pt x="27354" y="307123"/>
                </a:lnTo>
                <a:lnTo>
                  <a:pt x="7022" y="271215"/>
                </a:lnTo>
                <a:lnTo>
                  <a:pt x="0" y="23336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724148" y="5362575"/>
            <a:ext cx="1303338" cy="466725"/>
          </a:xfrm>
          <a:custGeom>
            <a:avLst/>
            <a:gdLst/>
            <a:ahLst/>
            <a:cxnLst/>
            <a:rect l="l" t="t" r="r" b="b"/>
            <a:pathLst>
              <a:path w="1303338" h="466725">
                <a:moveTo>
                  <a:pt x="651668" y="0"/>
                </a:moveTo>
                <a:lnTo>
                  <a:pt x="598221" y="773"/>
                </a:lnTo>
                <a:lnTo>
                  <a:pt x="545964" y="3054"/>
                </a:lnTo>
                <a:lnTo>
                  <a:pt x="495065" y="6782"/>
                </a:lnTo>
                <a:lnTo>
                  <a:pt x="445691" y="11897"/>
                </a:lnTo>
                <a:lnTo>
                  <a:pt x="398009" y="18338"/>
                </a:lnTo>
                <a:lnTo>
                  <a:pt x="352189" y="26047"/>
                </a:lnTo>
                <a:lnTo>
                  <a:pt x="308397" y="34963"/>
                </a:lnTo>
                <a:lnTo>
                  <a:pt x="266801" y="45025"/>
                </a:lnTo>
                <a:lnTo>
                  <a:pt x="227569" y="56174"/>
                </a:lnTo>
                <a:lnTo>
                  <a:pt x="190869" y="68350"/>
                </a:lnTo>
                <a:lnTo>
                  <a:pt x="125734" y="95541"/>
                </a:lnTo>
                <a:lnTo>
                  <a:pt x="72738" y="126119"/>
                </a:lnTo>
                <a:lnTo>
                  <a:pt x="33222" y="159602"/>
                </a:lnTo>
                <a:lnTo>
                  <a:pt x="8529" y="195509"/>
                </a:lnTo>
                <a:lnTo>
                  <a:pt x="0" y="233362"/>
                </a:lnTo>
                <a:lnTo>
                  <a:pt x="2160" y="252501"/>
                </a:lnTo>
                <a:lnTo>
                  <a:pt x="18939" y="289442"/>
                </a:lnTo>
                <a:lnTo>
                  <a:pt x="51211" y="324197"/>
                </a:lnTo>
                <a:lnTo>
                  <a:pt x="97634" y="356287"/>
                </a:lnTo>
                <a:lnTo>
                  <a:pt x="156868" y="385232"/>
                </a:lnTo>
                <a:lnTo>
                  <a:pt x="227569" y="410550"/>
                </a:lnTo>
                <a:lnTo>
                  <a:pt x="266801" y="421699"/>
                </a:lnTo>
                <a:lnTo>
                  <a:pt x="308397" y="431761"/>
                </a:lnTo>
                <a:lnTo>
                  <a:pt x="352189" y="440677"/>
                </a:lnTo>
                <a:lnTo>
                  <a:pt x="398009" y="448386"/>
                </a:lnTo>
                <a:lnTo>
                  <a:pt x="445691" y="454828"/>
                </a:lnTo>
                <a:lnTo>
                  <a:pt x="495065" y="459942"/>
                </a:lnTo>
                <a:lnTo>
                  <a:pt x="545964" y="463670"/>
                </a:lnTo>
                <a:lnTo>
                  <a:pt x="598221" y="465951"/>
                </a:lnTo>
                <a:lnTo>
                  <a:pt x="651668" y="466725"/>
                </a:lnTo>
                <a:lnTo>
                  <a:pt x="705115" y="465951"/>
                </a:lnTo>
                <a:lnTo>
                  <a:pt x="757373" y="463670"/>
                </a:lnTo>
                <a:lnTo>
                  <a:pt x="808272" y="459942"/>
                </a:lnTo>
                <a:lnTo>
                  <a:pt x="857647" y="454828"/>
                </a:lnTo>
                <a:lnTo>
                  <a:pt x="905328" y="448386"/>
                </a:lnTo>
                <a:lnTo>
                  <a:pt x="951148" y="440677"/>
                </a:lnTo>
                <a:lnTo>
                  <a:pt x="994940" y="431761"/>
                </a:lnTo>
                <a:lnTo>
                  <a:pt x="1036536" y="421699"/>
                </a:lnTo>
                <a:lnTo>
                  <a:pt x="1075768" y="410550"/>
                </a:lnTo>
                <a:lnTo>
                  <a:pt x="1112469" y="398374"/>
                </a:lnTo>
                <a:lnTo>
                  <a:pt x="1177604" y="371183"/>
                </a:lnTo>
                <a:lnTo>
                  <a:pt x="1230600" y="340605"/>
                </a:lnTo>
                <a:lnTo>
                  <a:pt x="1270116" y="307123"/>
                </a:lnTo>
                <a:lnTo>
                  <a:pt x="1294809" y="271215"/>
                </a:lnTo>
                <a:lnTo>
                  <a:pt x="1303338" y="233362"/>
                </a:lnTo>
                <a:lnTo>
                  <a:pt x="1301178" y="214223"/>
                </a:lnTo>
                <a:lnTo>
                  <a:pt x="1284399" y="177282"/>
                </a:lnTo>
                <a:lnTo>
                  <a:pt x="1252127" y="142527"/>
                </a:lnTo>
                <a:lnTo>
                  <a:pt x="1205703" y="110437"/>
                </a:lnTo>
                <a:lnTo>
                  <a:pt x="1146470" y="81492"/>
                </a:lnTo>
                <a:lnTo>
                  <a:pt x="1075768" y="56174"/>
                </a:lnTo>
                <a:lnTo>
                  <a:pt x="1036536" y="45025"/>
                </a:lnTo>
                <a:lnTo>
                  <a:pt x="994940" y="34963"/>
                </a:lnTo>
                <a:lnTo>
                  <a:pt x="951148" y="26047"/>
                </a:lnTo>
                <a:lnTo>
                  <a:pt x="905328" y="18338"/>
                </a:lnTo>
                <a:lnTo>
                  <a:pt x="857647" y="11897"/>
                </a:lnTo>
                <a:lnTo>
                  <a:pt x="808272" y="6782"/>
                </a:lnTo>
                <a:lnTo>
                  <a:pt x="757373" y="3054"/>
                </a:lnTo>
                <a:lnTo>
                  <a:pt x="705115" y="773"/>
                </a:lnTo>
                <a:lnTo>
                  <a:pt x="65166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724148" y="5362575"/>
            <a:ext cx="1303338" cy="466725"/>
          </a:xfrm>
          <a:custGeom>
            <a:avLst/>
            <a:gdLst/>
            <a:ahLst/>
            <a:cxnLst/>
            <a:rect l="l" t="t" r="r" b="b"/>
            <a:pathLst>
              <a:path w="1303338" h="466725">
                <a:moveTo>
                  <a:pt x="0" y="233362"/>
                </a:moveTo>
                <a:lnTo>
                  <a:pt x="8529" y="195509"/>
                </a:lnTo>
                <a:lnTo>
                  <a:pt x="33222" y="159601"/>
                </a:lnTo>
                <a:lnTo>
                  <a:pt x="72738" y="126119"/>
                </a:lnTo>
                <a:lnTo>
                  <a:pt x="125734" y="95541"/>
                </a:lnTo>
                <a:lnTo>
                  <a:pt x="190869" y="68350"/>
                </a:lnTo>
                <a:lnTo>
                  <a:pt x="227569" y="56174"/>
                </a:lnTo>
                <a:lnTo>
                  <a:pt x="266801" y="45025"/>
                </a:lnTo>
                <a:lnTo>
                  <a:pt x="308397" y="34963"/>
                </a:lnTo>
                <a:lnTo>
                  <a:pt x="352189" y="26047"/>
                </a:lnTo>
                <a:lnTo>
                  <a:pt x="398010" y="18338"/>
                </a:lnTo>
                <a:lnTo>
                  <a:pt x="445691" y="11896"/>
                </a:lnTo>
                <a:lnTo>
                  <a:pt x="495065" y="6782"/>
                </a:lnTo>
                <a:lnTo>
                  <a:pt x="545964" y="3054"/>
                </a:lnTo>
                <a:lnTo>
                  <a:pt x="598222" y="773"/>
                </a:lnTo>
                <a:lnTo>
                  <a:pt x="651669" y="0"/>
                </a:lnTo>
                <a:lnTo>
                  <a:pt x="705116" y="773"/>
                </a:lnTo>
                <a:lnTo>
                  <a:pt x="757373" y="3054"/>
                </a:lnTo>
                <a:lnTo>
                  <a:pt x="808272" y="6782"/>
                </a:lnTo>
                <a:lnTo>
                  <a:pt x="857646" y="11896"/>
                </a:lnTo>
                <a:lnTo>
                  <a:pt x="905328" y="18338"/>
                </a:lnTo>
                <a:lnTo>
                  <a:pt x="951148" y="26047"/>
                </a:lnTo>
                <a:lnTo>
                  <a:pt x="994940" y="34963"/>
                </a:lnTo>
                <a:lnTo>
                  <a:pt x="1036536" y="45025"/>
                </a:lnTo>
                <a:lnTo>
                  <a:pt x="1075768" y="56174"/>
                </a:lnTo>
                <a:lnTo>
                  <a:pt x="1112468" y="68350"/>
                </a:lnTo>
                <a:lnTo>
                  <a:pt x="1177603" y="95541"/>
                </a:lnTo>
                <a:lnTo>
                  <a:pt x="1230599" y="126119"/>
                </a:lnTo>
                <a:lnTo>
                  <a:pt x="1270115" y="159601"/>
                </a:lnTo>
                <a:lnTo>
                  <a:pt x="1294808" y="195509"/>
                </a:lnTo>
                <a:lnTo>
                  <a:pt x="1303338" y="233362"/>
                </a:lnTo>
                <a:lnTo>
                  <a:pt x="1301177" y="252501"/>
                </a:lnTo>
                <a:lnTo>
                  <a:pt x="1284398" y="289442"/>
                </a:lnTo>
                <a:lnTo>
                  <a:pt x="1252126" y="324197"/>
                </a:lnTo>
                <a:lnTo>
                  <a:pt x="1205703" y="356287"/>
                </a:lnTo>
                <a:lnTo>
                  <a:pt x="1146469" y="385232"/>
                </a:lnTo>
                <a:lnTo>
                  <a:pt x="1075768" y="410550"/>
                </a:lnTo>
                <a:lnTo>
                  <a:pt x="1036536" y="421699"/>
                </a:lnTo>
                <a:lnTo>
                  <a:pt x="994940" y="431761"/>
                </a:lnTo>
                <a:lnTo>
                  <a:pt x="951148" y="440677"/>
                </a:lnTo>
                <a:lnTo>
                  <a:pt x="905328" y="448386"/>
                </a:lnTo>
                <a:lnTo>
                  <a:pt x="857646" y="454828"/>
                </a:lnTo>
                <a:lnTo>
                  <a:pt x="808272" y="459942"/>
                </a:lnTo>
                <a:lnTo>
                  <a:pt x="757373" y="463670"/>
                </a:lnTo>
                <a:lnTo>
                  <a:pt x="705116" y="465951"/>
                </a:lnTo>
                <a:lnTo>
                  <a:pt x="651669" y="466725"/>
                </a:lnTo>
                <a:lnTo>
                  <a:pt x="598222" y="465951"/>
                </a:lnTo>
                <a:lnTo>
                  <a:pt x="545964" y="463670"/>
                </a:lnTo>
                <a:lnTo>
                  <a:pt x="495065" y="459942"/>
                </a:lnTo>
                <a:lnTo>
                  <a:pt x="445691" y="454828"/>
                </a:lnTo>
                <a:lnTo>
                  <a:pt x="398010" y="448386"/>
                </a:lnTo>
                <a:lnTo>
                  <a:pt x="352189" y="440677"/>
                </a:lnTo>
                <a:lnTo>
                  <a:pt x="308397" y="431761"/>
                </a:lnTo>
                <a:lnTo>
                  <a:pt x="266801" y="421699"/>
                </a:lnTo>
                <a:lnTo>
                  <a:pt x="227569" y="410550"/>
                </a:lnTo>
                <a:lnTo>
                  <a:pt x="190869" y="398374"/>
                </a:lnTo>
                <a:lnTo>
                  <a:pt x="125734" y="371183"/>
                </a:lnTo>
                <a:lnTo>
                  <a:pt x="72738" y="340606"/>
                </a:lnTo>
                <a:lnTo>
                  <a:pt x="33222" y="307123"/>
                </a:lnTo>
                <a:lnTo>
                  <a:pt x="8529" y="271215"/>
                </a:lnTo>
                <a:lnTo>
                  <a:pt x="0" y="23336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097712" y="5362575"/>
            <a:ext cx="1392237" cy="466725"/>
          </a:xfrm>
          <a:custGeom>
            <a:avLst/>
            <a:gdLst/>
            <a:ahLst/>
            <a:cxnLst/>
            <a:rect l="l" t="t" r="r" b="b"/>
            <a:pathLst>
              <a:path w="1392237" h="466725">
                <a:moveTo>
                  <a:pt x="696118" y="0"/>
                </a:moveTo>
                <a:lnTo>
                  <a:pt x="639026" y="773"/>
                </a:lnTo>
                <a:lnTo>
                  <a:pt x="583204" y="3054"/>
                </a:lnTo>
                <a:lnTo>
                  <a:pt x="528833" y="6782"/>
                </a:lnTo>
                <a:lnTo>
                  <a:pt x="476091" y="11897"/>
                </a:lnTo>
                <a:lnTo>
                  <a:pt x="425157" y="18338"/>
                </a:lnTo>
                <a:lnTo>
                  <a:pt x="376212" y="26047"/>
                </a:lnTo>
                <a:lnTo>
                  <a:pt x="329433" y="34963"/>
                </a:lnTo>
                <a:lnTo>
                  <a:pt x="285000" y="45025"/>
                </a:lnTo>
                <a:lnTo>
                  <a:pt x="243092" y="56174"/>
                </a:lnTo>
                <a:lnTo>
                  <a:pt x="203888" y="68350"/>
                </a:lnTo>
                <a:lnTo>
                  <a:pt x="167568" y="81492"/>
                </a:lnTo>
                <a:lnTo>
                  <a:pt x="104294" y="110437"/>
                </a:lnTo>
                <a:lnTo>
                  <a:pt x="54704" y="142527"/>
                </a:lnTo>
                <a:lnTo>
                  <a:pt x="20231" y="177282"/>
                </a:lnTo>
                <a:lnTo>
                  <a:pt x="2307" y="214223"/>
                </a:lnTo>
                <a:lnTo>
                  <a:pt x="0" y="233362"/>
                </a:lnTo>
                <a:lnTo>
                  <a:pt x="2307" y="252501"/>
                </a:lnTo>
                <a:lnTo>
                  <a:pt x="20231" y="289442"/>
                </a:lnTo>
                <a:lnTo>
                  <a:pt x="54704" y="324197"/>
                </a:lnTo>
                <a:lnTo>
                  <a:pt x="104294" y="356287"/>
                </a:lnTo>
                <a:lnTo>
                  <a:pt x="167568" y="385232"/>
                </a:lnTo>
                <a:lnTo>
                  <a:pt x="203888" y="398374"/>
                </a:lnTo>
                <a:lnTo>
                  <a:pt x="243092" y="410550"/>
                </a:lnTo>
                <a:lnTo>
                  <a:pt x="285000" y="421699"/>
                </a:lnTo>
                <a:lnTo>
                  <a:pt x="329433" y="431761"/>
                </a:lnTo>
                <a:lnTo>
                  <a:pt x="376212" y="440677"/>
                </a:lnTo>
                <a:lnTo>
                  <a:pt x="425157" y="448386"/>
                </a:lnTo>
                <a:lnTo>
                  <a:pt x="476091" y="454828"/>
                </a:lnTo>
                <a:lnTo>
                  <a:pt x="528833" y="459942"/>
                </a:lnTo>
                <a:lnTo>
                  <a:pt x="583204" y="463670"/>
                </a:lnTo>
                <a:lnTo>
                  <a:pt x="639026" y="465951"/>
                </a:lnTo>
                <a:lnTo>
                  <a:pt x="696118" y="466725"/>
                </a:lnTo>
                <a:lnTo>
                  <a:pt x="753211" y="465951"/>
                </a:lnTo>
                <a:lnTo>
                  <a:pt x="809032" y="463670"/>
                </a:lnTo>
                <a:lnTo>
                  <a:pt x="863404" y="459942"/>
                </a:lnTo>
                <a:lnTo>
                  <a:pt x="916146" y="454828"/>
                </a:lnTo>
                <a:lnTo>
                  <a:pt x="967079" y="448386"/>
                </a:lnTo>
                <a:lnTo>
                  <a:pt x="1016025" y="440677"/>
                </a:lnTo>
                <a:lnTo>
                  <a:pt x="1062804" y="431761"/>
                </a:lnTo>
                <a:lnTo>
                  <a:pt x="1107237" y="421699"/>
                </a:lnTo>
                <a:lnTo>
                  <a:pt x="1149145" y="410550"/>
                </a:lnTo>
                <a:lnTo>
                  <a:pt x="1188349" y="398374"/>
                </a:lnTo>
                <a:lnTo>
                  <a:pt x="1224669" y="385232"/>
                </a:lnTo>
                <a:lnTo>
                  <a:pt x="1287942" y="356287"/>
                </a:lnTo>
                <a:lnTo>
                  <a:pt x="1337533" y="324197"/>
                </a:lnTo>
                <a:lnTo>
                  <a:pt x="1372006" y="289442"/>
                </a:lnTo>
                <a:lnTo>
                  <a:pt x="1389929" y="252501"/>
                </a:lnTo>
                <a:lnTo>
                  <a:pt x="1392237" y="233362"/>
                </a:lnTo>
                <a:lnTo>
                  <a:pt x="1389929" y="214223"/>
                </a:lnTo>
                <a:lnTo>
                  <a:pt x="1372006" y="177282"/>
                </a:lnTo>
                <a:lnTo>
                  <a:pt x="1337533" y="142527"/>
                </a:lnTo>
                <a:lnTo>
                  <a:pt x="1287942" y="110437"/>
                </a:lnTo>
                <a:lnTo>
                  <a:pt x="1224669" y="81492"/>
                </a:lnTo>
                <a:lnTo>
                  <a:pt x="1188349" y="68350"/>
                </a:lnTo>
                <a:lnTo>
                  <a:pt x="1149145" y="56174"/>
                </a:lnTo>
                <a:lnTo>
                  <a:pt x="1107237" y="45025"/>
                </a:lnTo>
                <a:lnTo>
                  <a:pt x="1062804" y="34963"/>
                </a:lnTo>
                <a:lnTo>
                  <a:pt x="1016025" y="26047"/>
                </a:lnTo>
                <a:lnTo>
                  <a:pt x="967079" y="18338"/>
                </a:lnTo>
                <a:lnTo>
                  <a:pt x="916146" y="11897"/>
                </a:lnTo>
                <a:lnTo>
                  <a:pt x="863404" y="6782"/>
                </a:lnTo>
                <a:lnTo>
                  <a:pt x="809032" y="3054"/>
                </a:lnTo>
                <a:lnTo>
                  <a:pt x="753211" y="773"/>
                </a:lnTo>
                <a:lnTo>
                  <a:pt x="69611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097712" y="5362575"/>
            <a:ext cx="1392238" cy="466725"/>
          </a:xfrm>
          <a:custGeom>
            <a:avLst/>
            <a:gdLst/>
            <a:ahLst/>
            <a:cxnLst/>
            <a:rect l="l" t="t" r="r" b="b"/>
            <a:pathLst>
              <a:path w="1392238" h="466725">
                <a:moveTo>
                  <a:pt x="0" y="233362"/>
                </a:moveTo>
                <a:lnTo>
                  <a:pt x="9111" y="195509"/>
                </a:lnTo>
                <a:lnTo>
                  <a:pt x="35488" y="159601"/>
                </a:lnTo>
                <a:lnTo>
                  <a:pt x="77699" y="126119"/>
                </a:lnTo>
                <a:lnTo>
                  <a:pt x="134310" y="95541"/>
                </a:lnTo>
                <a:lnTo>
                  <a:pt x="203888" y="68350"/>
                </a:lnTo>
                <a:lnTo>
                  <a:pt x="243092" y="56174"/>
                </a:lnTo>
                <a:lnTo>
                  <a:pt x="285000" y="45025"/>
                </a:lnTo>
                <a:lnTo>
                  <a:pt x="329433" y="34963"/>
                </a:lnTo>
                <a:lnTo>
                  <a:pt x="376212" y="26047"/>
                </a:lnTo>
                <a:lnTo>
                  <a:pt x="425158" y="18338"/>
                </a:lnTo>
                <a:lnTo>
                  <a:pt x="476091" y="11896"/>
                </a:lnTo>
                <a:lnTo>
                  <a:pt x="528833" y="6782"/>
                </a:lnTo>
                <a:lnTo>
                  <a:pt x="583204" y="3054"/>
                </a:lnTo>
                <a:lnTo>
                  <a:pt x="639026" y="773"/>
                </a:lnTo>
                <a:lnTo>
                  <a:pt x="696119" y="0"/>
                </a:lnTo>
                <a:lnTo>
                  <a:pt x="753211" y="773"/>
                </a:lnTo>
                <a:lnTo>
                  <a:pt x="809033" y="3054"/>
                </a:lnTo>
                <a:lnTo>
                  <a:pt x="863404" y="6782"/>
                </a:lnTo>
                <a:lnTo>
                  <a:pt x="916146" y="11896"/>
                </a:lnTo>
                <a:lnTo>
                  <a:pt x="967079" y="18338"/>
                </a:lnTo>
                <a:lnTo>
                  <a:pt x="1016025" y="26047"/>
                </a:lnTo>
                <a:lnTo>
                  <a:pt x="1062804" y="34963"/>
                </a:lnTo>
                <a:lnTo>
                  <a:pt x="1107237" y="45025"/>
                </a:lnTo>
                <a:lnTo>
                  <a:pt x="1149145" y="56174"/>
                </a:lnTo>
                <a:lnTo>
                  <a:pt x="1188349" y="68350"/>
                </a:lnTo>
                <a:lnTo>
                  <a:pt x="1224669" y="81492"/>
                </a:lnTo>
                <a:lnTo>
                  <a:pt x="1287943" y="110437"/>
                </a:lnTo>
                <a:lnTo>
                  <a:pt x="1337533" y="142527"/>
                </a:lnTo>
                <a:lnTo>
                  <a:pt x="1372006" y="177282"/>
                </a:lnTo>
                <a:lnTo>
                  <a:pt x="1389930" y="214223"/>
                </a:lnTo>
                <a:lnTo>
                  <a:pt x="1392238" y="233362"/>
                </a:lnTo>
                <a:lnTo>
                  <a:pt x="1389930" y="252501"/>
                </a:lnTo>
                <a:lnTo>
                  <a:pt x="1372006" y="289442"/>
                </a:lnTo>
                <a:lnTo>
                  <a:pt x="1337533" y="324197"/>
                </a:lnTo>
                <a:lnTo>
                  <a:pt x="1287943" y="356287"/>
                </a:lnTo>
                <a:lnTo>
                  <a:pt x="1224669" y="385232"/>
                </a:lnTo>
                <a:lnTo>
                  <a:pt x="1188349" y="398374"/>
                </a:lnTo>
                <a:lnTo>
                  <a:pt x="1149145" y="410550"/>
                </a:lnTo>
                <a:lnTo>
                  <a:pt x="1107237" y="421699"/>
                </a:lnTo>
                <a:lnTo>
                  <a:pt x="1062804" y="431761"/>
                </a:lnTo>
                <a:lnTo>
                  <a:pt x="1016025" y="440677"/>
                </a:lnTo>
                <a:lnTo>
                  <a:pt x="967079" y="448386"/>
                </a:lnTo>
                <a:lnTo>
                  <a:pt x="916146" y="454828"/>
                </a:lnTo>
                <a:lnTo>
                  <a:pt x="863404" y="459942"/>
                </a:lnTo>
                <a:lnTo>
                  <a:pt x="809033" y="463670"/>
                </a:lnTo>
                <a:lnTo>
                  <a:pt x="753211" y="465951"/>
                </a:lnTo>
                <a:lnTo>
                  <a:pt x="696119" y="466725"/>
                </a:lnTo>
                <a:lnTo>
                  <a:pt x="639026" y="465951"/>
                </a:lnTo>
                <a:lnTo>
                  <a:pt x="583204" y="463670"/>
                </a:lnTo>
                <a:lnTo>
                  <a:pt x="528833" y="459942"/>
                </a:lnTo>
                <a:lnTo>
                  <a:pt x="476091" y="454828"/>
                </a:lnTo>
                <a:lnTo>
                  <a:pt x="425158" y="448386"/>
                </a:lnTo>
                <a:lnTo>
                  <a:pt x="376212" y="440677"/>
                </a:lnTo>
                <a:lnTo>
                  <a:pt x="329433" y="431761"/>
                </a:lnTo>
                <a:lnTo>
                  <a:pt x="285000" y="421699"/>
                </a:lnTo>
                <a:lnTo>
                  <a:pt x="243092" y="410550"/>
                </a:lnTo>
                <a:lnTo>
                  <a:pt x="203888" y="398374"/>
                </a:lnTo>
                <a:lnTo>
                  <a:pt x="167568" y="385232"/>
                </a:lnTo>
                <a:lnTo>
                  <a:pt x="104294" y="356287"/>
                </a:lnTo>
                <a:lnTo>
                  <a:pt x="54704" y="324197"/>
                </a:lnTo>
                <a:lnTo>
                  <a:pt x="20231" y="289442"/>
                </a:lnTo>
                <a:lnTo>
                  <a:pt x="2307" y="252501"/>
                </a:lnTo>
                <a:lnTo>
                  <a:pt x="0" y="23336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21739" y="3374177"/>
            <a:ext cx="5218430" cy="164718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98450" indent="-285750">
              <a:lnSpc>
                <a:spcPct val="100000"/>
              </a:lnSpc>
              <a:buFont typeface="Tahoma"/>
              <a:buChar char="•"/>
              <a:tabLst>
                <a:tab pos="297815" algn="l"/>
              </a:tabLst>
            </a:pPr>
            <a:r>
              <a:rPr dirty="0" smtClean="0" sz="2000" spc="-20">
                <a:solidFill>
                  <a:srgbClr val="0000CC"/>
                </a:solidFill>
                <a:latin typeface="Tahoma"/>
                <a:cs typeface="Tahoma"/>
              </a:rPr>
              <a:t>C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l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a</a:t>
            </a:r>
            <a:r>
              <a:rPr dirty="0" smtClean="0" sz="2000" spc="-5">
                <a:solidFill>
                  <a:srgbClr val="0000CC"/>
                </a:solidFill>
                <a:latin typeface="Tahoma"/>
                <a:cs typeface="Tahoma"/>
              </a:rPr>
              <a:t>s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s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,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s</a:t>
            </a:r>
            <a:r>
              <a:rPr dirty="0" smtClean="0" sz="2000" spc="-20">
                <a:solidFill>
                  <a:srgbClr val="0000CC"/>
                </a:solidFill>
                <a:latin typeface="Tahoma"/>
                <a:cs typeface="Tahoma"/>
              </a:rPr>
              <a:t>u</a:t>
            </a:r>
            <a:r>
              <a:rPr dirty="0" smtClean="0" sz="2000" spc="-25">
                <a:solidFill>
                  <a:srgbClr val="0000CC"/>
                </a:solidFill>
                <a:latin typeface="Tahoma"/>
                <a:cs typeface="Tahoma"/>
              </a:rPr>
              <a:t>b</a:t>
            </a:r>
            <a:r>
              <a:rPr dirty="0" smtClean="0" sz="2000" spc="-20">
                <a:solidFill>
                  <a:srgbClr val="0000CC"/>
                </a:solidFill>
                <a:latin typeface="Tahoma"/>
                <a:cs typeface="Tahoma"/>
              </a:rPr>
              <a:t>C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l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a</a:t>
            </a:r>
            <a:r>
              <a:rPr dirty="0" smtClean="0" sz="2000" spc="-5">
                <a:solidFill>
                  <a:srgbClr val="0000CC"/>
                </a:solidFill>
                <a:latin typeface="Tahoma"/>
                <a:cs typeface="Tahoma"/>
              </a:rPr>
              <a:t>s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s</a:t>
            </a:r>
            <a:r>
              <a:rPr dirty="0" smtClean="0" sz="2000" spc="-20">
                <a:solidFill>
                  <a:srgbClr val="0000CC"/>
                </a:solidFill>
                <a:latin typeface="Tahoma"/>
                <a:cs typeface="Tahoma"/>
              </a:rPr>
              <a:t>O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f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,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dirty="0" smtClean="0" sz="2000" spc="5">
                <a:solidFill>
                  <a:srgbClr val="0000CC"/>
                </a:solidFill>
                <a:latin typeface="Tahoma"/>
                <a:cs typeface="Tahoma"/>
              </a:rPr>
              <a:t>t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y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p</a:t>
            </a:r>
            <a:r>
              <a:rPr dirty="0" smtClean="0" sz="2000" spc="-5">
                <a:solidFill>
                  <a:srgbClr val="0000CC"/>
                </a:solidFill>
                <a:latin typeface="Tahoma"/>
                <a:cs typeface="Tahoma"/>
              </a:rPr>
              <a:t>e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：</a:t>
            </a:r>
            <a:r>
              <a:rPr dirty="0" smtClean="0" sz="2000" spc="0">
                <a:latin typeface="Microsoft YaHei UI"/>
                <a:cs typeface="Microsoft YaHei UI"/>
              </a:rPr>
              <a:t>描述类别子类别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0"/>
              </a:spcBef>
              <a:buFont typeface="Tahoma"/>
              <a:buChar char="•"/>
            </a:pPr>
            <a:endParaRPr sz="500"/>
          </a:p>
          <a:p>
            <a:pPr marL="298450" indent="-285750">
              <a:lnSpc>
                <a:spcPct val="100000"/>
              </a:lnSpc>
              <a:buFont typeface="Tahoma"/>
              <a:buChar char="•"/>
              <a:tabLst>
                <a:tab pos="297815" algn="l"/>
              </a:tabLst>
            </a:pPr>
            <a:r>
              <a:rPr dirty="0" smtClean="0" sz="2000" spc="-5">
                <a:solidFill>
                  <a:srgbClr val="0000CC"/>
                </a:solidFill>
                <a:latin typeface="Tahoma"/>
                <a:cs typeface="Tahoma"/>
              </a:rPr>
              <a:t>P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r</a:t>
            </a:r>
            <a:r>
              <a:rPr dirty="0" smtClean="0" sz="2000" spc="-15">
                <a:solidFill>
                  <a:srgbClr val="0000CC"/>
                </a:solidFill>
                <a:latin typeface="Tahoma"/>
                <a:cs typeface="Tahoma"/>
              </a:rPr>
              <a:t>o</a:t>
            </a:r>
            <a:r>
              <a:rPr dirty="0" smtClean="0" sz="2000" spc="-25">
                <a:solidFill>
                  <a:srgbClr val="0000CC"/>
                </a:solidFill>
                <a:latin typeface="Tahoma"/>
                <a:cs typeface="Tahoma"/>
              </a:rPr>
              <a:t>p</a:t>
            </a:r>
            <a:r>
              <a:rPr dirty="0" smtClean="0" sz="2000" spc="-5">
                <a:solidFill>
                  <a:srgbClr val="0000CC"/>
                </a:solidFill>
                <a:latin typeface="Tahoma"/>
                <a:cs typeface="Tahoma"/>
              </a:rPr>
              <a:t>e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r</a:t>
            </a:r>
            <a:r>
              <a:rPr dirty="0" smtClean="0" sz="2000" spc="5">
                <a:solidFill>
                  <a:srgbClr val="0000CC"/>
                </a:solidFill>
                <a:latin typeface="Tahoma"/>
                <a:cs typeface="Tahoma"/>
              </a:rPr>
              <a:t>t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y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,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dirty="0" smtClean="0" sz="2000" spc="-15">
                <a:solidFill>
                  <a:srgbClr val="0000CC"/>
                </a:solidFill>
                <a:latin typeface="Tahoma"/>
                <a:cs typeface="Tahoma"/>
              </a:rPr>
              <a:t>su</a:t>
            </a:r>
            <a:r>
              <a:rPr dirty="0" smtClean="0" sz="2000" spc="-25">
                <a:solidFill>
                  <a:srgbClr val="0000CC"/>
                </a:solidFill>
                <a:latin typeface="Tahoma"/>
                <a:cs typeface="Tahoma"/>
              </a:rPr>
              <a:t>b</a:t>
            </a:r>
            <a:r>
              <a:rPr dirty="0" smtClean="0" sz="2000" spc="-5">
                <a:solidFill>
                  <a:srgbClr val="0000CC"/>
                </a:solidFill>
                <a:latin typeface="Tahoma"/>
                <a:cs typeface="Tahoma"/>
              </a:rPr>
              <a:t>P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r</a:t>
            </a:r>
            <a:r>
              <a:rPr dirty="0" smtClean="0" sz="2000" spc="-15">
                <a:solidFill>
                  <a:srgbClr val="0000CC"/>
                </a:solidFill>
                <a:latin typeface="Tahoma"/>
                <a:cs typeface="Tahoma"/>
              </a:rPr>
              <a:t>o</a:t>
            </a:r>
            <a:r>
              <a:rPr dirty="0" smtClean="0" sz="2000" spc="-25">
                <a:solidFill>
                  <a:srgbClr val="0000CC"/>
                </a:solidFill>
                <a:latin typeface="Tahoma"/>
                <a:cs typeface="Tahoma"/>
              </a:rPr>
              <a:t>p</a:t>
            </a:r>
            <a:r>
              <a:rPr dirty="0" smtClean="0" sz="2000" spc="-5">
                <a:solidFill>
                  <a:srgbClr val="0000CC"/>
                </a:solidFill>
                <a:latin typeface="Tahoma"/>
                <a:cs typeface="Tahoma"/>
              </a:rPr>
              <a:t>e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r</a:t>
            </a:r>
            <a:r>
              <a:rPr dirty="0" smtClean="0" sz="2000" spc="5">
                <a:solidFill>
                  <a:srgbClr val="0000CC"/>
                </a:solidFill>
                <a:latin typeface="Tahoma"/>
                <a:cs typeface="Tahoma"/>
              </a:rPr>
              <a:t>t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y</a:t>
            </a:r>
            <a:r>
              <a:rPr dirty="0" smtClean="0" sz="2000" spc="-20">
                <a:solidFill>
                  <a:srgbClr val="0000CC"/>
                </a:solidFill>
                <a:latin typeface="Tahoma"/>
                <a:cs typeface="Tahoma"/>
              </a:rPr>
              <a:t>O</a:t>
            </a:r>
            <a:r>
              <a:rPr dirty="0" smtClean="0" sz="2000" spc="-5">
                <a:solidFill>
                  <a:srgbClr val="0000CC"/>
                </a:solidFill>
                <a:latin typeface="Tahoma"/>
                <a:cs typeface="Tahoma"/>
              </a:rPr>
              <a:t>f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: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dirty="0" smtClean="0" sz="2000" spc="-10">
                <a:latin typeface="Microsoft YaHei UI"/>
                <a:cs typeface="Microsoft YaHei UI"/>
              </a:rPr>
              <a:t>属性层次体系结构</a:t>
            </a:r>
            <a:endParaRPr sz="2000">
              <a:latin typeface="Microsoft YaHei UI"/>
              <a:cs typeface="Microsoft YaHei UI"/>
            </a:endParaRPr>
          </a:p>
          <a:p>
            <a:pPr marL="298450" indent="-285750">
              <a:lnSpc>
                <a:spcPct val="100000"/>
              </a:lnSpc>
              <a:spcBef>
                <a:spcPts val="465"/>
              </a:spcBef>
              <a:buFont typeface="Tahoma"/>
              <a:buChar char="•"/>
              <a:tabLst>
                <a:tab pos="297815" algn="l"/>
              </a:tabLst>
            </a:pPr>
            <a:r>
              <a:rPr dirty="0" smtClean="0" sz="2000" spc="-25">
                <a:solidFill>
                  <a:srgbClr val="0000CC"/>
                </a:solidFill>
                <a:latin typeface="Tahoma"/>
                <a:cs typeface="Tahoma"/>
              </a:rPr>
              <a:t>d</a:t>
            </a:r>
            <a:r>
              <a:rPr dirty="0" smtClean="0" sz="2000" spc="-15">
                <a:solidFill>
                  <a:srgbClr val="0000CC"/>
                </a:solidFill>
                <a:latin typeface="Tahoma"/>
                <a:cs typeface="Tahoma"/>
              </a:rPr>
              <a:t>o</a:t>
            </a:r>
            <a:r>
              <a:rPr dirty="0" smtClean="0" sz="2000" spc="-25">
                <a:solidFill>
                  <a:srgbClr val="0000CC"/>
                </a:solidFill>
                <a:latin typeface="Tahoma"/>
                <a:cs typeface="Tahoma"/>
              </a:rPr>
              <a:t>m</a:t>
            </a:r>
            <a:r>
              <a:rPr dirty="0" smtClean="0" sz="2000" spc="-15">
                <a:solidFill>
                  <a:srgbClr val="0000CC"/>
                </a:solidFill>
                <a:latin typeface="Tahoma"/>
                <a:cs typeface="Tahoma"/>
              </a:rPr>
              <a:t>a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i</a:t>
            </a:r>
            <a:r>
              <a:rPr dirty="0" smtClean="0" sz="2000" spc="-20">
                <a:solidFill>
                  <a:srgbClr val="0000CC"/>
                </a:solidFill>
                <a:latin typeface="Tahoma"/>
                <a:cs typeface="Tahoma"/>
              </a:rPr>
              <a:t>n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,</a:t>
            </a:r>
            <a:r>
              <a:rPr dirty="0" smtClean="0" sz="2000" spc="-1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dirty="0" smtClean="0" sz="2000" spc="0">
                <a:solidFill>
                  <a:srgbClr val="0000CC"/>
                </a:solidFill>
                <a:latin typeface="Tahoma"/>
                <a:cs typeface="Tahoma"/>
              </a:rPr>
              <a:t>r</a:t>
            </a:r>
            <a:r>
              <a:rPr dirty="0" smtClean="0" sz="2000" spc="-15">
                <a:solidFill>
                  <a:srgbClr val="0000CC"/>
                </a:solidFill>
                <a:latin typeface="Tahoma"/>
                <a:cs typeface="Tahoma"/>
              </a:rPr>
              <a:t>a</a:t>
            </a:r>
            <a:r>
              <a:rPr dirty="0" smtClean="0" sz="2000" spc="-20">
                <a:solidFill>
                  <a:srgbClr val="0000CC"/>
                </a:solidFill>
                <a:latin typeface="Tahoma"/>
                <a:cs typeface="Tahoma"/>
              </a:rPr>
              <a:t>n</a:t>
            </a:r>
            <a:r>
              <a:rPr dirty="0" smtClean="0" sz="2000" spc="-25">
                <a:solidFill>
                  <a:srgbClr val="0000CC"/>
                </a:solidFill>
                <a:latin typeface="Tahoma"/>
                <a:cs typeface="Tahoma"/>
              </a:rPr>
              <a:t>g</a:t>
            </a:r>
            <a:r>
              <a:rPr dirty="0" smtClean="0" sz="2000" spc="-5">
                <a:solidFill>
                  <a:srgbClr val="0000CC"/>
                </a:solidFill>
                <a:latin typeface="Tahoma"/>
                <a:cs typeface="Tahoma"/>
              </a:rPr>
              <a:t>e</a:t>
            </a:r>
            <a:r>
              <a:rPr dirty="0" smtClean="0" sz="2000" spc="-10">
                <a:latin typeface="Tahoma"/>
                <a:cs typeface="Tahoma"/>
              </a:rPr>
              <a:t>:</a:t>
            </a:r>
            <a:r>
              <a:rPr dirty="0" smtClean="0" sz="2000" spc="-10">
                <a:latin typeface="Tahoma"/>
                <a:cs typeface="Tahoma"/>
              </a:rPr>
              <a:t> </a:t>
            </a:r>
            <a:r>
              <a:rPr dirty="0" smtClean="0" sz="2000" spc="-10">
                <a:latin typeface="Microsoft YaHei UI"/>
                <a:cs typeface="Microsoft YaHei UI"/>
              </a:rPr>
              <a:t>定义新术语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13"/>
              </a:spcBef>
            </a:pPr>
            <a:endParaRPr sz="500"/>
          </a:p>
          <a:p>
            <a:pPr algn="r" marR="328295">
              <a:lnSpc>
                <a:spcPct val="100000"/>
              </a:lnSpc>
            </a:pPr>
            <a:r>
              <a:rPr dirty="0" smtClean="0" sz="1600" spc="5">
                <a:latin typeface="Tahoma"/>
                <a:cs typeface="Tahoma"/>
              </a:rPr>
              <a:t>P</a:t>
            </a:r>
            <a:r>
              <a:rPr dirty="0" smtClean="0" sz="1600" spc="-5">
                <a:latin typeface="Tahoma"/>
                <a:cs typeface="Tahoma"/>
              </a:rPr>
              <a:t>e</a:t>
            </a:r>
            <a:r>
              <a:rPr dirty="0" smtClean="0" sz="1600" spc="-5">
                <a:latin typeface="Tahoma"/>
                <a:cs typeface="Tahoma"/>
              </a:rPr>
              <a:t>r</a:t>
            </a:r>
            <a:r>
              <a:rPr dirty="0" smtClean="0" sz="1600" spc="-5">
                <a:latin typeface="Tahoma"/>
                <a:cs typeface="Tahoma"/>
              </a:rPr>
              <a:t>s</a:t>
            </a:r>
            <a:r>
              <a:rPr dirty="0" smtClean="0" sz="1600" spc="-5">
                <a:latin typeface="Tahoma"/>
                <a:cs typeface="Tahoma"/>
              </a:rPr>
              <a:t>on</a:t>
            </a:r>
            <a:endParaRPr sz="1600">
              <a:latin typeface="Tahoma"/>
              <a:cs typeface="Tahoma"/>
            </a:endParaRPr>
          </a:p>
          <a:p>
            <a:pPr algn="ctr" marL="194945">
              <a:lnSpc>
                <a:spcPct val="100000"/>
              </a:lnSpc>
              <a:spcBef>
                <a:spcPts val="390"/>
              </a:spcBef>
            </a:pPr>
            <a:r>
              <a:rPr dirty="0" smtClean="0" sz="1600" b="1">
                <a:latin typeface="Tahoma"/>
                <a:cs typeface="Tahoma"/>
              </a:rPr>
              <a:t>sub</a:t>
            </a:r>
            <a:r>
              <a:rPr dirty="0" smtClean="0" sz="1600" spc="-10" b="1">
                <a:latin typeface="Tahoma"/>
                <a:cs typeface="Tahoma"/>
              </a:rPr>
              <a:t>C</a:t>
            </a:r>
            <a:r>
              <a:rPr dirty="0" smtClean="0" sz="1600" spc="-10" b="1">
                <a:latin typeface="Tahoma"/>
                <a:cs typeface="Tahoma"/>
              </a:rPr>
              <a:t>lass</a:t>
            </a:r>
            <a:r>
              <a:rPr dirty="0" smtClean="0" sz="1600" spc="-10" b="1">
                <a:latin typeface="Tahoma"/>
                <a:cs typeface="Tahoma"/>
              </a:rPr>
              <a:t>O</a:t>
            </a:r>
            <a:r>
              <a:rPr dirty="0" smtClean="0" sz="1600" spc="0" b="1">
                <a:latin typeface="Tahoma"/>
                <a:cs typeface="Tahoma"/>
              </a:rPr>
              <a:t>f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93758" y="5476644"/>
            <a:ext cx="795020" cy="2508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-5">
                <a:latin typeface="Tahoma"/>
                <a:cs typeface="Tahoma"/>
              </a:rPr>
              <a:t>P</a:t>
            </a:r>
            <a:r>
              <a:rPr dirty="0" smtClean="0" sz="1600" spc="-15">
                <a:latin typeface="Tahoma"/>
                <a:cs typeface="Tahoma"/>
              </a:rPr>
              <a:t>h</a:t>
            </a:r>
            <a:r>
              <a:rPr dirty="0" smtClean="0" sz="1600" spc="0">
                <a:latin typeface="Tahoma"/>
                <a:cs typeface="Tahoma"/>
              </a:rPr>
              <a:t>D</a:t>
            </a:r>
            <a:r>
              <a:rPr dirty="0" smtClean="0" sz="1600" spc="-5">
                <a:latin typeface="Tahoma"/>
                <a:cs typeface="Tahoma"/>
              </a:rPr>
              <a:t>S</a:t>
            </a:r>
            <a:r>
              <a:rPr dirty="0" smtClean="0" sz="1600" spc="0">
                <a:latin typeface="Tahoma"/>
                <a:cs typeface="Tahoma"/>
              </a:rPr>
              <a:t>t</a:t>
            </a:r>
            <a:r>
              <a:rPr dirty="0" smtClean="0" sz="1600" spc="-15">
                <a:latin typeface="Tahoma"/>
                <a:cs typeface="Tahoma"/>
              </a:rPr>
              <a:t>u</a:t>
            </a:r>
            <a:r>
              <a:rPr dirty="0" smtClean="0" sz="1600" spc="-10">
                <a:latin typeface="Tahoma"/>
                <a:cs typeface="Tahoma"/>
              </a:rPr>
              <a:t>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80340" y="5476644"/>
            <a:ext cx="860425" cy="2508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5">
                <a:latin typeface="Tahoma"/>
                <a:cs typeface="Tahoma"/>
              </a:rPr>
              <a:t>P</a:t>
            </a:r>
            <a:r>
              <a:rPr dirty="0" smtClean="0" sz="1600" spc="-5">
                <a:latin typeface="Tahoma"/>
                <a:cs typeface="Tahoma"/>
              </a:rPr>
              <a:t>r</a:t>
            </a:r>
            <a:r>
              <a:rPr dirty="0" smtClean="0" sz="1600" spc="5">
                <a:latin typeface="Tahoma"/>
                <a:cs typeface="Tahoma"/>
              </a:rPr>
              <a:t>o</a:t>
            </a:r>
            <a:r>
              <a:rPr dirty="0" smtClean="0" sz="1600" spc="0">
                <a:latin typeface="Tahoma"/>
                <a:cs typeface="Tahoma"/>
              </a:rPr>
              <a:t>f</a:t>
            </a:r>
            <a:r>
              <a:rPr dirty="0" smtClean="0" sz="1600" spc="-5">
                <a:latin typeface="Tahoma"/>
                <a:cs typeface="Tahoma"/>
              </a:rPr>
              <a:t>e</a:t>
            </a:r>
            <a:r>
              <a:rPr dirty="0" smtClean="0" sz="1600" spc="-5">
                <a:latin typeface="Tahoma"/>
                <a:cs typeface="Tahoma"/>
              </a:rPr>
              <a:t>s</a:t>
            </a:r>
            <a:r>
              <a:rPr dirty="0" smtClean="0" sz="1600" spc="-5">
                <a:latin typeface="Tahoma"/>
                <a:cs typeface="Tahoma"/>
              </a:rPr>
              <a:t>s</a:t>
            </a:r>
            <a:r>
              <a:rPr dirty="0" smtClean="0" sz="1600" spc="5">
                <a:latin typeface="Tahoma"/>
                <a:cs typeface="Tahoma"/>
              </a:rPr>
              <a:t>or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57365" y="4697095"/>
            <a:ext cx="1152525" cy="2508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b="1">
                <a:latin typeface="Tahoma"/>
                <a:cs typeface="Tahoma"/>
              </a:rPr>
              <a:t>sub</a:t>
            </a:r>
            <a:r>
              <a:rPr dirty="0" smtClean="0" sz="1600" spc="-10" b="1">
                <a:latin typeface="Tahoma"/>
                <a:cs typeface="Tahoma"/>
              </a:rPr>
              <a:t>C</a:t>
            </a:r>
            <a:r>
              <a:rPr dirty="0" smtClean="0" sz="1600" spc="-10" b="1">
                <a:latin typeface="Tahoma"/>
                <a:cs typeface="Tahoma"/>
              </a:rPr>
              <a:t>lass</a:t>
            </a:r>
            <a:r>
              <a:rPr dirty="0" smtClean="0" sz="1600" spc="-10" b="1">
                <a:latin typeface="Tahoma"/>
                <a:cs typeface="Tahoma"/>
              </a:rPr>
              <a:t>O</a:t>
            </a:r>
            <a:r>
              <a:rPr dirty="0" smtClean="0" sz="1600" spc="0" b="1">
                <a:latin typeface="Tahoma"/>
                <a:cs typeface="Tahoma"/>
              </a:rPr>
              <a:t>f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00365" y="6068695"/>
            <a:ext cx="476884" cy="2508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-15" b="1">
                <a:latin typeface="Tahoma"/>
                <a:cs typeface="Tahoma"/>
              </a:rPr>
              <a:t>t</a:t>
            </a:r>
            <a:r>
              <a:rPr dirty="0" smtClean="0" sz="1600" spc="-10" b="1">
                <a:latin typeface="Tahoma"/>
                <a:cs typeface="Tahoma"/>
              </a:rPr>
              <a:t>y</a:t>
            </a:r>
            <a:r>
              <a:rPr dirty="0" smtClean="0" sz="1600" spc="5" b="1">
                <a:latin typeface="Tahoma"/>
                <a:cs typeface="Tahoma"/>
              </a:rPr>
              <a:t>p</a:t>
            </a:r>
            <a:r>
              <a:rPr dirty="0" smtClean="0" sz="1600" spc="-10" b="1"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63823" y="5972175"/>
            <a:ext cx="6096000" cy="1"/>
          </a:xfrm>
          <a:custGeom>
            <a:avLst/>
            <a:gdLst/>
            <a:ahLst/>
            <a:cxnLst/>
            <a:rect l="l" t="t" r="r" b="b"/>
            <a:pathLst>
              <a:path w="6096000" h="1">
                <a:moveTo>
                  <a:pt x="0" y="0"/>
                </a:moveTo>
                <a:lnTo>
                  <a:pt x="6096000" y="1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721223" y="5405437"/>
            <a:ext cx="1676400" cy="381000"/>
          </a:xfrm>
          <a:custGeom>
            <a:avLst/>
            <a:gdLst/>
            <a:ahLst/>
            <a:cxnLst/>
            <a:rect l="l" t="t" r="r" b="b"/>
            <a:pathLst>
              <a:path w="1676400" h="381000">
                <a:moveTo>
                  <a:pt x="0" y="380999"/>
                </a:moveTo>
                <a:lnTo>
                  <a:pt x="1676400" y="380999"/>
                </a:lnTo>
                <a:lnTo>
                  <a:pt x="1676400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721223" y="5405437"/>
            <a:ext cx="1676400" cy="381000"/>
          </a:xfrm>
          <a:custGeom>
            <a:avLst/>
            <a:gdLst/>
            <a:ahLst/>
            <a:cxnLst/>
            <a:rect l="l" t="t" r="r" b="b"/>
            <a:pathLst>
              <a:path w="1676400" h="381000">
                <a:moveTo>
                  <a:pt x="0" y="0"/>
                </a:moveTo>
                <a:lnTo>
                  <a:pt x="1676400" y="0"/>
                </a:lnTo>
                <a:lnTo>
                  <a:pt x="1676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870448" y="5448618"/>
            <a:ext cx="1377950" cy="2705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-60" b="1">
                <a:latin typeface="Arial"/>
                <a:cs typeface="Arial"/>
              </a:rPr>
              <a:t>h</a:t>
            </a:r>
            <a:r>
              <a:rPr dirty="0" smtClean="0" sz="1600" spc="-45" b="1">
                <a:latin typeface="Arial"/>
                <a:cs typeface="Arial"/>
              </a:rPr>
              <a:t>a</a:t>
            </a:r>
            <a:r>
              <a:rPr dirty="0" smtClean="0" sz="1600" spc="-190" b="1">
                <a:latin typeface="Arial"/>
                <a:cs typeface="Arial"/>
              </a:rPr>
              <a:t>s</a:t>
            </a:r>
            <a:r>
              <a:rPr dirty="0" smtClean="0" sz="1600" spc="-75" b="1">
                <a:latin typeface="Arial"/>
                <a:cs typeface="Arial"/>
              </a:rPr>
              <a:t>Su</a:t>
            </a:r>
            <a:r>
              <a:rPr dirty="0" smtClean="0" sz="1600" spc="-55" b="1">
                <a:latin typeface="Arial"/>
                <a:cs typeface="Arial"/>
              </a:rPr>
              <a:t>p</a:t>
            </a:r>
            <a:r>
              <a:rPr dirty="0" smtClean="0" sz="1600" spc="-5" b="1">
                <a:latin typeface="Arial"/>
                <a:cs typeface="Arial"/>
              </a:rPr>
              <a:t>e</a:t>
            </a:r>
            <a:r>
              <a:rPr dirty="0" smtClean="0" sz="1600" spc="5" b="1">
                <a:latin typeface="Arial"/>
                <a:cs typeface="Arial"/>
              </a:rPr>
              <a:t>r</a:t>
            </a:r>
            <a:r>
              <a:rPr dirty="0" smtClean="0" sz="1600" spc="-5" b="1">
                <a:latin typeface="Arial"/>
                <a:cs typeface="Arial"/>
              </a:rPr>
              <a:t>V</a:t>
            </a:r>
            <a:r>
              <a:rPr dirty="0" smtClean="0" sz="1600" spc="-40" b="1">
                <a:latin typeface="Arial"/>
                <a:cs typeface="Arial"/>
              </a:rPr>
              <a:t>i</a:t>
            </a:r>
            <a:r>
              <a:rPr dirty="0" smtClean="0" sz="1600" spc="-190" b="1">
                <a:latin typeface="Arial"/>
                <a:cs typeface="Arial"/>
              </a:rPr>
              <a:t>s</a:t>
            </a:r>
            <a:r>
              <a:rPr dirty="0" smtClean="0" sz="1600" spc="-15" b="1">
                <a:latin typeface="Arial"/>
                <a:cs typeface="Arial"/>
              </a:rPr>
              <a:t>o</a:t>
            </a:r>
            <a:r>
              <a:rPr dirty="0" smtClean="0" sz="1600" spc="0" b="1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8123" y="5332095"/>
            <a:ext cx="690245" cy="2209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spc="-10" b="1">
                <a:latin typeface="Tahoma"/>
                <a:cs typeface="Tahoma"/>
              </a:rPr>
              <a:t>d</a:t>
            </a:r>
            <a:r>
              <a:rPr dirty="0" smtClean="0" sz="1400" spc="-5" b="1">
                <a:latin typeface="Tahoma"/>
                <a:cs typeface="Tahoma"/>
              </a:rPr>
              <a:t>o</a:t>
            </a:r>
            <a:r>
              <a:rPr dirty="0" smtClean="0" sz="1400" spc="-15" b="1">
                <a:latin typeface="Tahoma"/>
                <a:cs typeface="Tahoma"/>
              </a:rPr>
              <a:t>m</a:t>
            </a:r>
            <a:r>
              <a:rPr dirty="0" smtClean="0" sz="1400" spc="-15" b="1">
                <a:latin typeface="Tahoma"/>
                <a:cs typeface="Tahoma"/>
              </a:rPr>
              <a:t>a</a:t>
            </a:r>
            <a:r>
              <a:rPr dirty="0" smtClean="0" sz="1400" spc="-5" b="1">
                <a:latin typeface="Tahoma"/>
                <a:cs typeface="Tahoma"/>
              </a:rPr>
              <a:t>i</a:t>
            </a:r>
            <a:r>
              <a:rPr dirty="0" smtClean="0" sz="1400" spc="-5" b="1"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49698" y="5557838"/>
            <a:ext cx="758825" cy="76200"/>
          </a:xfrm>
          <a:custGeom>
            <a:avLst/>
            <a:gdLst/>
            <a:ahLst/>
            <a:cxnLst/>
            <a:rect l="l" t="t" r="r" b="b"/>
            <a:pathLst>
              <a:path w="7588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758825" y="50799"/>
                </a:lnTo>
                <a:lnTo>
                  <a:pt x="758825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758825" h="76200">
                <a:moveTo>
                  <a:pt x="758825" y="25398"/>
                </a:moveTo>
                <a:lnTo>
                  <a:pt x="76200" y="25400"/>
                </a:lnTo>
                <a:lnTo>
                  <a:pt x="758825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410323" y="5557838"/>
            <a:ext cx="639763" cy="76200"/>
          </a:xfrm>
          <a:custGeom>
            <a:avLst/>
            <a:gdLst/>
            <a:ahLst/>
            <a:cxnLst/>
            <a:rect l="l" t="t" r="r" b="b"/>
            <a:pathLst>
              <a:path w="639763" h="76200">
                <a:moveTo>
                  <a:pt x="0" y="25398"/>
                </a:moveTo>
                <a:lnTo>
                  <a:pt x="0" y="50799"/>
                </a:lnTo>
                <a:lnTo>
                  <a:pt x="563563" y="50800"/>
                </a:lnTo>
                <a:lnTo>
                  <a:pt x="563563" y="76200"/>
                </a:lnTo>
                <a:lnTo>
                  <a:pt x="639763" y="38100"/>
                </a:lnTo>
                <a:lnTo>
                  <a:pt x="614363" y="25400"/>
                </a:lnTo>
                <a:lnTo>
                  <a:pt x="0" y="25398"/>
                </a:lnTo>
                <a:close/>
              </a:path>
              <a:path w="639763" h="76200">
                <a:moveTo>
                  <a:pt x="563563" y="0"/>
                </a:moveTo>
                <a:lnTo>
                  <a:pt x="563563" y="25400"/>
                </a:lnTo>
                <a:lnTo>
                  <a:pt x="614363" y="25400"/>
                </a:lnTo>
                <a:lnTo>
                  <a:pt x="563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835900" y="5843587"/>
            <a:ext cx="50800" cy="533400"/>
          </a:xfrm>
          <a:custGeom>
            <a:avLst/>
            <a:gdLst/>
            <a:ahLst/>
            <a:cxnLst/>
            <a:rect l="l" t="t" r="r" b="b"/>
            <a:pathLst>
              <a:path w="50800" h="533400">
                <a:moveTo>
                  <a:pt x="50800" y="76199"/>
                </a:moveTo>
                <a:lnTo>
                  <a:pt x="25400" y="76199"/>
                </a:lnTo>
                <a:lnTo>
                  <a:pt x="25398" y="533399"/>
                </a:lnTo>
                <a:lnTo>
                  <a:pt x="50798" y="533399"/>
                </a:lnTo>
                <a:lnTo>
                  <a:pt x="50800" y="76199"/>
                </a:lnTo>
                <a:close/>
              </a:path>
              <a:path w="50800" h="533400">
                <a:moveTo>
                  <a:pt x="38100" y="0"/>
                </a:moveTo>
                <a:lnTo>
                  <a:pt x="0" y="76199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335127" y="4758778"/>
            <a:ext cx="2076659" cy="601750"/>
          </a:xfrm>
          <a:custGeom>
            <a:avLst/>
            <a:gdLst/>
            <a:ahLst/>
            <a:cxnLst/>
            <a:rect l="l" t="t" r="r" b="b"/>
            <a:pathLst>
              <a:path w="2076659" h="601750">
                <a:moveTo>
                  <a:pt x="1993061" y="0"/>
                </a:moveTo>
                <a:lnTo>
                  <a:pt x="1999829" y="24481"/>
                </a:lnTo>
                <a:lnTo>
                  <a:pt x="0" y="577268"/>
                </a:lnTo>
                <a:lnTo>
                  <a:pt x="6767" y="601750"/>
                </a:lnTo>
                <a:lnTo>
                  <a:pt x="2006596" y="48963"/>
                </a:lnTo>
                <a:lnTo>
                  <a:pt x="2040538" y="48963"/>
                </a:lnTo>
                <a:lnTo>
                  <a:pt x="2076659" y="16421"/>
                </a:lnTo>
                <a:lnTo>
                  <a:pt x="1993061" y="0"/>
                </a:lnTo>
                <a:close/>
              </a:path>
              <a:path w="2076659" h="601750">
                <a:moveTo>
                  <a:pt x="2040538" y="48963"/>
                </a:moveTo>
                <a:lnTo>
                  <a:pt x="2006596" y="48963"/>
                </a:lnTo>
                <a:lnTo>
                  <a:pt x="2013364" y="73445"/>
                </a:lnTo>
                <a:lnTo>
                  <a:pt x="2040538" y="48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170612" y="4763387"/>
            <a:ext cx="1707437" cy="596936"/>
          </a:xfrm>
          <a:custGeom>
            <a:avLst/>
            <a:gdLst/>
            <a:ahLst/>
            <a:cxnLst/>
            <a:rect l="l" t="t" r="r" b="b"/>
            <a:pathLst>
              <a:path w="1707437" h="596936">
                <a:moveTo>
                  <a:pt x="147826" y="48148"/>
                </a:moveTo>
                <a:lnTo>
                  <a:pt x="68172" y="48148"/>
                </a:lnTo>
                <a:lnTo>
                  <a:pt x="1699337" y="596936"/>
                </a:lnTo>
                <a:lnTo>
                  <a:pt x="1707437" y="572862"/>
                </a:lnTo>
                <a:lnTo>
                  <a:pt x="147826" y="48148"/>
                </a:lnTo>
                <a:close/>
              </a:path>
              <a:path w="1707437" h="596936">
                <a:moveTo>
                  <a:pt x="84371" y="0"/>
                </a:moveTo>
                <a:lnTo>
                  <a:pt x="0" y="11812"/>
                </a:lnTo>
                <a:lnTo>
                  <a:pt x="60072" y="72222"/>
                </a:lnTo>
                <a:lnTo>
                  <a:pt x="68172" y="48148"/>
                </a:lnTo>
                <a:lnTo>
                  <a:pt x="147826" y="48148"/>
                </a:lnTo>
                <a:lnTo>
                  <a:pt x="76271" y="24074"/>
                </a:lnTo>
                <a:lnTo>
                  <a:pt x="843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440487" y="5301933"/>
            <a:ext cx="541020" cy="2209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spc="-10" b="1">
                <a:latin typeface="Tahoma"/>
                <a:cs typeface="Tahoma"/>
              </a:rPr>
              <a:t>ra</a:t>
            </a:r>
            <a:r>
              <a:rPr dirty="0" smtClean="0" sz="1400" spc="-10" b="1">
                <a:latin typeface="Tahoma"/>
                <a:cs typeface="Tahoma"/>
              </a:rPr>
              <a:t>n</a:t>
            </a:r>
            <a:r>
              <a:rPr dirty="0" smtClean="0" sz="1400" spc="-10" b="1">
                <a:latin typeface="Tahoma"/>
                <a:cs typeface="Tahoma"/>
              </a:rPr>
              <a:t>g</a:t>
            </a:r>
            <a:r>
              <a:rPr dirty="0" smtClean="0" sz="1400" spc="-10" b="1"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99959" y="5843587"/>
            <a:ext cx="76198" cy="533475"/>
          </a:xfrm>
          <a:custGeom>
            <a:avLst/>
            <a:gdLst/>
            <a:ahLst/>
            <a:cxnLst/>
            <a:rect l="l" t="t" r="r" b="b"/>
            <a:pathLst>
              <a:path w="76198" h="533475">
                <a:moveTo>
                  <a:pt x="38553" y="0"/>
                </a:moveTo>
                <a:lnTo>
                  <a:pt x="0" y="75971"/>
                </a:lnTo>
                <a:lnTo>
                  <a:pt x="25400" y="76123"/>
                </a:lnTo>
                <a:lnTo>
                  <a:pt x="22678" y="533324"/>
                </a:lnTo>
                <a:lnTo>
                  <a:pt x="48077" y="533475"/>
                </a:lnTo>
                <a:lnTo>
                  <a:pt x="50798" y="76274"/>
                </a:lnTo>
                <a:lnTo>
                  <a:pt x="76124" y="76274"/>
                </a:lnTo>
                <a:lnTo>
                  <a:pt x="38553" y="0"/>
                </a:lnTo>
                <a:close/>
              </a:path>
              <a:path w="76198" h="533475">
                <a:moveTo>
                  <a:pt x="76124" y="76274"/>
                </a:moveTo>
                <a:lnTo>
                  <a:pt x="50798" y="76274"/>
                </a:lnTo>
                <a:lnTo>
                  <a:pt x="76198" y="76425"/>
                </a:lnTo>
                <a:lnTo>
                  <a:pt x="76124" y="76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818763" y="5986145"/>
            <a:ext cx="476884" cy="2508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-15" b="1">
                <a:latin typeface="Tahoma"/>
                <a:cs typeface="Tahoma"/>
              </a:rPr>
              <a:t>t</a:t>
            </a:r>
            <a:r>
              <a:rPr dirty="0" smtClean="0" sz="1600" spc="-10" b="1">
                <a:latin typeface="Tahoma"/>
                <a:cs typeface="Tahoma"/>
              </a:rPr>
              <a:t>y</a:t>
            </a:r>
            <a:r>
              <a:rPr dirty="0" smtClean="0" sz="1600" spc="5" b="1">
                <a:latin typeface="Tahoma"/>
                <a:cs typeface="Tahoma"/>
              </a:rPr>
              <a:t>p</a:t>
            </a:r>
            <a:r>
              <a:rPr dirty="0" smtClean="0" sz="1600" spc="-10" b="1"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85309" y="6321108"/>
            <a:ext cx="1379855" cy="2705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-60" b="1">
                <a:latin typeface="Arial"/>
                <a:cs typeface="Arial"/>
              </a:rPr>
              <a:t>h</a:t>
            </a:r>
            <a:r>
              <a:rPr dirty="0" smtClean="0" sz="1600" spc="-45" b="1">
                <a:latin typeface="Arial"/>
                <a:cs typeface="Arial"/>
              </a:rPr>
              <a:t>a</a:t>
            </a:r>
            <a:r>
              <a:rPr dirty="0" smtClean="0" sz="1600" spc="-190" b="1">
                <a:latin typeface="Arial"/>
                <a:cs typeface="Arial"/>
              </a:rPr>
              <a:t>s</a:t>
            </a:r>
            <a:r>
              <a:rPr dirty="0" smtClean="0" sz="1600" spc="-75" b="1">
                <a:latin typeface="Arial"/>
                <a:cs typeface="Arial"/>
              </a:rPr>
              <a:t>Su</a:t>
            </a:r>
            <a:r>
              <a:rPr dirty="0" smtClean="0" sz="1600" spc="-55" b="1">
                <a:latin typeface="Arial"/>
                <a:cs typeface="Arial"/>
              </a:rPr>
              <a:t>p</a:t>
            </a:r>
            <a:r>
              <a:rPr dirty="0" smtClean="0" sz="1600" spc="-5" b="1">
                <a:latin typeface="Arial"/>
                <a:cs typeface="Arial"/>
              </a:rPr>
              <a:t>e</a:t>
            </a:r>
            <a:r>
              <a:rPr dirty="0" smtClean="0" sz="1600" spc="5" b="1">
                <a:latin typeface="Arial"/>
                <a:cs typeface="Arial"/>
              </a:rPr>
              <a:t>r</a:t>
            </a:r>
            <a:r>
              <a:rPr dirty="0" smtClean="0" sz="1600" spc="10" b="1">
                <a:latin typeface="Arial"/>
                <a:cs typeface="Arial"/>
              </a:rPr>
              <a:t>V</a:t>
            </a:r>
            <a:r>
              <a:rPr dirty="0" smtClean="0" sz="1600" spc="-40" b="1">
                <a:latin typeface="Arial"/>
                <a:cs typeface="Arial"/>
              </a:rPr>
              <a:t>i</a:t>
            </a:r>
            <a:r>
              <a:rPr dirty="0" smtClean="0" sz="1600" spc="-190" b="1">
                <a:latin typeface="Arial"/>
                <a:cs typeface="Arial"/>
              </a:rPr>
              <a:t>s</a:t>
            </a:r>
            <a:r>
              <a:rPr dirty="0" smtClean="0" sz="1600" spc="-15" b="1">
                <a:latin typeface="Arial"/>
                <a:cs typeface="Arial"/>
              </a:rPr>
              <a:t>o</a:t>
            </a:r>
            <a:r>
              <a:rPr dirty="0" smtClean="0" sz="1600" spc="0" b="1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RDF(S</a:t>
            </a:r>
            <a:r>
              <a:rPr dirty="0" smtClean="0" sz="4000" spc="5">
                <a:latin typeface="Microsoft YaHei UI"/>
                <a:cs typeface="Microsoft YaHei UI"/>
              </a:rPr>
              <a:t>)</a:t>
            </a:r>
            <a:r>
              <a:rPr dirty="0" smtClean="0" sz="4000" spc="0">
                <a:latin typeface="Microsoft YaHei UI"/>
                <a:cs typeface="Microsoft YaHei UI"/>
              </a:rPr>
              <a:t>术语表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5829" y="3216140"/>
            <a:ext cx="7400094" cy="2738889"/>
          </a:xfrm>
          <a:custGeom>
            <a:avLst/>
            <a:gdLst/>
            <a:ahLst/>
            <a:cxnLst/>
            <a:rect l="l" t="t" r="r" b="b"/>
            <a:pathLst>
              <a:path w="7400094" h="2738889">
                <a:moveTo>
                  <a:pt x="0" y="0"/>
                </a:moveTo>
                <a:lnTo>
                  <a:pt x="7400094" y="0"/>
                </a:lnTo>
                <a:lnTo>
                  <a:pt x="7400094" y="2738889"/>
                </a:lnTo>
                <a:lnTo>
                  <a:pt x="0" y="27388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64028" y="1508983"/>
          <a:ext cx="7338513" cy="4421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327"/>
                <a:gridCol w="3658326"/>
              </a:tblGrid>
              <a:tr h="502787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dirty="0" smtClean="0" sz="27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RD</a:t>
                      </a:r>
                      <a:r>
                        <a:rPr dirty="0" smtClean="0" sz="27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4572">
                      <a:solidFill>
                        <a:srgbClr val="FFFFFF"/>
                      </a:solidFill>
                      <a:prstDash val="solid"/>
                    </a:lnL>
                    <a:lnR w="14573">
                      <a:solidFill>
                        <a:srgbClr val="FFFFFF"/>
                      </a:solidFill>
                      <a:prstDash val="solid"/>
                    </a:lnR>
                    <a:lnT w="14579">
                      <a:solidFill>
                        <a:srgbClr val="FFFFFF"/>
                      </a:solidFill>
                      <a:prstDash val="solid"/>
                    </a:lnT>
                    <a:lnB w="3823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dirty="0" smtClean="0" sz="27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RD</a:t>
                      </a:r>
                      <a:r>
                        <a:rPr dirty="0" smtClean="0" sz="27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7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4573">
                      <a:solidFill>
                        <a:srgbClr val="FFFFFF"/>
                      </a:solidFill>
                      <a:prstDash val="solid"/>
                    </a:lnL>
                    <a:lnR w="14573">
                      <a:solidFill>
                        <a:srgbClr val="FFFFFF"/>
                      </a:solidFill>
                      <a:prstDash val="solid"/>
                    </a:lnR>
                    <a:lnT w="14579">
                      <a:solidFill>
                        <a:srgbClr val="FFFFFF"/>
                      </a:solidFill>
                      <a:prstDash val="solid"/>
                    </a:lnT>
                    <a:lnB w="3823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1197079">
                <a:tc>
                  <a:txBody>
                    <a:bodyPr/>
                    <a:lstStyle/>
                    <a:p>
                      <a:pPr marL="80645" marR="1854835">
                        <a:lnSpc>
                          <a:spcPct val="100600"/>
                        </a:lnSpc>
                      </a:pPr>
                      <a:r>
                        <a:rPr dirty="0" smtClean="0" sz="2700" spc="-4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y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p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P</a:t>
                      </a:r>
                      <a:r>
                        <a:rPr dirty="0" smtClean="0" sz="2700" spc="-5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p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y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4572">
                      <a:solidFill>
                        <a:srgbClr val="FFFFFF"/>
                      </a:solidFill>
                      <a:prstDash val="solid"/>
                    </a:lnL>
                    <a:lnR w="14573">
                      <a:solidFill>
                        <a:srgbClr val="FFFFFF"/>
                      </a:solidFill>
                      <a:prstDash val="solid"/>
                    </a:lnR>
                    <a:lnT w="38239">
                      <a:solidFill>
                        <a:srgbClr val="FFFFFF"/>
                      </a:solidFill>
                      <a:prstDash val="solid"/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0645" marR="1657350">
                        <a:lnSpc>
                          <a:spcPts val="3260"/>
                        </a:lnSpc>
                      </a:pPr>
                      <a:r>
                        <a:rPr dirty="0" smtClean="0" sz="2700" spc="-4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m</a:t>
                      </a:r>
                      <a:r>
                        <a:rPr dirty="0" smtClean="0" sz="2700" spc="5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700" spc="-6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5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700" spc="-20">
                          <a:latin typeface="Arial"/>
                          <a:cs typeface="Arial"/>
                        </a:rPr>
                        <a:t>g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700" spc="-4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u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5"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e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4573">
                      <a:solidFill>
                        <a:srgbClr val="FFFFFF"/>
                      </a:solidFill>
                      <a:prstDash val="solid"/>
                    </a:lnL>
                    <a:lnR w="14573">
                      <a:solidFill>
                        <a:srgbClr val="FFFFFF"/>
                      </a:solidFill>
                      <a:prstDash val="solid"/>
                    </a:lnR>
                    <a:lnT w="38239">
                      <a:solidFill>
                        <a:srgbClr val="FFFFFF"/>
                      </a:solidFill>
                      <a:prstDash val="solid"/>
                    </a:lnT>
                    <a:solidFill>
                      <a:srgbClr val="D0D8E8"/>
                    </a:solidFill>
                  </a:tcPr>
                </a:tc>
              </a:tr>
              <a:tr h="1790072">
                <a:tc>
                  <a:txBody>
                    <a:bodyPr/>
                    <a:lstStyle/>
                    <a:p>
                      <a:pPr/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4572">
                      <a:solidFill>
                        <a:srgbClr val="FFFFFF"/>
                      </a:solidFill>
                      <a:prstDash val="solid"/>
                    </a:lnL>
                    <a:lnR w="14573">
                      <a:solidFill>
                        <a:srgbClr val="FFFFFF"/>
                      </a:solidFill>
                      <a:prstDash val="solid"/>
                    </a:lnR>
                    <a:lnB w="14579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0645" marR="894715">
                        <a:lnSpc>
                          <a:spcPct val="100600"/>
                        </a:lnSpc>
                      </a:pPr>
                      <a:r>
                        <a:rPr dirty="0" smtClean="0" sz="2700" spc="-4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700" spc="5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u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b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700" spc="5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700" spc="-4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u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b</a:t>
                      </a:r>
                      <a:r>
                        <a:rPr dirty="0" smtClean="0" sz="2700" spc="5">
                          <a:latin typeface="Arial"/>
                          <a:cs typeface="Arial"/>
                        </a:rPr>
                        <a:t>P</a:t>
                      </a:r>
                      <a:r>
                        <a:rPr dirty="0" smtClean="0" sz="2700" spc="-5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-10">
                          <a:latin typeface="Arial"/>
                          <a:cs typeface="Arial"/>
                        </a:rPr>
                        <a:t>p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y</a:t>
                      </a:r>
                      <a:r>
                        <a:rPr dirty="0" smtClean="0" sz="2700" spc="-5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0">
                          <a:latin typeface="Arial"/>
                          <a:cs typeface="Arial"/>
                        </a:rPr>
                        <a:t>f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4573">
                      <a:solidFill>
                        <a:srgbClr val="FFFFFF"/>
                      </a:solidFill>
                      <a:prstDash val="solid"/>
                    </a:lnL>
                    <a:lnR w="14573">
                      <a:solidFill>
                        <a:srgbClr val="FFFFFF"/>
                      </a:solidFill>
                      <a:prstDash val="solid"/>
                    </a:lnR>
                    <a:lnB w="14579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916848">
                <a:tc gridSpan="2">
                  <a:txBody>
                    <a:bodyPr/>
                    <a:lstStyle/>
                    <a:p>
                      <a:pPr marL="80645" marR="1400810">
                        <a:lnSpc>
                          <a:spcPct val="100600"/>
                        </a:lnSpc>
                      </a:pPr>
                      <a:r>
                        <a:rPr dirty="0" smtClean="0" sz="270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…</a:t>
                      </a:r>
                      <a:r>
                        <a:rPr dirty="0" smtClean="0" sz="2700" spc="-13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7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700" spc="-5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700" spc="-12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dirty="0" smtClean="0" sz="2700" spc="-4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700" spc="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7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7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700" spc="-2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700" spc="-2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7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dirty="0" smtClean="0" sz="2700" spc="-12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7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7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-4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700" spc="-2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7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dirty="0" smtClean="0" sz="2700" spc="-114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700" spc="-2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700" spc="-6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700" spc="-2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700" spc="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7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dirty="0" smtClean="0" sz="2700" spc="-13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700" spc="-2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700" spc="-3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700" spc="-4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70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7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7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4572">
                      <a:solidFill>
                        <a:srgbClr val="FFFFFF"/>
                      </a:solidFill>
                      <a:prstDash val="solid"/>
                    </a:lnL>
                    <a:lnR w="14573">
                      <a:solidFill>
                        <a:srgbClr val="FFFFFF"/>
                      </a:solidFill>
                      <a:prstDash val="solid"/>
                    </a:lnR>
                    <a:lnT w="14579">
                      <a:solidFill>
                        <a:srgbClr val="FFFFFF"/>
                      </a:solidFill>
                      <a:prstDash val="solid"/>
                    </a:lnT>
                    <a:lnB w="14579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296863" y="869950"/>
            <a:ext cx="8497886" cy="5911849"/>
          </a:xfrm>
          <a:custGeom>
            <a:avLst/>
            <a:gdLst/>
            <a:ahLst/>
            <a:cxnLst/>
            <a:rect l="l" t="t" r="r" b="b"/>
            <a:pathLst>
              <a:path w="8497886" h="5911849">
                <a:moveTo>
                  <a:pt x="8497886" y="0"/>
                </a:moveTo>
                <a:lnTo>
                  <a:pt x="0" y="0"/>
                </a:lnTo>
                <a:lnTo>
                  <a:pt x="0" y="5911849"/>
                </a:lnTo>
                <a:lnTo>
                  <a:pt x="7758903" y="5911849"/>
                </a:lnTo>
                <a:lnTo>
                  <a:pt x="8497886" y="5172866"/>
                </a:lnTo>
                <a:lnTo>
                  <a:pt x="8497886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8055766" y="6042816"/>
            <a:ext cx="738983" cy="738983"/>
          </a:xfrm>
          <a:custGeom>
            <a:avLst/>
            <a:gdLst/>
            <a:ahLst/>
            <a:cxnLst/>
            <a:rect l="l" t="t" r="r" b="b"/>
            <a:pathLst>
              <a:path w="738983" h="738983">
                <a:moveTo>
                  <a:pt x="738983" y="0"/>
                </a:moveTo>
                <a:lnTo>
                  <a:pt x="147802" y="147802"/>
                </a:lnTo>
                <a:lnTo>
                  <a:pt x="0" y="738983"/>
                </a:lnTo>
                <a:lnTo>
                  <a:pt x="738983" y="0"/>
                </a:lnTo>
                <a:close/>
              </a:path>
            </a:pathLst>
          </a:custGeom>
          <a:solidFill>
            <a:srgbClr val="CDCD7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96863" y="869950"/>
            <a:ext cx="8497887" cy="5911850"/>
          </a:xfrm>
          <a:custGeom>
            <a:avLst/>
            <a:gdLst/>
            <a:ahLst/>
            <a:cxnLst/>
            <a:rect l="l" t="t" r="r" b="b"/>
            <a:pathLst>
              <a:path w="8497887" h="5911850">
                <a:moveTo>
                  <a:pt x="7758904" y="5911850"/>
                </a:moveTo>
                <a:lnTo>
                  <a:pt x="7906706" y="5320669"/>
                </a:lnTo>
                <a:lnTo>
                  <a:pt x="8497887" y="5172866"/>
                </a:lnTo>
                <a:lnTo>
                  <a:pt x="7758904" y="5911850"/>
                </a:lnTo>
                <a:lnTo>
                  <a:pt x="0" y="5911850"/>
                </a:lnTo>
                <a:lnTo>
                  <a:pt x="0" y="0"/>
                </a:lnTo>
                <a:lnTo>
                  <a:pt x="8497887" y="0"/>
                </a:lnTo>
                <a:lnTo>
                  <a:pt x="8497887" y="517286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75603" y="915670"/>
            <a:ext cx="8043545" cy="58267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5">
                <a:latin typeface="Tahoma"/>
                <a:cs typeface="Tahoma"/>
              </a:rPr>
              <a:t>on</a:t>
            </a:r>
            <a:r>
              <a:rPr dirty="0" smtClean="0" sz="2000" spc="-5">
                <a:latin typeface="Tahoma"/>
                <a:cs typeface="Tahoma"/>
              </a:rPr>
              <a:t> 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25">
                <a:latin typeface="Tahoma"/>
                <a:cs typeface="Tahoma"/>
              </a:rPr>
              <a:t>="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Mo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dirty="0" smtClean="0" sz="2000" spc="-10" b="1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mtClean="0" sz="2000" spc="-5" b="1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-20">
                <a:latin typeface="Tahoma"/>
                <a:cs typeface="Tahoma"/>
              </a:rPr>
              <a:t>"&gt;</a:t>
            </a:r>
            <a:endParaRPr sz="2000">
              <a:latin typeface="Tahoma"/>
              <a:cs typeface="Tahoma"/>
            </a:endParaRPr>
          </a:p>
          <a:p>
            <a:pPr marL="3302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-1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y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0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 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20">
                <a:latin typeface="Tahoma"/>
                <a:cs typeface="Tahoma"/>
              </a:rPr>
              <a:t>u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25">
                <a:latin typeface="Tahoma"/>
                <a:cs typeface="Tahoma"/>
              </a:rPr>
              <a:t>=</a:t>
            </a:r>
            <a:r>
              <a:rPr dirty="0" smtClean="0" sz="2000" spc="-15">
                <a:latin typeface="Tahoma"/>
                <a:cs typeface="Tahoma"/>
              </a:rPr>
              <a:t>"</a:t>
            </a:r>
            <a:r>
              <a:rPr dirty="0" smtClean="0" sz="2000" spc="-20">
                <a:latin typeface="Tahoma"/>
                <a:cs typeface="Tahoma"/>
                <a:hlinkClick r:id="rId2"/>
              </a:rPr>
              <a:t>h</a:t>
            </a:r>
            <a:r>
              <a:rPr dirty="0" smtClean="0" sz="2000" spc="-10">
                <a:latin typeface="Tahoma"/>
                <a:cs typeface="Tahoma"/>
                <a:hlinkClick r:id="rId2"/>
              </a:rPr>
              <a:t>t</a:t>
            </a:r>
            <a:r>
              <a:rPr dirty="0" smtClean="0" sz="2000" spc="5">
                <a:latin typeface="Tahoma"/>
                <a:cs typeface="Tahoma"/>
                <a:hlinkClick r:id="rId2"/>
              </a:rPr>
              <a:t>t</a:t>
            </a:r>
            <a:r>
              <a:rPr dirty="0" smtClean="0" sz="2000" spc="-25">
                <a:latin typeface="Tahoma"/>
                <a:cs typeface="Tahoma"/>
                <a:hlinkClick r:id="rId2"/>
              </a:rPr>
              <a:t>p</a:t>
            </a:r>
            <a:r>
              <a:rPr dirty="0" smtClean="0" sz="2000" spc="-5">
                <a:latin typeface="Tahoma"/>
                <a:cs typeface="Tahoma"/>
                <a:hlinkClick r:id="rId2"/>
              </a:rPr>
              <a:t>:</a:t>
            </a:r>
            <a:r>
              <a:rPr dirty="0" smtClean="0" sz="2000" spc="-5">
                <a:latin typeface="Tahoma"/>
                <a:cs typeface="Tahoma"/>
                <a:hlinkClick r:id="rId2"/>
              </a:rPr>
              <a:t>/</a:t>
            </a:r>
            <a:r>
              <a:rPr dirty="0" smtClean="0" sz="2000" spc="-5">
                <a:latin typeface="Tahoma"/>
                <a:cs typeface="Tahoma"/>
                <a:hlinkClick r:id="rId2"/>
              </a:rPr>
              <a:t>/</a:t>
            </a:r>
            <a:r>
              <a:rPr dirty="0" smtClean="0" sz="2000" spc="0">
                <a:latin typeface="Tahoma"/>
                <a:cs typeface="Tahoma"/>
                <a:hlinkClick r:id="rId2"/>
              </a:rPr>
              <a:t>ww</a:t>
            </a:r>
            <a:r>
              <a:rPr dirty="0" smtClean="0" sz="2000" spc="-65">
                <a:latin typeface="Tahoma"/>
                <a:cs typeface="Tahoma"/>
                <a:hlinkClick r:id="rId2"/>
              </a:rPr>
              <a:t>w</a:t>
            </a:r>
            <a:r>
              <a:rPr dirty="0" smtClean="0" sz="2000" spc="-20">
                <a:latin typeface="Tahoma"/>
                <a:cs typeface="Tahoma"/>
                <a:hlinkClick r:id="rId2"/>
              </a:rPr>
              <a:t>.</a:t>
            </a:r>
            <a:r>
              <a:rPr dirty="0" smtClean="0" sz="2000" spc="-15">
                <a:latin typeface="Tahoma"/>
                <a:cs typeface="Tahoma"/>
                <a:hlinkClick r:id="rId2"/>
              </a:rPr>
              <a:t>w</a:t>
            </a:r>
            <a:r>
              <a:rPr dirty="0" smtClean="0" sz="2000" spc="-20">
                <a:latin typeface="Tahoma"/>
                <a:cs typeface="Tahoma"/>
                <a:hlinkClick r:id="rId2"/>
              </a:rPr>
              <a:t>3</a:t>
            </a:r>
            <a:r>
              <a:rPr dirty="0" smtClean="0" sz="2000" spc="-20">
                <a:latin typeface="Tahoma"/>
                <a:cs typeface="Tahoma"/>
                <a:hlinkClick r:id="rId2"/>
              </a:rPr>
              <a:t>.</a:t>
            </a:r>
            <a:r>
              <a:rPr dirty="0" smtClean="0" sz="2000" spc="-15">
                <a:latin typeface="Tahoma"/>
                <a:cs typeface="Tahoma"/>
                <a:hlinkClick r:id="rId2"/>
              </a:rPr>
              <a:t>o</a:t>
            </a:r>
            <a:r>
              <a:rPr dirty="0" smtClean="0" sz="2000" spc="-5">
                <a:latin typeface="Tahoma"/>
                <a:cs typeface="Tahoma"/>
                <a:hlinkClick r:id="rId2"/>
              </a:rPr>
              <a:t>r</a:t>
            </a:r>
            <a:r>
              <a:rPr dirty="0" smtClean="0" sz="2000" spc="-10">
                <a:latin typeface="Tahoma"/>
                <a:cs typeface="Tahoma"/>
                <a:hlinkClick r:id="rId2"/>
              </a:rPr>
              <a:t>g</a:t>
            </a:r>
            <a:r>
              <a:rPr dirty="0" smtClean="0" sz="2000" spc="-5">
                <a:latin typeface="Tahoma"/>
                <a:cs typeface="Tahoma"/>
                <a:hlinkClick r:id="rId2"/>
              </a:rPr>
              <a:t>/</a:t>
            </a:r>
            <a:r>
              <a:rPr dirty="0" smtClean="0" sz="2000" spc="-20">
                <a:latin typeface="Tahoma"/>
                <a:cs typeface="Tahoma"/>
                <a:hlinkClick r:id="rId2"/>
              </a:rPr>
              <a:t>...#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  <a:hlinkClick r:id="rId2"/>
              </a:rPr>
              <a:t>C</a:t>
            </a:r>
            <a:r>
              <a:rPr dirty="0" smtClean="0" sz="2000" spc="-5" b="1">
                <a:solidFill>
                  <a:srgbClr val="FF0000"/>
                </a:solidFill>
                <a:latin typeface="Tahoma"/>
                <a:cs typeface="Tahoma"/>
                <a:hlinkClick r:id="rId2"/>
              </a:rPr>
              <a:t>l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  <a:hlinkClick r:id="rId2"/>
              </a:rPr>
              <a:t>a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2"/>
              </a:rPr>
              <a:t>s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2"/>
              </a:rPr>
              <a:t>s</a:t>
            </a:r>
            <a:r>
              <a:rPr dirty="0" smtClean="0" sz="2000" spc="-20">
                <a:latin typeface="Tahoma"/>
                <a:cs typeface="Tahoma"/>
              </a:rPr>
              <a:t>"/&gt;</a:t>
            </a:r>
            <a:endParaRPr sz="2000">
              <a:latin typeface="Tahoma"/>
              <a:cs typeface="Tahoma"/>
            </a:endParaRPr>
          </a:p>
          <a:p>
            <a:pPr marL="330200">
              <a:lnSpc>
                <a:spcPct val="100000"/>
              </a:lnSpc>
            </a:pPr>
            <a:r>
              <a:rPr dirty="0" smtClean="0" sz="2000" spc="-20">
                <a:latin typeface="Tahoma"/>
                <a:cs typeface="Tahoma"/>
              </a:rPr>
              <a:t>&lt;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25">
                <a:latin typeface="Tahoma"/>
                <a:cs typeface="Tahoma"/>
              </a:rPr>
              <a:t>d</a:t>
            </a:r>
            <a:r>
              <a:rPr dirty="0" smtClean="0" sz="2000" spc="-25">
                <a:latin typeface="Tahoma"/>
                <a:cs typeface="Tahoma"/>
              </a:rPr>
              <a:t>f</a:t>
            </a:r>
            <a:r>
              <a:rPr dirty="0" smtClean="0" sz="2000" spc="-10">
                <a:latin typeface="Tahoma"/>
                <a:cs typeface="Tahoma"/>
              </a:rPr>
              <a:t>s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-10">
                <a:latin typeface="Tahoma"/>
                <a:cs typeface="Tahoma"/>
              </a:rPr>
              <a:t>s</a:t>
            </a:r>
            <a:r>
              <a:rPr dirty="0" smtClean="0" sz="2000" spc="-20">
                <a:latin typeface="Tahoma"/>
                <a:cs typeface="Tahoma"/>
              </a:rPr>
              <a:t>u</a:t>
            </a:r>
            <a:r>
              <a:rPr dirty="0" smtClean="0" sz="2000" spc="-25">
                <a:latin typeface="Tahoma"/>
                <a:cs typeface="Tahoma"/>
              </a:rPr>
              <a:t>b</a:t>
            </a:r>
            <a:r>
              <a:rPr dirty="0" smtClean="0" sz="2000" spc="-20">
                <a:latin typeface="Tahoma"/>
                <a:cs typeface="Tahoma"/>
              </a:rPr>
              <a:t>C</a:t>
            </a:r>
            <a:r>
              <a:rPr dirty="0" smtClean="0" sz="2000" spc="0">
                <a:latin typeface="Tahoma"/>
                <a:cs typeface="Tahoma"/>
              </a:rPr>
              <a:t>l</a:t>
            </a:r>
            <a:r>
              <a:rPr dirty="0" smtClean="0" sz="2000" spc="0">
                <a:latin typeface="Tahoma"/>
                <a:cs typeface="Tahoma"/>
              </a:rPr>
              <a:t>a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-10">
                <a:latin typeface="Tahoma"/>
                <a:cs typeface="Tahoma"/>
              </a:rPr>
              <a:t>s</a:t>
            </a:r>
            <a:r>
              <a:rPr dirty="0" smtClean="0" sz="2000" spc="-20">
                <a:latin typeface="Tahoma"/>
                <a:cs typeface="Tahoma"/>
              </a:rPr>
              <a:t>O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 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25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10">
                <a:latin typeface="Tahoma"/>
                <a:cs typeface="Tahoma"/>
              </a:rPr>
              <a:t>s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20">
                <a:latin typeface="Tahoma"/>
                <a:cs typeface="Tahoma"/>
              </a:rPr>
              <a:t>u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20">
                <a:latin typeface="Tahoma"/>
                <a:cs typeface="Tahoma"/>
              </a:rPr>
              <a:t>=</a:t>
            </a:r>
            <a:r>
              <a:rPr dirty="0" smtClean="0" sz="2000" spc="-5">
                <a:latin typeface="Tahoma"/>
                <a:cs typeface="Tahoma"/>
              </a:rPr>
              <a:t>"</a:t>
            </a:r>
            <a:r>
              <a:rPr dirty="0" smtClean="0" sz="2000" spc="-20">
                <a:latin typeface="Tahoma"/>
                <a:cs typeface="Tahoma"/>
                <a:hlinkClick r:id="rId3"/>
              </a:rPr>
              <a:t>h</a:t>
            </a:r>
            <a:r>
              <a:rPr dirty="0" smtClean="0" sz="2000" spc="-10">
                <a:latin typeface="Tahoma"/>
                <a:cs typeface="Tahoma"/>
                <a:hlinkClick r:id="rId3"/>
              </a:rPr>
              <a:t>t</a:t>
            </a:r>
            <a:r>
              <a:rPr dirty="0" smtClean="0" sz="2000" spc="5">
                <a:latin typeface="Tahoma"/>
                <a:cs typeface="Tahoma"/>
                <a:hlinkClick r:id="rId3"/>
              </a:rPr>
              <a:t>t</a:t>
            </a:r>
            <a:r>
              <a:rPr dirty="0" smtClean="0" sz="2000" spc="-25">
                <a:latin typeface="Tahoma"/>
                <a:cs typeface="Tahoma"/>
                <a:hlinkClick r:id="rId3"/>
              </a:rPr>
              <a:t>p</a:t>
            </a:r>
            <a:r>
              <a:rPr dirty="0" smtClean="0" sz="2000" spc="-5">
                <a:latin typeface="Tahoma"/>
                <a:cs typeface="Tahoma"/>
                <a:hlinkClick r:id="rId3"/>
              </a:rPr>
              <a:t>:</a:t>
            </a:r>
            <a:r>
              <a:rPr dirty="0" smtClean="0" sz="2000" spc="-5">
                <a:latin typeface="Tahoma"/>
                <a:cs typeface="Tahoma"/>
                <a:hlinkClick r:id="rId3"/>
              </a:rPr>
              <a:t>/</a:t>
            </a:r>
            <a:r>
              <a:rPr dirty="0" smtClean="0" sz="2000" spc="-5">
                <a:latin typeface="Tahoma"/>
                <a:cs typeface="Tahoma"/>
                <a:hlinkClick r:id="rId3"/>
              </a:rPr>
              <a:t>/</a:t>
            </a:r>
            <a:r>
              <a:rPr dirty="0" smtClean="0" sz="2000" spc="0">
                <a:latin typeface="Tahoma"/>
                <a:cs typeface="Tahoma"/>
                <a:hlinkClick r:id="rId3"/>
              </a:rPr>
              <a:t>ww</a:t>
            </a:r>
            <a:r>
              <a:rPr dirty="0" smtClean="0" sz="2000" spc="-65">
                <a:latin typeface="Tahoma"/>
                <a:cs typeface="Tahoma"/>
                <a:hlinkClick r:id="rId3"/>
              </a:rPr>
              <a:t>w</a:t>
            </a:r>
            <a:r>
              <a:rPr dirty="0" smtClean="0" sz="2000" spc="-20">
                <a:latin typeface="Tahoma"/>
                <a:cs typeface="Tahoma"/>
                <a:hlinkClick r:id="rId3"/>
              </a:rPr>
              <a:t>.</a:t>
            </a:r>
            <a:r>
              <a:rPr dirty="0" smtClean="0" sz="2000" spc="0">
                <a:latin typeface="Tahoma"/>
                <a:cs typeface="Tahoma"/>
                <a:hlinkClick r:id="rId3"/>
              </a:rPr>
              <a:t>w</a:t>
            </a:r>
            <a:r>
              <a:rPr dirty="0" smtClean="0" sz="2000" spc="-20">
                <a:latin typeface="Tahoma"/>
                <a:cs typeface="Tahoma"/>
                <a:hlinkClick r:id="rId3"/>
              </a:rPr>
              <a:t>3</a:t>
            </a:r>
            <a:r>
              <a:rPr dirty="0" smtClean="0" sz="2000" spc="-20">
                <a:latin typeface="Tahoma"/>
                <a:cs typeface="Tahoma"/>
                <a:hlinkClick r:id="rId3"/>
              </a:rPr>
              <a:t>.</a:t>
            </a:r>
            <a:r>
              <a:rPr dirty="0" smtClean="0" sz="2000" spc="-15">
                <a:latin typeface="Tahoma"/>
                <a:cs typeface="Tahoma"/>
                <a:hlinkClick r:id="rId3"/>
              </a:rPr>
              <a:t>o</a:t>
            </a:r>
            <a:r>
              <a:rPr dirty="0" smtClean="0" sz="2000" spc="-5">
                <a:latin typeface="Tahoma"/>
                <a:cs typeface="Tahoma"/>
                <a:hlinkClick r:id="rId3"/>
              </a:rPr>
              <a:t>r</a:t>
            </a:r>
            <a:r>
              <a:rPr dirty="0" smtClean="0" sz="2000" spc="-25">
                <a:latin typeface="Tahoma"/>
                <a:cs typeface="Tahoma"/>
                <a:hlinkClick r:id="rId3"/>
              </a:rPr>
              <a:t>g</a:t>
            </a:r>
            <a:r>
              <a:rPr dirty="0" smtClean="0" sz="2000" spc="-5">
                <a:latin typeface="Tahoma"/>
                <a:cs typeface="Tahoma"/>
                <a:hlinkClick r:id="rId3"/>
              </a:rPr>
              <a:t>/</a:t>
            </a:r>
            <a:r>
              <a:rPr dirty="0" smtClean="0" sz="2000" spc="-20">
                <a:latin typeface="Tahoma"/>
                <a:cs typeface="Tahoma"/>
                <a:hlinkClick r:id="rId3"/>
              </a:rPr>
              <a:t>.</a:t>
            </a:r>
            <a:r>
              <a:rPr dirty="0" smtClean="0" sz="2000" spc="-20">
                <a:latin typeface="Tahoma"/>
                <a:cs typeface="Tahoma"/>
                <a:hlinkClick r:id="rId3"/>
              </a:rPr>
              <a:t>.</a:t>
            </a:r>
            <a:r>
              <a:rPr dirty="0" smtClean="0" sz="2000" spc="-20">
                <a:latin typeface="Tahoma"/>
                <a:cs typeface="Tahoma"/>
                <a:hlinkClick r:id="rId3"/>
              </a:rPr>
              <a:t>.</a:t>
            </a:r>
            <a:r>
              <a:rPr dirty="0" smtClean="0" sz="2000" spc="-20">
                <a:latin typeface="Tahoma"/>
                <a:cs typeface="Tahoma"/>
                <a:hlinkClick r:id="rId3"/>
              </a:rPr>
              <a:t>#</a:t>
            </a:r>
            <a:r>
              <a:rPr dirty="0" smtClean="0" sz="2000" spc="-55">
                <a:latin typeface="Tahoma"/>
                <a:cs typeface="Tahoma"/>
                <a:hlinkClick r:id="rId3"/>
              </a:rPr>
              <a:t>R</a:t>
            </a:r>
            <a:r>
              <a:rPr dirty="0" smtClean="0" sz="2000" spc="-5">
                <a:latin typeface="Tahoma"/>
                <a:cs typeface="Tahoma"/>
                <a:hlinkClick r:id="rId3"/>
              </a:rPr>
              <a:t>e</a:t>
            </a:r>
            <a:r>
              <a:rPr dirty="0" smtClean="0" sz="2000" spc="-10">
                <a:latin typeface="Tahoma"/>
                <a:cs typeface="Tahoma"/>
                <a:hlinkClick r:id="rId3"/>
              </a:rPr>
              <a:t>s</a:t>
            </a:r>
            <a:r>
              <a:rPr dirty="0" smtClean="0" sz="2000" spc="-15">
                <a:latin typeface="Tahoma"/>
                <a:cs typeface="Tahoma"/>
                <a:hlinkClick r:id="rId3"/>
              </a:rPr>
              <a:t>o</a:t>
            </a:r>
            <a:r>
              <a:rPr dirty="0" smtClean="0" sz="2000" spc="-20">
                <a:latin typeface="Tahoma"/>
                <a:cs typeface="Tahoma"/>
                <a:hlinkClick r:id="rId3"/>
              </a:rPr>
              <a:t>u</a:t>
            </a:r>
            <a:r>
              <a:rPr dirty="0" smtClean="0" sz="2000" spc="-5">
                <a:latin typeface="Tahoma"/>
                <a:cs typeface="Tahoma"/>
                <a:hlinkClick r:id="rId3"/>
              </a:rPr>
              <a:t>r</a:t>
            </a:r>
            <a:r>
              <a:rPr dirty="0" smtClean="0" sz="2000" spc="0">
                <a:latin typeface="Tahoma"/>
                <a:cs typeface="Tahoma"/>
                <a:hlinkClick r:id="rId3"/>
              </a:rPr>
              <a:t>c</a:t>
            </a:r>
            <a:r>
              <a:rPr dirty="0" smtClean="0" sz="2000" spc="-5">
                <a:latin typeface="Tahoma"/>
                <a:cs typeface="Tahoma"/>
                <a:hlinkClick r:id="rId3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"</a:t>
            </a:r>
            <a:r>
              <a:rPr dirty="0" smtClean="0" sz="2000" spc="-5">
                <a:latin typeface="Tahoma"/>
                <a:cs typeface="Tahoma"/>
              </a:rPr>
              <a:t>/</a:t>
            </a:r>
            <a:r>
              <a:rPr dirty="0" smtClean="0" sz="2000" spc="-15">
                <a:latin typeface="Tahoma"/>
                <a:cs typeface="Tahoma"/>
              </a:rPr>
              <a:t>&gt;</a:t>
            </a:r>
            <a:endParaRPr sz="2000">
              <a:latin typeface="Tahoma"/>
              <a:cs typeface="Tahoma"/>
            </a:endParaRPr>
          </a:p>
          <a:p>
            <a:pPr marL="250825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/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20">
                <a:latin typeface="Tahoma"/>
                <a:cs typeface="Tahoma"/>
              </a:rPr>
              <a:t>n</a:t>
            </a:r>
            <a:r>
              <a:rPr dirty="0" smtClean="0" sz="2000" spc="-15">
                <a:latin typeface="Tahoma"/>
                <a:cs typeface="Tahoma"/>
              </a:rPr>
              <a:t>&gt;</a:t>
            </a:r>
            <a:endParaRPr sz="2000">
              <a:latin typeface="Tahoma"/>
              <a:cs typeface="Tahoma"/>
            </a:endParaRPr>
          </a:p>
          <a:p>
            <a:pPr>
              <a:lnSpc>
                <a:spcPts val="650"/>
              </a:lnSpc>
              <a:spcBef>
                <a:spcPts val="16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5">
                <a:latin typeface="Tahoma"/>
                <a:cs typeface="Tahoma"/>
              </a:rPr>
              <a:t>on</a:t>
            </a:r>
            <a:r>
              <a:rPr dirty="0" smtClean="0" sz="2000" spc="-5">
                <a:latin typeface="Tahoma"/>
                <a:cs typeface="Tahoma"/>
              </a:rPr>
              <a:t> 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25">
                <a:latin typeface="Tahoma"/>
                <a:cs typeface="Tahoma"/>
              </a:rPr>
              <a:t>="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2000" spc="-10" b="1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dirty="0" smtClean="0" sz="2000" spc="-10" b="1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dirty="0" smtClean="0" sz="2000" spc="-20">
                <a:latin typeface="Tahoma"/>
                <a:cs typeface="Tahoma"/>
              </a:rPr>
              <a:t>"&gt;</a:t>
            </a:r>
            <a:endParaRPr sz="2000">
              <a:latin typeface="Tahoma"/>
              <a:cs typeface="Tahoma"/>
            </a:endParaRPr>
          </a:p>
          <a:p>
            <a:pPr marL="3302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-1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y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0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 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20">
                <a:latin typeface="Tahoma"/>
                <a:cs typeface="Tahoma"/>
              </a:rPr>
              <a:t>u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25">
                <a:latin typeface="Tahoma"/>
                <a:cs typeface="Tahoma"/>
              </a:rPr>
              <a:t>=</a:t>
            </a:r>
            <a:r>
              <a:rPr dirty="0" smtClean="0" sz="2000" spc="-15">
                <a:latin typeface="Tahoma"/>
                <a:cs typeface="Tahoma"/>
              </a:rPr>
              <a:t>"</a:t>
            </a:r>
            <a:r>
              <a:rPr dirty="0" smtClean="0" sz="2000" spc="-20">
                <a:latin typeface="Tahoma"/>
                <a:cs typeface="Tahoma"/>
                <a:hlinkClick r:id="rId4"/>
              </a:rPr>
              <a:t>h</a:t>
            </a:r>
            <a:r>
              <a:rPr dirty="0" smtClean="0" sz="2000" spc="-10">
                <a:latin typeface="Tahoma"/>
                <a:cs typeface="Tahoma"/>
                <a:hlinkClick r:id="rId4"/>
              </a:rPr>
              <a:t>t</a:t>
            </a:r>
            <a:r>
              <a:rPr dirty="0" smtClean="0" sz="2000" spc="5">
                <a:latin typeface="Tahoma"/>
                <a:cs typeface="Tahoma"/>
                <a:hlinkClick r:id="rId4"/>
              </a:rPr>
              <a:t>t</a:t>
            </a:r>
            <a:r>
              <a:rPr dirty="0" smtClean="0" sz="2000" spc="-25">
                <a:latin typeface="Tahoma"/>
                <a:cs typeface="Tahoma"/>
                <a:hlinkClick r:id="rId4"/>
              </a:rPr>
              <a:t>p</a:t>
            </a:r>
            <a:r>
              <a:rPr dirty="0" smtClean="0" sz="2000" spc="-5">
                <a:latin typeface="Tahoma"/>
                <a:cs typeface="Tahoma"/>
                <a:hlinkClick r:id="rId4"/>
              </a:rPr>
              <a:t>:</a:t>
            </a:r>
            <a:r>
              <a:rPr dirty="0" smtClean="0" sz="2000" spc="-5">
                <a:latin typeface="Tahoma"/>
                <a:cs typeface="Tahoma"/>
                <a:hlinkClick r:id="rId4"/>
              </a:rPr>
              <a:t>/</a:t>
            </a:r>
            <a:r>
              <a:rPr dirty="0" smtClean="0" sz="2000" spc="-5">
                <a:latin typeface="Tahoma"/>
                <a:cs typeface="Tahoma"/>
                <a:hlinkClick r:id="rId4"/>
              </a:rPr>
              <a:t>/</a:t>
            </a:r>
            <a:r>
              <a:rPr dirty="0" smtClean="0" sz="2000" spc="0">
                <a:latin typeface="Tahoma"/>
                <a:cs typeface="Tahoma"/>
                <a:hlinkClick r:id="rId4"/>
              </a:rPr>
              <a:t>ww</a:t>
            </a:r>
            <a:r>
              <a:rPr dirty="0" smtClean="0" sz="2000" spc="-65">
                <a:latin typeface="Tahoma"/>
                <a:cs typeface="Tahoma"/>
                <a:hlinkClick r:id="rId4"/>
              </a:rPr>
              <a:t>w</a:t>
            </a:r>
            <a:r>
              <a:rPr dirty="0" smtClean="0" sz="2000" spc="-20">
                <a:latin typeface="Tahoma"/>
                <a:cs typeface="Tahoma"/>
                <a:hlinkClick r:id="rId4"/>
              </a:rPr>
              <a:t>.</a:t>
            </a:r>
            <a:r>
              <a:rPr dirty="0" smtClean="0" sz="2000" spc="-15">
                <a:latin typeface="Tahoma"/>
                <a:cs typeface="Tahoma"/>
                <a:hlinkClick r:id="rId4"/>
              </a:rPr>
              <a:t>w</a:t>
            </a:r>
            <a:r>
              <a:rPr dirty="0" smtClean="0" sz="2000" spc="-20">
                <a:latin typeface="Tahoma"/>
                <a:cs typeface="Tahoma"/>
                <a:hlinkClick r:id="rId4"/>
              </a:rPr>
              <a:t>3</a:t>
            </a:r>
            <a:r>
              <a:rPr dirty="0" smtClean="0" sz="2000" spc="-20">
                <a:latin typeface="Tahoma"/>
                <a:cs typeface="Tahoma"/>
                <a:hlinkClick r:id="rId4"/>
              </a:rPr>
              <a:t>.</a:t>
            </a:r>
            <a:r>
              <a:rPr dirty="0" smtClean="0" sz="2000" spc="-15">
                <a:latin typeface="Tahoma"/>
                <a:cs typeface="Tahoma"/>
                <a:hlinkClick r:id="rId4"/>
              </a:rPr>
              <a:t>o</a:t>
            </a:r>
            <a:r>
              <a:rPr dirty="0" smtClean="0" sz="2000" spc="-5">
                <a:latin typeface="Tahoma"/>
                <a:cs typeface="Tahoma"/>
                <a:hlinkClick r:id="rId4"/>
              </a:rPr>
              <a:t>r</a:t>
            </a:r>
            <a:r>
              <a:rPr dirty="0" smtClean="0" sz="2000" spc="-10">
                <a:latin typeface="Tahoma"/>
                <a:cs typeface="Tahoma"/>
                <a:hlinkClick r:id="rId4"/>
              </a:rPr>
              <a:t>g</a:t>
            </a:r>
            <a:r>
              <a:rPr dirty="0" smtClean="0" sz="2000" spc="-5">
                <a:latin typeface="Tahoma"/>
                <a:cs typeface="Tahoma"/>
                <a:hlinkClick r:id="rId4"/>
              </a:rPr>
              <a:t>/</a:t>
            </a:r>
            <a:r>
              <a:rPr dirty="0" smtClean="0" sz="2000" spc="-20">
                <a:latin typeface="Tahoma"/>
                <a:cs typeface="Tahoma"/>
                <a:hlinkClick r:id="rId4"/>
              </a:rPr>
              <a:t>...#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  <a:hlinkClick r:id="rId4"/>
              </a:rPr>
              <a:t>C</a:t>
            </a:r>
            <a:r>
              <a:rPr dirty="0" smtClean="0" sz="2000" spc="-5" b="1">
                <a:solidFill>
                  <a:srgbClr val="FF0000"/>
                </a:solidFill>
                <a:latin typeface="Tahoma"/>
                <a:cs typeface="Tahoma"/>
                <a:hlinkClick r:id="rId4"/>
              </a:rPr>
              <a:t>l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  <a:hlinkClick r:id="rId4"/>
              </a:rPr>
              <a:t>a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4"/>
              </a:rPr>
              <a:t>s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4"/>
              </a:rPr>
              <a:t>s</a:t>
            </a:r>
            <a:r>
              <a:rPr dirty="0" smtClean="0" sz="2000" spc="-20">
                <a:latin typeface="Tahoma"/>
                <a:cs typeface="Tahoma"/>
              </a:rPr>
              <a:t>"/&gt;</a:t>
            </a:r>
            <a:endParaRPr sz="2000">
              <a:latin typeface="Tahoma"/>
              <a:cs typeface="Tahoma"/>
            </a:endParaRPr>
          </a:p>
          <a:p>
            <a:pPr marL="3302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-25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-10">
                <a:latin typeface="Tahoma"/>
                <a:cs typeface="Tahoma"/>
              </a:rPr>
              <a:t>: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sub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ssO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dirty="0" smtClean="0" sz="2000" spc="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-5">
                <a:latin typeface="Tahoma"/>
                <a:cs typeface="Tahoma"/>
              </a:rPr>
              <a:t>re</a:t>
            </a:r>
            <a:r>
              <a:rPr dirty="0" smtClean="0" sz="2000" spc="-10">
                <a:latin typeface="Tahoma"/>
                <a:cs typeface="Tahoma"/>
              </a:rPr>
              <a:t>s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5">
                <a:latin typeface="Tahoma"/>
                <a:cs typeface="Tahoma"/>
              </a:rPr>
              <a:t>ur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25">
                <a:latin typeface="Tahoma"/>
                <a:cs typeface="Tahoma"/>
              </a:rPr>
              <a:t>=</a:t>
            </a:r>
            <a:r>
              <a:rPr dirty="0" smtClean="0" sz="2000" spc="-5">
                <a:latin typeface="Tahoma"/>
                <a:cs typeface="Tahoma"/>
              </a:rPr>
              <a:t>"</a:t>
            </a:r>
            <a:r>
              <a:rPr dirty="0" smtClean="0" sz="2000" spc="-25">
                <a:latin typeface="Tahoma"/>
                <a:cs typeface="Tahoma"/>
              </a:rPr>
              <a:t>#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Mo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dirty="0" smtClean="0" sz="2000" spc="-10" b="1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mtClean="0" sz="2000" spc="-5" b="1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"/&gt;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/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20">
                <a:latin typeface="Tahoma"/>
                <a:cs typeface="Tahoma"/>
              </a:rPr>
              <a:t>n</a:t>
            </a:r>
            <a:r>
              <a:rPr dirty="0" smtClean="0" sz="2000" spc="-15">
                <a:latin typeface="Tahoma"/>
                <a:cs typeface="Tahoma"/>
              </a:rPr>
              <a:t>&gt;</a:t>
            </a:r>
            <a:endParaRPr sz="2000">
              <a:latin typeface="Tahoma"/>
              <a:cs typeface="Tahoma"/>
            </a:endParaRPr>
          </a:p>
          <a:p>
            <a:pPr>
              <a:lnSpc>
                <a:spcPts val="650"/>
              </a:lnSpc>
              <a:spcBef>
                <a:spcPts val="17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5">
                <a:latin typeface="Tahoma"/>
                <a:cs typeface="Tahoma"/>
              </a:rPr>
              <a:t>on</a:t>
            </a:r>
            <a:r>
              <a:rPr dirty="0" smtClean="0" sz="2000" spc="-5">
                <a:latin typeface="Tahoma"/>
                <a:cs typeface="Tahoma"/>
              </a:rPr>
              <a:t> 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25">
                <a:latin typeface="Tahoma"/>
                <a:cs typeface="Tahoma"/>
              </a:rPr>
              <a:t>="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dirty="0" smtClean="0" sz="2000" spc="-5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mtClean="0" sz="2000" spc="-20">
                <a:latin typeface="Tahoma"/>
                <a:cs typeface="Tahoma"/>
              </a:rPr>
              <a:t>"&gt;</a:t>
            </a:r>
            <a:endParaRPr sz="2000">
              <a:latin typeface="Tahoma"/>
              <a:cs typeface="Tahoma"/>
            </a:endParaRPr>
          </a:p>
          <a:p>
            <a:pPr marL="3302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-1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y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0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 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20">
                <a:latin typeface="Tahoma"/>
                <a:cs typeface="Tahoma"/>
              </a:rPr>
              <a:t>u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25">
                <a:latin typeface="Tahoma"/>
                <a:cs typeface="Tahoma"/>
              </a:rPr>
              <a:t>=</a:t>
            </a:r>
            <a:r>
              <a:rPr dirty="0" smtClean="0" sz="2000" spc="-15">
                <a:latin typeface="Tahoma"/>
                <a:cs typeface="Tahoma"/>
              </a:rPr>
              <a:t>"</a:t>
            </a:r>
            <a:r>
              <a:rPr dirty="0" smtClean="0" sz="2000" spc="-20">
                <a:latin typeface="Tahoma"/>
                <a:cs typeface="Tahoma"/>
                <a:hlinkClick r:id="rId5"/>
              </a:rPr>
              <a:t>h</a:t>
            </a:r>
            <a:r>
              <a:rPr dirty="0" smtClean="0" sz="2000" spc="-10">
                <a:latin typeface="Tahoma"/>
                <a:cs typeface="Tahoma"/>
                <a:hlinkClick r:id="rId5"/>
              </a:rPr>
              <a:t>t</a:t>
            </a:r>
            <a:r>
              <a:rPr dirty="0" smtClean="0" sz="2000" spc="5">
                <a:latin typeface="Tahoma"/>
                <a:cs typeface="Tahoma"/>
                <a:hlinkClick r:id="rId5"/>
              </a:rPr>
              <a:t>t</a:t>
            </a:r>
            <a:r>
              <a:rPr dirty="0" smtClean="0" sz="2000" spc="-25">
                <a:latin typeface="Tahoma"/>
                <a:cs typeface="Tahoma"/>
                <a:hlinkClick r:id="rId5"/>
              </a:rPr>
              <a:t>p</a:t>
            </a:r>
            <a:r>
              <a:rPr dirty="0" smtClean="0" sz="2000" spc="-5">
                <a:latin typeface="Tahoma"/>
                <a:cs typeface="Tahoma"/>
                <a:hlinkClick r:id="rId5"/>
              </a:rPr>
              <a:t>:</a:t>
            </a:r>
            <a:r>
              <a:rPr dirty="0" smtClean="0" sz="2000" spc="-5">
                <a:latin typeface="Tahoma"/>
                <a:cs typeface="Tahoma"/>
                <a:hlinkClick r:id="rId5"/>
              </a:rPr>
              <a:t>/</a:t>
            </a:r>
            <a:r>
              <a:rPr dirty="0" smtClean="0" sz="2000" spc="-5">
                <a:latin typeface="Tahoma"/>
                <a:cs typeface="Tahoma"/>
                <a:hlinkClick r:id="rId5"/>
              </a:rPr>
              <a:t>/</a:t>
            </a:r>
            <a:r>
              <a:rPr dirty="0" smtClean="0" sz="2000" spc="0">
                <a:latin typeface="Tahoma"/>
                <a:cs typeface="Tahoma"/>
                <a:hlinkClick r:id="rId5"/>
              </a:rPr>
              <a:t>ww</a:t>
            </a:r>
            <a:r>
              <a:rPr dirty="0" smtClean="0" sz="2000" spc="-65">
                <a:latin typeface="Tahoma"/>
                <a:cs typeface="Tahoma"/>
                <a:hlinkClick r:id="rId5"/>
              </a:rPr>
              <a:t>w</a:t>
            </a:r>
            <a:r>
              <a:rPr dirty="0" smtClean="0" sz="2000" spc="-20">
                <a:latin typeface="Tahoma"/>
                <a:cs typeface="Tahoma"/>
                <a:hlinkClick r:id="rId5"/>
              </a:rPr>
              <a:t>.</a:t>
            </a:r>
            <a:r>
              <a:rPr dirty="0" smtClean="0" sz="2000" spc="-15">
                <a:latin typeface="Tahoma"/>
                <a:cs typeface="Tahoma"/>
                <a:hlinkClick r:id="rId5"/>
              </a:rPr>
              <a:t>w</a:t>
            </a:r>
            <a:r>
              <a:rPr dirty="0" smtClean="0" sz="2000" spc="-20">
                <a:latin typeface="Tahoma"/>
                <a:cs typeface="Tahoma"/>
                <a:hlinkClick r:id="rId5"/>
              </a:rPr>
              <a:t>3</a:t>
            </a:r>
            <a:r>
              <a:rPr dirty="0" smtClean="0" sz="2000" spc="-20">
                <a:latin typeface="Tahoma"/>
                <a:cs typeface="Tahoma"/>
                <a:hlinkClick r:id="rId5"/>
              </a:rPr>
              <a:t>.</a:t>
            </a:r>
            <a:r>
              <a:rPr dirty="0" smtClean="0" sz="2000" spc="-15">
                <a:latin typeface="Tahoma"/>
                <a:cs typeface="Tahoma"/>
                <a:hlinkClick r:id="rId5"/>
              </a:rPr>
              <a:t>o</a:t>
            </a:r>
            <a:r>
              <a:rPr dirty="0" smtClean="0" sz="2000" spc="-5">
                <a:latin typeface="Tahoma"/>
                <a:cs typeface="Tahoma"/>
                <a:hlinkClick r:id="rId5"/>
              </a:rPr>
              <a:t>r</a:t>
            </a:r>
            <a:r>
              <a:rPr dirty="0" smtClean="0" sz="2000" spc="-10">
                <a:latin typeface="Tahoma"/>
                <a:cs typeface="Tahoma"/>
                <a:hlinkClick r:id="rId5"/>
              </a:rPr>
              <a:t>g</a:t>
            </a:r>
            <a:r>
              <a:rPr dirty="0" smtClean="0" sz="2000" spc="-5">
                <a:latin typeface="Tahoma"/>
                <a:cs typeface="Tahoma"/>
                <a:hlinkClick r:id="rId5"/>
              </a:rPr>
              <a:t>/</a:t>
            </a:r>
            <a:r>
              <a:rPr dirty="0" smtClean="0" sz="2000" spc="-20">
                <a:latin typeface="Tahoma"/>
                <a:cs typeface="Tahoma"/>
                <a:hlinkClick r:id="rId5"/>
              </a:rPr>
              <a:t>...#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5"/>
              </a:rPr>
              <a:t>P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5"/>
              </a:rPr>
              <a:t>r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  <a:hlinkClick r:id="rId5"/>
              </a:rPr>
              <a:t>op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  <a:hlinkClick r:id="rId5"/>
              </a:rPr>
              <a:t>e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  <a:hlinkClick r:id="rId5"/>
              </a:rPr>
              <a:t>r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5"/>
              </a:rPr>
              <a:t>t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5"/>
              </a:rPr>
              <a:t>y</a:t>
            </a:r>
            <a:r>
              <a:rPr dirty="0" smtClean="0" sz="2000" spc="-20">
                <a:latin typeface="Tahoma"/>
                <a:cs typeface="Tahoma"/>
              </a:rPr>
              <a:t>"/&gt;</a:t>
            </a:r>
            <a:endParaRPr sz="2000">
              <a:latin typeface="Tahoma"/>
              <a:cs typeface="Tahoma"/>
            </a:endParaRPr>
          </a:p>
          <a:p>
            <a:pPr marL="3302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-25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-10">
                <a:latin typeface="Tahoma"/>
                <a:cs typeface="Tahoma"/>
              </a:rPr>
              <a:t>: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doma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dirty="0" smtClean="0" sz="2000" spc="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-5">
                <a:latin typeface="Tahoma"/>
                <a:cs typeface="Tahoma"/>
              </a:rPr>
              <a:t>re</a:t>
            </a:r>
            <a:r>
              <a:rPr dirty="0" smtClean="0" sz="2000" spc="-10">
                <a:latin typeface="Tahoma"/>
                <a:cs typeface="Tahoma"/>
              </a:rPr>
              <a:t>s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5">
                <a:latin typeface="Tahoma"/>
                <a:cs typeface="Tahoma"/>
              </a:rPr>
              <a:t>ur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25">
                <a:latin typeface="Tahoma"/>
                <a:cs typeface="Tahoma"/>
              </a:rPr>
              <a:t>=</a:t>
            </a:r>
            <a:r>
              <a:rPr dirty="0" smtClean="0" sz="2000" spc="-5">
                <a:latin typeface="Tahoma"/>
                <a:cs typeface="Tahoma"/>
              </a:rPr>
              <a:t>"</a:t>
            </a:r>
            <a:r>
              <a:rPr dirty="0" smtClean="0" sz="2000" spc="-25">
                <a:latin typeface="Tahoma"/>
                <a:cs typeface="Tahoma"/>
              </a:rPr>
              <a:t>#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Mo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dirty="0" smtClean="0" sz="2000" spc="-10" b="1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mtClean="0" sz="2000" spc="-5" b="1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-20">
                <a:latin typeface="Tahoma"/>
                <a:cs typeface="Tahoma"/>
              </a:rPr>
              <a:t>"/&gt;</a:t>
            </a:r>
            <a:endParaRPr sz="2000">
              <a:latin typeface="Tahoma"/>
              <a:cs typeface="Tahoma"/>
            </a:endParaRPr>
          </a:p>
          <a:p>
            <a:pPr marL="3302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-25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-10">
                <a:latin typeface="Tahoma"/>
                <a:cs typeface="Tahoma"/>
              </a:rPr>
              <a:t>: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dirty="0" smtClean="0" sz="2000" spc="-10" b="1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-5">
                <a:latin typeface="Tahoma"/>
                <a:cs typeface="Tahoma"/>
              </a:rPr>
              <a:t>re</a:t>
            </a:r>
            <a:r>
              <a:rPr dirty="0" smtClean="0" sz="2000" spc="-10">
                <a:latin typeface="Tahoma"/>
                <a:cs typeface="Tahoma"/>
              </a:rPr>
              <a:t>s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5">
                <a:latin typeface="Tahoma"/>
                <a:cs typeface="Tahoma"/>
              </a:rPr>
              <a:t>ur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25">
                <a:latin typeface="Tahoma"/>
                <a:cs typeface="Tahoma"/>
              </a:rPr>
              <a:t>=</a:t>
            </a:r>
            <a:r>
              <a:rPr dirty="0" smtClean="0" sz="2000" spc="-5">
                <a:latin typeface="Tahoma"/>
                <a:cs typeface="Tahoma"/>
              </a:rPr>
              <a:t>"</a:t>
            </a:r>
            <a:r>
              <a:rPr dirty="0" smtClean="0" sz="2000" spc="-25">
                <a:latin typeface="Tahoma"/>
                <a:cs typeface="Tahoma"/>
              </a:rPr>
              <a:t>#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mtClean="0" sz="2000" spc="-10" b="1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dirty="0" smtClean="0" sz="2000" spc="-5">
                <a:latin typeface="Tahoma"/>
                <a:cs typeface="Tahoma"/>
              </a:rPr>
              <a:t>"/&gt;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/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20">
                <a:latin typeface="Tahoma"/>
                <a:cs typeface="Tahoma"/>
              </a:rPr>
              <a:t>n</a:t>
            </a:r>
            <a:r>
              <a:rPr dirty="0" smtClean="0" sz="2000" spc="-15">
                <a:latin typeface="Tahoma"/>
                <a:cs typeface="Tahoma"/>
              </a:rPr>
              <a:t>&gt;</a:t>
            </a:r>
            <a:endParaRPr sz="2000">
              <a:latin typeface="Tahoma"/>
              <a:cs typeface="Tahoma"/>
            </a:endParaRPr>
          </a:p>
          <a:p>
            <a:pPr>
              <a:lnSpc>
                <a:spcPts val="650"/>
              </a:lnSpc>
              <a:spcBef>
                <a:spcPts val="49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5">
                <a:latin typeface="Tahoma"/>
                <a:cs typeface="Tahoma"/>
              </a:rPr>
              <a:t>on</a:t>
            </a:r>
            <a:r>
              <a:rPr dirty="0" smtClean="0" sz="2000" spc="-5">
                <a:latin typeface="Tahoma"/>
                <a:cs typeface="Tahoma"/>
              </a:rPr>
              <a:t> 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25">
                <a:latin typeface="Tahoma"/>
                <a:cs typeface="Tahoma"/>
              </a:rPr>
              <a:t>=”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mtClean="0" sz="2000" spc="-25" b="1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dirty="0" smtClean="0" sz="2000" spc="-5" b="1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dB</a:t>
            </a:r>
            <a:r>
              <a:rPr dirty="0" smtClean="0" sz="2000" spc="-5" b="1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dirty="0" smtClean="0" sz="2000" spc="-20">
                <a:latin typeface="Tahoma"/>
                <a:cs typeface="Tahoma"/>
              </a:rPr>
              <a:t>"&gt;</a:t>
            </a:r>
            <a:endParaRPr sz="2000">
              <a:latin typeface="Tahoma"/>
              <a:cs typeface="Tahoma"/>
            </a:endParaRPr>
          </a:p>
          <a:p>
            <a:pPr marL="3302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-1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y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0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 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20">
                <a:latin typeface="Tahoma"/>
                <a:cs typeface="Tahoma"/>
              </a:rPr>
              <a:t>u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25">
                <a:latin typeface="Tahoma"/>
                <a:cs typeface="Tahoma"/>
              </a:rPr>
              <a:t>=</a:t>
            </a:r>
            <a:r>
              <a:rPr dirty="0" smtClean="0" sz="2000" spc="-15">
                <a:latin typeface="Tahoma"/>
                <a:cs typeface="Tahoma"/>
              </a:rPr>
              <a:t>"</a:t>
            </a:r>
            <a:r>
              <a:rPr dirty="0" smtClean="0" sz="2000" spc="-20">
                <a:latin typeface="Tahoma"/>
                <a:cs typeface="Tahoma"/>
                <a:hlinkClick r:id="rId6"/>
              </a:rPr>
              <a:t>h</a:t>
            </a:r>
            <a:r>
              <a:rPr dirty="0" smtClean="0" sz="2000" spc="-10">
                <a:latin typeface="Tahoma"/>
                <a:cs typeface="Tahoma"/>
                <a:hlinkClick r:id="rId6"/>
              </a:rPr>
              <a:t>t</a:t>
            </a:r>
            <a:r>
              <a:rPr dirty="0" smtClean="0" sz="2000" spc="5">
                <a:latin typeface="Tahoma"/>
                <a:cs typeface="Tahoma"/>
                <a:hlinkClick r:id="rId6"/>
              </a:rPr>
              <a:t>t</a:t>
            </a:r>
            <a:r>
              <a:rPr dirty="0" smtClean="0" sz="2000" spc="-25">
                <a:latin typeface="Tahoma"/>
                <a:cs typeface="Tahoma"/>
                <a:hlinkClick r:id="rId6"/>
              </a:rPr>
              <a:t>p</a:t>
            </a:r>
            <a:r>
              <a:rPr dirty="0" smtClean="0" sz="2000" spc="-5">
                <a:latin typeface="Tahoma"/>
                <a:cs typeface="Tahoma"/>
                <a:hlinkClick r:id="rId6"/>
              </a:rPr>
              <a:t>:</a:t>
            </a:r>
            <a:r>
              <a:rPr dirty="0" smtClean="0" sz="2000" spc="-5">
                <a:latin typeface="Tahoma"/>
                <a:cs typeface="Tahoma"/>
                <a:hlinkClick r:id="rId6"/>
              </a:rPr>
              <a:t>/</a:t>
            </a:r>
            <a:r>
              <a:rPr dirty="0" smtClean="0" sz="2000" spc="-5">
                <a:latin typeface="Tahoma"/>
                <a:cs typeface="Tahoma"/>
                <a:hlinkClick r:id="rId6"/>
              </a:rPr>
              <a:t>/</a:t>
            </a:r>
            <a:r>
              <a:rPr dirty="0" smtClean="0" sz="2000" spc="0">
                <a:latin typeface="Tahoma"/>
                <a:cs typeface="Tahoma"/>
                <a:hlinkClick r:id="rId6"/>
              </a:rPr>
              <a:t>ww</a:t>
            </a:r>
            <a:r>
              <a:rPr dirty="0" smtClean="0" sz="2000" spc="-65">
                <a:latin typeface="Tahoma"/>
                <a:cs typeface="Tahoma"/>
                <a:hlinkClick r:id="rId6"/>
              </a:rPr>
              <a:t>w</a:t>
            </a:r>
            <a:r>
              <a:rPr dirty="0" smtClean="0" sz="2000" spc="-20">
                <a:latin typeface="Tahoma"/>
                <a:cs typeface="Tahoma"/>
                <a:hlinkClick r:id="rId6"/>
              </a:rPr>
              <a:t>.</a:t>
            </a:r>
            <a:r>
              <a:rPr dirty="0" smtClean="0" sz="2000" spc="-15">
                <a:latin typeface="Tahoma"/>
                <a:cs typeface="Tahoma"/>
                <a:hlinkClick r:id="rId6"/>
              </a:rPr>
              <a:t>w</a:t>
            </a:r>
            <a:r>
              <a:rPr dirty="0" smtClean="0" sz="2000" spc="-20">
                <a:latin typeface="Tahoma"/>
                <a:cs typeface="Tahoma"/>
                <a:hlinkClick r:id="rId6"/>
              </a:rPr>
              <a:t>3</a:t>
            </a:r>
            <a:r>
              <a:rPr dirty="0" smtClean="0" sz="2000" spc="-20">
                <a:latin typeface="Tahoma"/>
                <a:cs typeface="Tahoma"/>
                <a:hlinkClick r:id="rId6"/>
              </a:rPr>
              <a:t>.</a:t>
            </a:r>
            <a:r>
              <a:rPr dirty="0" smtClean="0" sz="2000" spc="-15">
                <a:latin typeface="Tahoma"/>
                <a:cs typeface="Tahoma"/>
                <a:hlinkClick r:id="rId6"/>
              </a:rPr>
              <a:t>o</a:t>
            </a:r>
            <a:r>
              <a:rPr dirty="0" smtClean="0" sz="2000" spc="-5">
                <a:latin typeface="Tahoma"/>
                <a:cs typeface="Tahoma"/>
                <a:hlinkClick r:id="rId6"/>
              </a:rPr>
              <a:t>r</a:t>
            </a:r>
            <a:r>
              <a:rPr dirty="0" smtClean="0" sz="2000" spc="-10">
                <a:latin typeface="Tahoma"/>
                <a:cs typeface="Tahoma"/>
                <a:hlinkClick r:id="rId6"/>
              </a:rPr>
              <a:t>g</a:t>
            </a:r>
            <a:r>
              <a:rPr dirty="0" smtClean="0" sz="2000" spc="-5">
                <a:latin typeface="Tahoma"/>
                <a:cs typeface="Tahoma"/>
                <a:hlinkClick r:id="rId6"/>
              </a:rPr>
              <a:t>/</a:t>
            </a:r>
            <a:r>
              <a:rPr dirty="0" smtClean="0" sz="2000" spc="-20">
                <a:latin typeface="Tahoma"/>
                <a:cs typeface="Tahoma"/>
                <a:hlinkClick r:id="rId6"/>
              </a:rPr>
              <a:t>...#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6"/>
              </a:rPr>
              <a:t>P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6"/>
              </a:rPr>
              <a:t>r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  <a:hlinkClick r:id="rId6"/>
              </a:rPr>
              <a:t>op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  <a:hlinkClick r:id="rId6"/>
              </a:rPr>
              <a:t>e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  <a:hlinkClick r:id="rId6"/>
              </a:rPr>
              <a:t>r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6"/>
              </a:rPr>
              <a:t>t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  <a:hlinkClick r:id="rId6"/>
              </a:rPr>
              <a:t>y</a:t>
            </a:r>
            <a:r>
              <a:rPr dirty="0" smtClean="0" sz="2000" spc="-20">
                <a:latin typeface="Tahoma"/>
                <a:cs typeface="Tahoma"/>
              </a:rPr>
              <a:t>"/&gt;</a:t>
            </a:r>
            <a:endParaRPr sz="2000">
              <a:latin typeface="Tahoma"/>
              <a:cs typeface="Tahoma"/>
            </a:endParaRPr>
          </a:p>
          <a:p>
            <a:pPr marL="3302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-25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-10">
                <a:latin typeface="Tahoma"/>
                <a:cs typeface="Tahoma"/>
              </a:rPr>
              <a:t>: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sub</a:t>
            </a:r>
            <a:r>
              <a:rPr dirty="0" smtClean="0" sz="2000" spc="-5" b="1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dirty="0" smtClean="0" sz="2000" spc="-5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dirty="0" smtClean="0" sz="2000" spc="3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-5">
                <a:latin typeface="Tahoma"/>
                <a:cs typeface="Tahoma"/>
              </a:rPr>
              <a:t>re</a:t>
            </a:r>
            <a:r>
              <a:rPr dirty="0" smtClean="0" sz="2000" spc="-10">
                <a:latin typeface="Tahoma"/>
                <a:cs typeface="Tahoma"/>
              </a:rPr>
              <a:t>s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5">
                <a:latin typeface="Tahoma"/>
                <a:cs typeface="Tahoma"/>
              </a:rPr>
              <a:t>ur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25">
                <a:latin typeface="Tahoma"/>
                <a:cs typeface="Tahoma"/>
              </a:rPr>
              <a:t>=</a:t>
            </a:r>
            <a:r>
              <a:rPr dirty="0" smtClean="0" sz="2000" spc="-5">
                <a:latin typeface="Tahoma"/>
                <a:cs typeface="Tahoma"/>
              </a:rPr>
              <a:t>"</a:t>
            </a:r>
            <a:r>
              <a:rPr dirty="0" smtClean="0" sz="2000" spc="-25">
                <a:latin typeface="Tahoma"/>
                <a:cs typeface="Tahoma"/>
              </a:rPr>
              <a:t>#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-20" b="1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mtClean="0" sz="2000" spc="-15" b="1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dirty="0" smtClean="0" sz="2000" spc="-5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mtClean="0" sz="2000" spc="0" b="1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dirty="0" smtClean="0" sz="2000" spc="-5">
                <a:latin typeface="Tahoma"/>
                <a:cs typeface="Tahoma"/>
              </a:rPr>
              <a:t>"/&gt;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mtClean="0" sz="2000" spc="-25">
                <a:latin typeface="Tahoma"/>
                <a:cs typeface="Tahoma"/>
              </a:rPr>
              <a:t>&lt;</a:t>
            </a:r>
            <a:r>
              <a:rPr dirty="0" smtClean="0" sz="2000" spc="-15">
                <a:latin typeface="Tahoma"/>
                <a:cs typeface="Tahoma"/>
              </a:rPr>
              <a:t>/</a:t>
            </a:r>
            <a:r>
              <a:rPr dirty="0" smtClean="0" sz="2000" spc="-5">
                <a:latin typeface="Tahoma"/>
                <a:cs typeface="Tahoma"/>
              </a:rPr>
              <a:t>r</a:t>
            </a:r>
            <a:r>
              <a:rPr dirty="0" smtClean="0" sz="2000" spc="-10">
                <a:latin typeface="Tahoma"/>
                <a:cs typeface="Tahoma"/>
              </a:rPr>
              <a:t>d</a:t>
            </a:r>
            <a:r>
              <a:rPr dirty="0" smtClean="0" sz="2000" spc="0">
                <a:latin typeface="Tahoma"/>
                <a:cs typeface="Tahoma"/>
              </a:rPr>
              <a:t>f</a:t>
            </a:r>
            <a:r>
              <a:rPr dirty="0" smtClean="0" sz="2000" spc="-5">
                <a:latin typeface="Tahoma"/>
                <a:cs typeface="Tahoma"/>
              </a:rPr>
              <a:t>:</a:t>
            </a:r>
            <a:r>
              <a:rPr dirty="0" smtClean="0" sz="2000" spc="5">
                <a:latin typeface="Tahoma"/>
                <a:cs typeface="Tahoma"/>
              </a:rPr>
              <a:t>D</a:t>
            </a:r>
            <a:r>
              <a:rPr dirty="0" smtClean="0" sz="2000" spc="-5">
                <a:latin typeface="Tahoma"/>
                <a:cs typeface="Tahoma"/>
              </a:rPr>
              <a:t>e</a:t>
            </a:r>
            <a:r>
              <a:rPr dirty="0" smtClean="0" sz="2000" spc="-5">
                <a:latin typeface="Tahoma"/>
                <a:cs typeface="Tahoma"/>
              </a:rPr>
              <a:t>s</a:t>
            </a:r>
            <a:r>
              <a:rPr dirty="0" smtClean="0" sz="2000" spc="0">
                <a:latin typeface="Tahoma"/>
                <a:cs typeface="Tahoma"/>
              </a:rPr>
              <a:t>c</a:t>
            </a:r>
            <a:r>
              <a:rPr dirty="0" smtClean="0" sz="2000" spc="5">
                <a:latin typeface="Tahoma"/>
                <a:cs typeface="Tahoma"/>
              </a:rPr>
              <a:t>r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0">
                <a:latin typeface="Tahoma"/>
                <a:cs typeface="Tahoma"/>
              </a:rPr>
              <a:t>p</a:t>
            </a:r>
            <a:r>
              <a:rPr dirty="0" smtClean="0" sz="2000" spc="5">
                <a:latin typeface="Tahoma"/>
                <a:cs typeface="Tahoma"/>
              </a:rPr>
              <a:t>t</a:t>
            </a:r>
            <a:r>
              <a:rPr dirty="0" smtClean="0" sz="2000" spc="0">
                <a:latin typeface="Tahoma"/>
                <a:cs typeface="Tahoma"/>
              </a:rPr>
              <a:t>i</a:t>
            </a:r>
            <a:r>
              <a:rPr dirty="0" smtClean="0" sz="2000" spc="-15">
                <a:latin typeface="Tahoma"/>
                <a:cs typeface="Tahoma"/>
              </a:rPr>
              <a:t>o</a:t>
            </a:r>
            <a:r>
              <a:rPr dirty="0" smtClean="0" sz="2000" spc="-20">
                <a:latin typeface="Tahoma"/>
                <a:cs typeface="Tahoma"/>
              </a:rPr>
              <a:t>n</a:t>
            </a:r>
            <a:r>
              <a:rPr dirty="0" smtClean="0" sz="2000" spc="-15">
                <a:latin typeface="Tahoma"/>
                <a:cs typeface="Tahoma"/>
              </a:rPr>
              <a:t>&gt;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728" y="207454"/>
            <a:ext cx="6598920" cy="6089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4795"/>
              </a:lnSpc>
            </a:pPr>
            <a:r>
              <a:rPr dirty="0" smtClean="0" sz="4000">
                <a:latin typeface="Microsoft YaHei UI"/>
                <a:cs typeface="Microsoft YaHei UI"/>
              </a:rPr>
              <a:t>RDF S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5">
                <a:latin typeface="Microsoft YaHei UI"/>
                <a:cs typeface="Microsoft YaHei UI"/>
              </a:rPr>
              <a:t>h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ma </a:t>
            </a:r>
            <a:r>
              <a:rPr dirty="0" smtClean="0" sz="4000" spc="-5">
                <a:latin typeface="Microsoft YaHei UI"/>
                <a:cs typeface="Microsoft YaHei UI"/>
              </a:rPr>
              <a:t>s</a:t>
            </a:r>
            <a:r>
              <a:rPr dirty="0" smtClean="0" sz="4000" spc="-5">
                <a:latin typeface="Microsoft YaHei UI"/>
                <a:cs typeface="Microsoft YaHei UI"/>
              </a:rPr>
              <a:t>y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ax 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0">
                <a:latin typeface="Microsoft YaHei UI"/>
                <a:cs typeface="Microsoft YaHei UI"/>
              </a:rPr>
              <a:t>n </a:t>
            </a:r>
            <a:r>
              <a:rPr dirty="0" smtClean="0" sz="4000" spc="-5">
                <a:latin typeface="Microsoft YaHei UI"/>
                <a:cs typeface="Microsoft YaHei UI"/>
              </a:rPr>
              <a:t>X</a:t>
            </a:r>
            <a:r>
              <a:rPr dirty="0" smtClean="0" sz="4000" spc="0">
                <a:latin typeface="Microsoft YaHei UI"/>
                <a:cs typeface="Microsoft YaHei UI"/>
              </a:rPr>
              <a:t>ML</a:t>
            </a:r>
            <a:endParaRPr sz="4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549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术语表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2695"/>
            <a:ext cx="7099934" cy="4044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R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0">
                <a:latin typeface="Microsoft YaHei UI"/>
                <a:cs typeface="Microsoft YaHei UI"/>
              </a:rPr>
              <a:t>提供了定义术语表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50" spc="-35">
                <a:latin typeface="Microsoft YaHei UI"/>
                <a:cs typeface="Microsoft YaHei UI"/>
              </a:rPr>
              <a:t>voc</a:t>
            </a:r>
            <a:r>
              <a:rPr dirty="0" smtClean="0" sz="2650" spc="-35">
                <a:latin typeface="Microsoft YaHei UI"/>
                <a:cs typeface="Microsoft YaHei UI"/>
              </a:rPr>
              <a:t>ab</a:t>
            </a:r>
            <a:r>
              <a:rPr dirty="0" smtClean="0" sz="2650" spc="-40">
                <a:latin typeface="Microsoft YaHei UI"/>
                <a:cs typeface="Microsoft YaHei UI"/>
              </a:rPr>
              <a:t>u</a:t>
            </a:r>
            <a:r>
              <a:rPr dirty="0" smtClean="0" sz="2650" spc="-25">
                <a:latin typeface="Microsoft YaHei UI"/>
                <a:cs typeface="Microsoft YaHei UI"/>
              </a:rPr>
              <a:t>l</a:t>
            </a:r>
            <a:r>
              <a:rPr dirty="0" smtClean="0" sz="2650" spc="-30">
                <a:latin typeface="Microsoft YaHei UI"/>
                <a:cs typeface="Microsoft YaHei UI"/>
              </a:rPr>
              <a:t>a</a:t>
            </a:r>
            <a:r>
              <a:rPr dirty="0" smtClean="0" sz="2650" spc="-35">
                <a:latin typeface="Microsoft YaHei UI"/>
                <a:cs typeface="Microsoft YaHei UI"/>
              </a:rPr>
              <a:t>r</a:t>
            </a:r>
            <a:r>
              <a:rPr dirty="0" smtClean="0" sz="2650" spc="-25">
                <a:latin typeface="Microsoft YaHei UI"/>
                <a:cs typeface="Microsoft YaHei UI"/>
              </a:rPr>
              <a:t>i</a:t>
            </a:r>
            <a:r>
              <a:rPr dirty="0" smtClean="0" sz="2650" spc="-30">
                <a:latin typeface="Microsoft YaHei UI"/>
                <a:cs typeface="Microsoft YaHei UI"/>
              </a:rPr>
              <a:t>e</a:t>
            </a:r>
            <a:r>
              <a:rPr dirty="0" smtClean="0" sz="2650" spc="-30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)</a:t>
            </a:r>
            <a:r>
              <a:rPr dirty="0" smtClean="0" sz="2600" spc="0">
                <a:latin typeface="Microsoft YaHei UI"/>
                <a:cs typeface="Microsoft YaHei UI"/>
              </a:rPr>
              <a:t>的能力: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718923"/>
            <a:ext cx="7340600" cy="46456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属性集合和类别集合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与其它术语表中的术语的关系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术语表例子: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Du</a:t>
            </a:r>
            <a:r>
              <a:rPr dirty="0" smtClean="0" sz="2400" spc="0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or</a:t>
            </a:r>
            <a:r>
              <a:rPr dirty="0" smtClean="0" sz="2400" spc="0">
                <a:latin typeface="Microsoft YaHei UI"/>
                <a:cs typeface="Microsoft YaHei UI"/>
              </a:rPr>
              <a:t>e 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ms: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cr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or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…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F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F 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ms: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10">
                <a:latin typeface="Microsoft YaHei UI"/>
                <a:cs typeface="Microsoft YaHei UI"/>
              </a:rPr>
              <a:t>z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pe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d 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s: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mme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 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ms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40"/>
              </a:spcBef>
              <a:buFont typeface="Microsoft YaHei UI"/>
              <a:buChar char="-"/>
            </a:pPr>
            <a:endParaRPr sz="650"/>
          </a:p>
          <a:p>
            <a:pPr marL="755650" marR="12700" indent="-285750">
              <a:lnSpc>
                <a:spcPts val="287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Cr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ve 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mm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s: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sses,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se</a:t>
            </a:r>
            <a:r>
              <a:rPr dirty="0" smtClean="0" sz="2400" spc="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on</a:t>
            </a:r>
            <a:r>
              <a:rPr dirty="0" smtClean="0" sz="2400" spc="0">
                <a:latin typeface="Microsoft YaHei UI"/>
                <a:cs typeface="Microsoft YaHei UI"/>
              </a:rPr>
              <a:t>s,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…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46"/>
              </a:spcBef>
              <a:buFont typeface="Microsoft YaHei UI"/>
              <a:buChar char="-"/>
            </a:pPr>
            <a:endParaRPr sz="550"/>
          </a:p>
          <a:p>
            <a:pPr marL="755650" marR="288925" indent="-285750">
              <a:lnSpc>
                <a:spcPts val="287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b="1">
                <a:solidFill>
                  <a:srgbClr val="C0000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00" spc="5" b="1">
                <a:solidFill>
                  <a:srgbClr val="C00000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-10" b="1">
                <a:solidFill>
                  <a:srgbClr val="C000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g </a:t>
            </a:r>
            <a:r>
              <a:rPr dirty="0" smtClean="0" sz="2400" spc="5" b="1">
                <a:solidFill>
                  <a:srgbClr val="C0000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00" spc="-10" b="1">
                <a:solidFill>
                  <a:srgbClr val="C000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5" b="1">
                <a:solidFill>
                  <a:srgbClr val="C00000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s: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eve</a:t>
            </a:r>
            <a:r>
              <a:rPr dirty="0" smtClean="0" sz="2400" spc="-10" b="1">
                <a:solidFill>
                  <a:srgbClr val="C000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5" b="1">
                <a:solidFill>
                  <a:srgbClr val="C0000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s,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-10" b="1">
                <a:solidFill>
                  <a:srgbClr val="C000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-10" b="1">
                <a:solidFill>
                  <a:srgbClr val="C000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iz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5" b="1">
                <a:solidFill>
                  <a:srgbClr val="C0000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-10" b="1">
                <a:solidFill>
                  <a:srgbClr val="C000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s,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 pl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es,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-10" b="1">
                <a:solidFill>
                  <a:srgbClr val="C000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evie</a:t>
            </a:r>
            <a:r>
              <a:rPr dirty="0" smtClean="0" sz="2400" spc="5" b="1">
                <a:solidFill>
                  <a:srgbClr val="C00000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s,</a:t>
            </a: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…</a:t>
            </a:r>
            <a:endParaRPr sz="2400">
              <a:latin typeface="Microsoft YaHei UI"/>
              <a:cs typeface="Microsoft YaHei UI"/>
            </a:endParaRPr>
          </a:p>
          <a:p>
            <a:pPr marL="755650" indent="-285750">
              <a:lnSpc>
                <a:spcPts val="2875"/>
              </a:lnSpc>
              <a:spcBef>
                <a:spcPts val="49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…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RDF和RDFS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6066" y="6032500"/>
            <a:ext cx="1020233" cy="563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177289" y="6069329"/>
            <a:ext cx="914399" cy="44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177289" y="6069329"/>
            <a:ext cx="914399" cy="445770"/>
          </a:xfrm>
          <a:custGeom>
            <a:avLst/>
            <a:gdLst/>
            <a:ahLst/>
            <a:cxnLst/>
            <a:rect l="l" t="t" r="r" b="b"/>
            <a:pathLst>
              <a:path w="914400" h="445770">
                <a:moveTo>
                  <a:pt x="691516" y="0"/>
                </a:moveTo>
                <a:lnTo>
                  <a:pt x="691516" y="111442"/>
                </a:lnTo>
                <a:lnTo>
                  <a:pt x="0" y="111442"/>
                </a:lnTo>
                <a:lnTo>
                  <a:pt x="0" y="334327"/>
                </a:lnTo>
                <a:lnTo>
                  <a:pt x="691516" y="334327"/>
                </a:lnTo>
                <a:lnTo>
                  <a:pt x="691516" y="445769"/>
                </a:lnTo>
                <a:lnTo>
                  <a:pt x="914399" y="222885"/>
                </a:lnTo>
                <a:lnTo>
                  <a:pt x="691516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177289" y="6069329"/>
            <a:ext cx="914400" cy="445770"/>
          </a:xfrm>
          <a:custGeom>
            <a:avLst/>
            <a:gdLst/>
            <a:ahLst/>
            <a:cxnLst/>
            <a:rect l="l" t="t" r="r" b="b"/>
            <a:pathLst>
              <a:path w="914400" h="445770">
                <a:moveTo>
                  <a:pt x="0" y="111442"/>
                </a:moveTo>
                <a:lnTo>
                  <a:pt x="691516" y="111442"/>
                </a:lnTo>
                <a:lnTo>
                  <a:pt x="691516" y="0"/>
                </a:lnTo>
                <a:lnTo>
                  <a:pt x="914400" y="222885"/>
                </a:lnTo>
                <a:lnTo>
                  <a:pt x="691516" y="445770"/>
                </a:lnTo>
                <a:lnTo>
                  <a:pt x="691516" y="334327"/>
                </a:lnTo>
                <a:lnTo>
                  <a:pt x="0" y="334327"/>
                </a:lnTo>
                <a:lnTo>
                  <a:pt x="0" y="111442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235200" y="5846233"/>
            <a:ext cx="5359400" cy="867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366432" y="5960533"/>
            <a:ext cx="5096932" cy="728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286000" y="5875020"/>
            <a:ext cx="5257800" cy="7658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286000" y="5875020"/>
            <a:ext cx="5257800" cy="765810"/>
          </a:xfrm>
          <a:custGeom>
            <a:avLst/>
            <a:gdLst/>
            <a:ahLst/>
            <a:cxnLst/>
            <a:rect l="l" t="t" r="r" b="b"/>
            <a:pathLst>
              <a:path w="5257800" h="765810">
                <a:moveTo>
                  <a:pt x="0" y="0"/>
                </a:moveTo>
                <a:lnTo>
                  <a:pt x="5257800" y="0"/>
                </a:lnTo>
                <a:lnTo>
                  <a:pt x="5257800" y="765810"/>
                </a:lnTo>
                <a:lnTo>
                  <a:pt x="0" y="76581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64540" y="1249045"/>
            <a:ext cx="7396480" cy="51943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R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)</a:t>
            </a:r>
            <a:r>
              <a:rPr dirty="0" smtClean="0" sz="2600" spc="0">
                <a:latin typeface="Microsoft YaHei UI"/>
                <a:cs typeface="Microsoft YaHei UI"/>
              </a:rPr>
              <a:t>提供了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23"/>
              </a:spcBef>
            </a:pPr>
            <a:endParaRPr sz="650"/>
          </a:p>
          <a:p>
            <a:pPr marL="755650" marR="1371600" indent="-285750">
              <a:lnSpc>
                <a:spcPct val="100200"/>
              </a:lnSpc>
              <a:buFont typeface="Microsoft YaHei UI"/>
              <a:buChar char="-"/>
              <a:tabLst>
                <a:tab pos="755650" algn="l"/>
              </a:tabLst>
            </a:pPr>
            <a:r>
              <a:rPr dirty="0" smtClean="0" sz="2800" spc="0">
                <a:latin typeface="Microsoft YaHei UI"/>
                <a:cs typeface="Microsoft YaHei UI"/>
              </a:rPr>
              <a:t>(很小的)</a:t>
            </a:r>
            <a:r>
              <a:rPr dirty="0" smtClean="0" sz="2800" spc="0" b="1">
                <a:solidFill>
                  <a:srgbClr val="C00000"/>
                </a:solidFill>
                <a:latin typeface="Microsoft YaHei UI"/>
                <a:cs typeface="Microsoft YaHei UI"/>
              </a:rPr>
              <a:t>本体约定</a:t>
            </a:r>
            <a:r>
              <a:rPr dirty="0" smtClean="0" sz="2800" spc="0" b="1">
                <a:solidFill>
                  <a:srgbClr val="C00000"/>
                </a:solidFill>
                <a:latin typeface="Tahoma"/>
                <a:cs typeface="Tahoma"/>
              </a:rPr>
              <a:t>(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o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n</a:t>
            </a:r>
            <a:r>
              <a:rPr dirty="0" smtClean="0" sz="2800" spc="-20" b="1">
                <a:solidFill>
                  <a:srgbClr val="C00000"/>
                </a:solidFill>
                <a:latin typeface="Tahoma"/>
                <a:cs typeface="Tahoma"/>
              </a:rPr>
              <a:t>t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o</a:t>
            </a:r>
            <a:r>
              <a:rPr dirty="0" smtClean="0" sz="2800" spc="-10" b="1">
                <a:solidFill>
                  <a:srgbClr val="C00000"/>
                </a:solidFill>
                <a:latin typeface="Tahoma"/>
                <a:cs typeface="Tahoma"/>
              </a:rPr>
              <a:t>l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o</a:t>
            </a:r>
            <a:r>
              <a:rPr dirty="0" smtClean="0" sz="2800" spc="0" b="1">
                <a:solidFill>
                  <a:srgbClr val="C00000"/>
                </a:solidFill>
                <a:latin typeface="Tahoma"/>
                <a:cs typeface="Tahoma"/>
              </a:rPr>
              <a:t>gi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c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a</a:t>
            </a:r>
            <a:r>
              <a:rPr dirty="0" smtClean="0" sz="2800" spc="-10" b="1">
                <a:solidFill>
                  <a:srgbClr val="C00000"/>
                </a:solidFill>
                <a:latin typeface="Tahoma"/>
                <a:cs typeface="Tahoma"/>
              </a:rPr>
              <a:t>l</a:t>
            </a:r>
            <a:r>
              <a:rPr dirty="0" smtClean="0" sz="2800" spc="-10" b="1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co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m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m</a:t>
            </a:r>
            <a:r>
              <a:rPr dirty="0" smtClean="0" sz="2800" spc="-5" b="1">
                <a:solidFill>
                  <a:srgbClr val="C00000"/>
                </a:solidFill>
                <a:latin typeface="Tahoma"/>
                <a:cs typeface="Tahoma"/>
              </a:rPr>
              <a:t>i</a:t>
            </a:r>
            <a:r>
              <a:rPr dirty="0" smtClean="0" sz="2800" spc="-20" b="1">
                <a:solidFill>
                  <a:srgbClr val="C00000"/>
                </a:solidFill>
                <a:latin typeface="Tahoma"/>
                <a:cs typeface="Tahoma"/>
              </a:rPr>
              <a:t>t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m</a:t>
            </a:r>
            <a:r>
              <a:rPr dirty="0" smtClean="0" sz="2800" spc="-25" b="1">
                <a:solidFill>
                  <a:srgbClr val="C00000"/>
                </a:solidFill>
                <a:latin typeface="Tahoma"/>
                <a:cs typeface="Tahoma"/>
              </a:rPr>
              <a:t>en</a:t>
            </a:r>
            <a:r>
              <a:rPr dirty="0" smtClean="0" sz="2800" spc="-20" b="1">
                <a:solidFill>
                  <a:srgbClr val="C00000"/>
                </a:solidFill>
                <a:latin typeface="Tahoma"/>
                <a:cs typeface="Tahoma"/>
              </a:rPr>
              <a:t>t</a:t>
            </a:r>
            <a:r>
              <a:rPr dirty="0" smtClean="0" sz="2800" spc="0" b="1">
                <a:solidFill>
                  <a:srgbClr val="C00000"/>
                </a:solidFill>
                <a:latin typeface="Tahoma"/>
                <a:cs typeface="Tahoma"/>
              </a:rPr>
              <a:t>)</a:t>
            </a:r>
            <a:r>
              <a:rPr dirty="0" smtClean="0" sz="2800" spc="5" b="1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mtClean="0" sz="2800" spc="0">
                <a:latin typeface="Microsoft YaHei UI"/>
                <a:cs typeface="Microsoft YaHei UI"/>
              </a:rPr>
              <a:t>来建模</a:t>
            </a:r>
            <a:r>
              <a:rPr dirty="0" smtClean="0" sz="2800" spc="-5">
                <a:latin typeface="Microsoft YaHei UI"/>
                <a:cs typeface="Microsoft YaHei UI"/>
              </a:rPr>
              <a:t>p</a:t>
            </a:r>
            <a:r>
              <a:rPr dirty="0" smtClean="0" sz="2800" spc="5">
                <a:latin typeface="Microsoft YaHei UI"/>
                <a:cs typeface="Microsoft YaHei UI"/>
              </a:rPr>
              <a:t>r</a:t>
            </a:r>
            <a:r>
              <a:rPr dirty="0" smtClean="0" sz="2800" spc="5">
                <a:latin typeface="Microsoft YaHei UI"/>
                <a:cs typeface="Microsoft YaHei UI"/>
              </a:rPr>
              <a:t>i</a:t>
            </a:r>
            <a:r>
              <a:rPr dirty="0" smtClean="0" sz="2800" spc="0">
                <a:latin typeface="Microsoft YaHei UI"/>
                <a:cs typeface="Microsoft YaHei UI"/>
              </a:rPr>
              <a:t>m</a:t>
            </a:r>
            <a:r>
              <a:rPr dirty="0" smtClean="0" sz="2800" spc="5">
                <a:latin typeface="Microsoft YaHei UI"/>
                <a:cs typeface="Microsoft YaHei UI"/>
              </a:rPr>
              <a:t>i</a:t>
            </a:r>
            <a:r>
              <a:rPr dirty="0" smtClean="0" sz="2800" spc="-10">
                <a:latin typeface="Microsoft YaHei UI"/>
                <a:cs typeface="Microsoft YaHei UI"/>
              </a:rPr>
              <a:t>t</a:t>
            </a:r>
            <a:r>
              <a:rPr dirty="0" smtClean="0" sz="2800" spc="5">
                <a:latin typeface="Microsoft YaHei UI"/>
                <a:cs typeface="Microsoft YaHei UI"/>
              </a:rPr>
              <a:t>i</a:t>
            </a:r>
            <a:r>
              <a:rPr dirty="0" smtClean="0" sz="2800" spc="5">
                <a:latin typeface="Microsoft YaHei UI"/>
                <a:cs typeface="Microsoft YaHei UI"/>
              </a:rPr>
              <a:t>v</a:t>
            </a:r>
            <a:r>
              <a:rPr dirty="0" smtClean="0" sz="2800" spc="0">
                <a:latin typeface="Microsoft YaHei UI"/>
                <a:cs typeface="Microsoft YaHei UI"/>
              </a:rPr>
              <a:t>es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33"/>
              </a:spcBef>
              <a:buFont typeface="Microsoft YaHei UI"/>
              <a:buChar char="-"/>
            </a:pPr>
            <a:endParaRPr sz="600"/>
          </a:p>
          <a:p>
            <a:pPr marL="755650" marR="12700" indent="-285750">
              <a:lnSpc>
                <a:spcPct val="100200"/>
              </a:lnSpc>
            </a:pPr>
            <a:r>
              <a:rPr dirty="0" smtClean="0" sz="2800">
                <a:latin typeface="Microsoft YaHei UI"/>
                <a:cs typeface="Microsoft YaHei UI"/>
              </a:rPr>
              <a:t>-</a:t>
            </a:r>
            <a:r>
              <a:rPr dirty="0" smtClean="0" sz="2800" spc="204">
                <a:latin typeface="Microsoft YaHei UI"/>
                <a:cs typeface="Microsoft YaHei UI"/>
              </a:rPr>
              <a:t> </a:t>
            </a:r>
            <a:r>
              <a:rPr dirty="0" smtClean="0" sz="2800" spc="0">
                <a:latin typeface="Microsoft YaHei UI"/>
                <a:cs typeface="Microsoft YaHei UI"/>
              </a:rPr>
              <a:t>一个用于知识表示的词汇表(su</a:t>
            </a:r>
            <a:r>
              <a:rPr dirty="0" smtClean="0" sz="2800" spc="-5">
                <a:latin typeface="Microsoft YaHei UI"/>
                <a:cs typeface="Microsoft YaHei UI"/>
              </a:rPr>
              <a:t>b</a:t>
            </a:r>
            <a:r>
              <a:rPr dirty="0" smtClean="0" sz="2800" spc="0">
                <a:latin typeface="Microsoft YaHei UI"/>
                <a:cs typeface="Microsoft YaHei UI"/>
              </a:rPr>
              <a:t>C</a:t>
            </a:r>
            <a:r>
              <a:rPr dirty="0" smtClean="0" sz="2800" spc="5">
                <a:latin typeface="Microsoft YaHei UI"/>
                <a:cs typeface="Microsoft YaHei UI"/>
              </a:rPr>
              <a:t>l</a:t>
            </a:r>
            <a:r>
              <a:rPr dirty="0" smtClean="0" sz="2800" spc="0">
                <a:latin typeface="Microsoft YaHei UI"/>
                <a:cs typeface="Microsoft YaHei UI"/>
              </a:rPr>
              <a:t>ass</a:t>
            </a:r>
            <a:r>
              <a:rPr dirty="0" smtClean="0" sz="2800" spc="5">
                <a:latin typeface="Microsoft YaHei UI"/>
                <a:cs typeface="Microsoft YaHei UI"/>
              </a:rPr>
              <a:t>O</a:t>
            </a:r>
            <a:r>
              <a:rPr dirty="0" smtClean="0" sz="2800" spc="0">
                <a:latin typeface="Microsoft YaHei UI"/>
                <a:cs typeface="Microsoft YaHei UI"/>
              </a:rPr>
              <a:t>f、</a:t>
            </a:r>
            <a:r>
              <a:rPr dirty="0" smtClean="0" sz="2800" spc="0">
                <a:latin typeface="Microsoft YaHei UI"/>
                <a:cs typeface="Microsoft YaHei UI"/>
              </a:rPr>
              <a:t> su</a:t>
            </a:r>
            <a:r>
              <a:rPr dirty="0" smtClean="0" sz="2800" spc="-5">
                <a:latin typeface="Microsoft YaHei UI"/>
                <a:cs typeface="Microsoft YaHei UI"/>
              </a:rPr>
              <a:t>b</a:t>
            </a:r>
            <a:r>
              <a:rPr dirty="0" smtClean="0" sz="2800" spc="-5">
                <a:latin typeface="Microsoft YaHei UI"/>
                <a:cs typeface="Microsoft YaHei UI"/>
              </a:rPr>
              <a:t>P</a:t>
            </a:r>
            <a:r>
              <a:rPr dirty="0" smtClean="0" sz="2800" spc="5">
                <a:latin typeface="Microsoft YaHei UI"/>
                <a:cs typeface="Microsoft YaHei UI"/>
              </a:rPr>
              <a:t>r</a:t>
            </a:r>
            <a:r>
              <a:rPr dirty="0" smtClean="0" sz="2800" spc="-10">
                <a:latin typeface="Microsoft YaHei UI"/>
                <a:cs typeface="Microsoft YaHei UI"/>
              </a:rPr>
              <a:t>o</a:t>
            </a:r>
            <a:r>
              <a:rPr dirty="0" smtClean="0" sz="2800" spc="-5">
                <a:latin typeface="Microsoft YaHei UI"/>
                <a:cs typeface="Microsoft YaHei UI"/>
              </a:rPr>
              <a:t>p</a:t>
            </a:r>
            <a:r>
              <a:rPr dirty="0" smtClean="0" sz="2800" spc="0">
                <a:latin typeface="Microsoft YaHei UI"/>
                <a:cs typeface="Microsoft YaHei UI"/>
              </a:rPr>
              <a:t>e</a:t>
            </a:r>
            <a:r>
              <a:rPr dirty="0" smtClean="0" sz="2800" spc="5">
                <a:latin typeface="Microsoft YaHei UI"/>
                <a:cs typeface="Microsoft YaHei UI"/>
              </a:rPr>
              <a:t>r</a:t>
            </a:r>
            <a:r>
              <a:rPr dirty="0" smtClean="0" sz="2800" spc="-10">
                <a:latin typeface="Microsoft YaHei UI"/>
                <a:cs typeface="Microsoft YaHei UI"/>
              </a:rPr>
              <a:t>t</a:t>
            </a:r>
            <a:r>
              <a:rPr dirty="0" smtClean="0" sz="2800" spc="5">
                <a:latin typeface="Microsoft YaHei UI"/>
                <a:cs typeface="Microsoft YaHei UI"/>
              </a:rPr>
              <a:t>y</a:t>
            </a:r>
            <a:r>
              <a:rPr dirty="0" smtClean="0" sz="2800" spc="5">
                <a:latin typeface="Microsoft YaHei UI"/>
                <a:cs typeface="Microsoft YaHei UI"/>
              </a:rPr>
              <a:t>O</a:t>
            </a:r>
            <a:r>
              <a:rPr dirty="0" smtClean="0" sz="2800" spc="0">
                <a:latin typeface="Microsoft YaHei UI"/>
                <a:cs typeface="Microsoft YaHei UI"/>
              </a:rPr>
              <a:t>f、</a:t>
            </a:r>
            <a:r>
              <a:rPr dirty="0" smtClean="0" sz="2800" spc="-5">
                <a:latin typeface="Microsoft YaHei UI"/>
                <a:cs typeface="Microsoft YaHei UI"/>
              </a:rPr>
              <a:t>d</a:t>
            </a:r>
            <a:r>
              <a:rPr dirty="0" smtClean="0" sz="2800" spc="-10">
                <a:latin typeface="Microsoft YaHei UI"/>
                <a:cs typeface="Microsoft YaHei UI"/>
              </a:rPr>
              <a:t>o</a:t>
            </a:r>
            <a:r>
              <a:rPr dirty="0" smtClean="0" sz="2800" spc="0">
                <a:latin typeface="Microsoft YaHei UI"/>
                <a:cs typeface="Microsoft YaHei UI"/>
              </a:rPr>
              <a:t>ma</a:t>
            </a:r>
            <a:r>
              <a:rPr dirty="0" smtClean="0" sz="2800" spc="5">
                <a:latin typeface="Microsoft YaHei UI"/>
                <a:cs typeface="Microsoft YaHei UI"/>
              </a:rPr>
              <a:t>i</a:t>
            </a:r>
            <a:r>
              <a:rPr dirty="0" smtClean="0" sz="2800" spc="0">
                <a:latin typeface="Microsoft YaHei UI"/>
                <a:cs typeface="Microsoft YaHei UI"/>
              </a:rPr>
              <a:t>n、</a:t>
            </a:r>
            <a:r>
              <a:rPr dirty="0" smtClean="0" sz="2800" spc="5">
                <a:latin typeface="Microsoft YaHei UI"/>
                <a:cs typeface="Microsoft YaHei UI"/>
              </a:rPr>
              <a:t>r</a:t>
            </a:r>
            <a:r>
              <a:rPr dirty="0" smtClean="0" sz="2800" spc="0">
                <a:latin typeface="Microsoft YaHei UI"/>
                <a:cs typeface="Microsoft YaHei UI"/>
              </a:rPr>
              <a:t>an</a:t>
            </a:r>
            <a:r>
              <a:rPr dirty="0" smtClean="0" sz="2800" spc="-5">
                <a:latin typeface="Microsoft YaHei UI"/>
                <a:cs typeface="Microsoft YaHei UI"/>
              </a:rPr>
              <a:t>g</a:t>
            </a:r>
            <a:r>
              <a:rPr dirty="0" smtClean="0" sz="2800" spc="0">
                <a:latin typeface="Microsoft YaHei UI"/>
                <a:cs typeface="Microsoft YaHei UI"/>
              </a:rPr>
              <a:t>e...)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23"/>
              </a:spcBef>
            </a:pPr>
            <a:endParaRPr sz="6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650" algn="l"/>
              </a:tabLst>
            </a:pPr>
            <a:r>
              <a:rPr dirty="0" smtClean="0" sz="2800" spc="0">
                <a:latin typeface="Microsoft YaHei UI"/>
                <a:cs typeface="Microsoft YaHei UI"/>
              </a:rPr>
              <a:t>可以用来定义术语表(</a:t>
            </a:r>
            <a:r>
              <a:rPr dirty="0" smtClean="0" sz="2800" spc="-5" b="1">
                <a:solidFill>
                  <a:srgbClr val="CC0000"/>
                </a:solidFill>
                <a:latin typeface="Microsoft YaHei UI"/>
                <a:cs typeface="Microsoft YaHei UI"/>
              </a:rPr>
              <a:t>vo</a:t>
            </a:r>
            <a:r>
              <a:rPr dirty="0" smtClean="0" sz="2800" spc="0" b="1">
                <a:solidFill>
                  <a:srgbClr val="CC000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800" spc="-10" b="1">
                <a:solidFill>
                  <a:srgbClr val="CC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800" spc="-5" b="1">
                <a:solidFill>
                  <a:srgbClr val="CC0000"/>
                </a:solidFill>
                <a:latin typeface="Microsoft YaHei UI"/>
                <a:cs typeface="Microsoft YaHei UI"/>
              </a:rPr>
              <a:t>bul</a:t>
            </a:r>
            <a:r>
              <a:rPr dirty="0" smtClean="0" sz="2800" spc="-10" b="1">
                <a:solidFill>
                  <a:srgbClr val="CC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800" spc="-5" b="1">
                <a:solidFill>
                  <a:srgbClr val="CC00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800" spc="5" b="1">
                <a:solidFill>
                  <a:srgbClr val="CC0000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800" spc="0" b="1">
                <a:solidFill>
                  <a:srgbClr val="CC0000"/>
                </a:solidFill>
                <a:latin typeface="Microsoft YaHei UI"/>
                <a:cs typeface="Microsoft YaHei UI"/>
              </a:rPr>
              <a:t>)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23"/>
              </a:spcBef>
            </a:pPr>
            <a:endParaRPr sz="6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但是: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23"/>
              </a:spcBef>
            </a:pPr>
            <a:endParaRPr sz="650"/>
          </a:p>
          <a:p>
            <a:pPr marL="469900">
              <a:lnSpc>
                <a:spcPct val="100000"/>
              </a:lnSpc>
            </a:pPr>
            <a:r>
              <a:rPr dirty="0" smtClean="0" sz="2800">
                <a:latin typeface="Microsoft YaHei UI"/>
                <a:cs typeface="Microsoft YaHei UI"/>
              </a:rPr>
              <a:t>-</a:t>
            </a:r>
            <a:r>
              <a:rPr dirty="0" smtClean="0" sz="2800" spc="204">
                <a:latin typeface="Microsoft YaHei UI"/>
                <a:cs typeface="Microsoft YaHei UI"/>
              </a:rPr>
              <a:t> </a:t>
            </a:r>
            <a:r>
              <a:rPr dirty="0" smtClean="0" sz="2800" spc="0">
                <a:solidFill>
                  <a:srgbClr val="CC0000"/>
                </a:solidFill>
                <a:latin typeface="Microsoft YaHei UI"/>
                <a:cs typeface="Microsoft YaHei UI"/>
              </a:rPr>
              <a:t>不能</a:t>
            </a:r>
            <a:r>
              <a:rPr dirty="0" smtClean="0" sz="2800" spc="0">
                <a:latin typeface="Microsoft YaHei UI"/>
                <a:cs typeface="Microsoft YaHei UI"/>
              </a:rPr>
              <a:t>准确描述语义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22"/>
              </a:spcBef>
            </a:pPr>
            <a:endParaRPr sz="650"/>
          </a:p>
          <a:p>
            <a:pPr marL="469900">
              <a:lnSpc>
                <a:spcPct val="100000"/>
              </a:lnSpc>
            </a:pPr>
            <a:r>
              <a:rPr dirty="0" smtClean="0" sz="2800">
                <a:latin typeface="Microsoft YaHei UI"/>
                <a:cs typeface="Microsoft YaHei UI"/>
              </a:rPr>
              <a:t>-</a:t>
            </a:r>
            <a:r>
              <a:rPr dirty="0" smtClean="0" sz="2800" spc="204">
                <a:latin typeface="Microsoft YaHei UI"/>
                <a:cs typeface="Microsoft YaHei UI"/>
              </a:rPr>
              <a:t> </a:t>
            </a:r>
            <a:r>
              <a:rPr dirty="0" smtClean="0" sz="2800" spc="0">
                <a:solidFill>
                  <a:srgbClr val="CC0000"/>
                </a:solidFill>
                <a:latin typeface="Microsoft YaHei UI"/>
                <a:cs typeface="Microsoft YaHei UI"/>
              </a:rPr>
              <a:t>缺少</a:t>
            </a:r>
            <a:r>
              <a:rPr dirty="0" smtClean="0" sz="2800" spc="0">
                <a:latin typeface="Microsoft YaHei UI"/>
                <a:cs typeface="Microsoft YaHei UI"/>
              </a:rPr>
              <a:t>推理模型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900"/>
              </a:lnSpc>
              <a:spcBef>
                <a:spcPts val="40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830070">
              <a:lnSpc>
                <a:spcPct val="100000"/>
              </a:lnSpc>
            </a:pP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mtClean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y </a:t>
            </a: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ag</a:t>
            </a:r>
            <a:r>
              <a:rPr dirty="0" smtClean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-40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mtClean="0" sz="2400" spc="-4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OWL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本体O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l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gy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4578" y="2682558"/>
            <a:ext cx="6282690" cy="4381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800" spc="-25">
                <a:solidFill>
                  <a:srgbClr val="0000CC"/>
                </a:solidFill>
                <a:latin typeface="Times New Roman"/>
                <a:cs typeface="Times New Roman"/>
              </a:rPr>
              <a:t>“</a:t>
            </a:r>
            <a:r>
              <a:rPr dirty="0" smtClean="0" sz="2800" spc="0">
                <a:solidFill>
                  <a:srgbClr val="0000CC"/>
                </a:solidFill>
                <a:latin typeface="Times New Roman"/>
                <a:cs typeface="Times New Roman"/>
              </a:rPr>
              <a:t>An 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on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o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l</a:t>
            </a:r>
            <a:r>
              <a:rPr dirty="0" smtClean="0" sz="2800" spc="0">
                <a:solidFill>
                  <a:srgbClr val="0000CC"/>
                </a:solidFill>
                <a:latin typeface="Times New Roman"/>
                <a:cs typeface="Times New Roman"/>
              </a:rPr>
              <a:t>ogy 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smtClean="0" sz="2800" spc="-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25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0">
                <a:solidFill>
                  <a:srgbClr val="0000CC"/>
                </a:solidFill>
                <a:latin typeface="Times New Roman"/>
                <a:cs typeface="Times New Roman"/>
              </a:rPr>
              <a:t>n 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l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t </a:t>
            </a:r>
            <a:r>
              <a:rPr dirty="0" smtClean="0" sz="2800" spc="-5" b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on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0000CC"/>
                </a:solidFill>
                <a:latin typeface="Times New Roman"/>
                <a:cs typeface="Times New Roman"/>
              </a:rPr>
              <a:t>of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4578" y="3110124"/>
            <a:ext cx="3185795" cy="4381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-1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o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u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l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o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mtClean="0" sz="2800" spc="0">
                <a:solidFill>
                  <a:srgbClr val="0000CC"/>
                </a:solidFill>
                <a:latin typeface="Times New Roman"/>
                <a:cs typeface="Times New Roman"/>
              </a:rPr>
              <a:t>.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”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002" y="3237124"/>
            <a:ext cx="1388110" cy="2863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solidFill>
                  <a:srgbClr val="0000CC"/>
                </a:solidFill>
                <a:latin typeface="Times New Roman"/>
                <a:cs typeface="Times New Roman"/>
              </a:rPr>
              <a:t>[Gr</a:t>
            </a:r>
            <a:r>
              <a:rPr dirty="0" smtClean="0" sz="1800" spc="-10">
                <a:solidFill>
                  <a:srgbClr val="0000CC"/>
                </a:solidFill>
                <a:latin typeface="Times New Roman"/>
                <a:cs typeface="Times New Roman"/>
              </a:rPr>
              <a:t>ube</a:t>
            </a:r>
            <a:r>
              <a:rPr dirty="0" smtClean="0" sz="1800" spc="-75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dirty="0" smtClean="0" sz="1800" spc="0">
                <a:solidFill>
                  <a:srgbClr val="0000CC"/>
                </a:solidFill>
                <a:latin typeface="Times New Roman"/>
                <a:cs typeface="Times New Roman"/>
              </a:rPr>
              <a:t>, 1993]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091" y="1261745"/>
            <a:ext cx="6557009" cy="4381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800" spc="-25">
                <a:solidFill>
                  <a:srgbClr val="0000CC"/>
                </a:solidFill>
                <a:latin typeface="Times New Roman"/>
                <a:cs typeface="Times New Roman"/>
              </a:rPr>
              <a:t>“</a:t>
            </a:r>
            <a:r>
              <a:rPr dirty="0" smtClean="0" sz="2800" spc="5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smtClean="0" sz="2800" spc="-25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op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l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-1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25">
                <a:solidFill>
                  <a:srgbClr val="0000CC"/>
                </a:solidFill>
                <a:latin typeface="Times New Roman"/>
                <a:cs typeface="Times New Roman"/>
              </a:rPr>
              <a:t>ca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mtClean="0" sz="2800" spc="-50">
                <a:solidFill>
                  <a:srgbClr val="0000CC"/>
                </a:solidFill>
                <a:latin typeface="Times New Roman"/>
                <a:cs typeface="Times New Roman"/>
              </a:rPr>
              <a:t>’</a:t>
            </a:r>
            <a:r>
              <a:rPr dirty="0" smtClean="0" sz="2800" spc="-10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-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5" b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h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-75" b="1">
                <a:solidFill>
                  <a:srgbClr val="0000CC"/>
                </a:solidFill>
                <a:latin typeface="Times New Roman"/>
                <a:cs typeface="Times New Roman"/>
              </a:rPr>
              <a:t>r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-10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ow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l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ge</a:t>
            </a:r>
            <a:r>
              <a:rPr dirty="0" smtClean="0" sz="2800" spc="-5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mtClean="0" sz="2800" spc="-10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smtClean="0" sz="2800" spc="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h</a:t>
            </a:r>
            <a:r>
              <a:rPr dirty="0" smtClean="0" sz="2800" spc="-25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0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mtClean="0" sz="2800" spc="-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0">
                <a:solidFill>
                  <a:srgbClr val="0000CC"/>
                </a:solidFill>
                <a:latin typeface="Times New Roman"/>
                <a:cs typeface="Times New Roman"/>
              </a:rPr>
              <a:t>do 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not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1091" y="1689312"/>
            <a:ext cx="4173220" cy="4381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800" spc="-5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smtClean="0" sz="2800" spc="-25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-25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0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mtClean="0" sz="2800" spc="-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-1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o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on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l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mtClean="0" sz="2800" spc="0" b="1">
                <a:solidFill>
                  <a:srgbClr val="0000CC"/>
                </a:solidFill>
                <a:latin typeface="Times New Roman"/>
                <a:cs typeface="Times New Roman"/>
              </a:rPr>
              <a:t>g</a:t>
            </a:r>
            <a:r>
              <a:rPr dirty="0" smtClean="0" sz="2800" spc="5" b="1">
                <a:solidFill>
                  <a:srgbClr val="0000CC"/>
                </a:solidFill>
                <a:latin typeface="Times New Roman"/>
                <a:cs typeface="Times New Roman"/>
              </a:rPr>
              <a:t>u</a:t>
            </a:r>
            <a:r>
              <a:rPr dirty="0" smtClean="0" sz="2800" spc="-15" b="1">
                <a:solidFill>
                  <a:srgbClr val="0000CC"/>
                </a:solidFill>
                <a:latin typeface="Times New Roman"/>
                <a:cs typeface="Times New Roman"/>
              </a:rPr>
              <a:t>ag</a:t>
            </a:r>
            <a:r>
              <a:rPr dirty="0" smtClean="0" sz="2800" spc="-25" b="1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smtClean="0" sz="2800" spc="0">
                <a:solidFill>
                  <a:srgbClr val="0000CC"/>
                </a:solidFill>
                <a:latin typeface="Times New Roman"/>
                <a:cs typeface="Times New Roman"/>
              </a:rPr>
              <a:t>.</a:t>
            </a:r>
            <a:r>
              <a:rPr dirty="0" smtClean="0" sz="2800" spc="-15">
                <a:solidFill>
                  <a:srgbClr val="0000CC"/>
                </a:solidFill>
                <a:latin typeface="Times New Roman"/>
                <a:cs typeface="Times New Roman"/>
              </a:rPr>
              <a:t>”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3241" y="1816312"/>
            <a:ext cx="2628900" cy="2863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solidFill>
                  <a:srgbClr val="0000CC"/>
                </a:solidFill>
                <a:latin typeface="Times New Roman"/>
                <a:cs typeface="Times New Roman"/>
              </a:rPr>
              <a:t>[D</a:t>
            </a:r>
            <a:r>
              <a:rPr dirty="0" smtClean="0" sz="1800" spc="-10">
                <a:solidFill>
                  <a:srgbClr val="0000CC"/>
                </a:solidFill>
                <a:latin typeface="Times New Roman"/>
                <a:cs typeface="Times New Roman"/>
              </a:rPr>
              <a:t>ave</a:t>
            </a:r>
            <a:r>
              <a:rPr dirty="0" smtClean="0" sz="1800" spc="-10">
                <a:solidFill>
                  <a:srgbClr val="0000CC"/>
                </a:solidFill>
                <a:latin typeface="Times New Roman"/>
                <a:cs typeface="Times New Roman"/>
              </a:rPr>
              <a:t>npor</a:t>
            </a:r>
            <a:r>
              <a:rPr dirty="0" smtClean="0" sz="1800" spc="-5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mtClean="0" sz="1800" spc="-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-15">
                <a:solidFill>
                  <a:srgbClr val="0000CC"/>
                </a:solidFill>
                <a:latin typeface="Times New Roman"/>
                <a:cs typeface="Times New Roman"/>
              </a:rPr>
              <a:t>&amp;</a:t>
            </a:r>
            <a:r>
              <a:rPr dirty="0" smtClean="0" sz="1800" spc="-1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-5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smtClean="0" sz="1800" spc="0">
                <a:solidFill>
                  <a:srgbClr val="0000CC"/>
                </a:solidFill>
                <a:latin typeface="Times New Roman"/>
                <a:cs typeface="Times New Roman"/>
              </a:rPr>
              <a:t>ru</a:t>
            </a:r>
            <a:r>
              <a:rPr dirty="0" smtClean="0" sz="1800" spc="-5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smtClean="0" sz="1800" spc="-10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mtClean="0" sz="1800" spc="-10">
                <a:solidFill>
                  <a:srgbClr val="0000CC"/>
                </a:solidFill>
                <a:latin typeface="Times New Roman"/>
                <a:cs typeface="Times New Roman"/>
              </a:rPr>
              <a:t>k, 1998]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3652" y="4306020"/>
            <a:ext cx="6339205" cy="15335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801370" indent="-342900">
              <a:lnSpc>
                <a:spcPts val="2870"/>
              </a:lnSpc>
              <a:tabLst>
                <a:tab pos="354965" algn="l"/>
              </a:tabLst>
            </a:pPr>
            <a:r>
              <a:rPr dirty="0" smtClean="0" sz="1400" spc="20">
                <a:solidFill>
                  <a:srgbClr val="CC0000"/>
                </a:solidFill>
                <a:latin typeface="Arial"/>
                <a:cs typeface="Arial"/>
              </a:rPr>
              <a:t>Ø</a:t>
            </a:r>
            <a:r>
              <a:rPr dirty="0" smtClean="0" sz="1400" spc="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0">
                <a:latin typeface="Microsoft YaHei UI"/>
                <a:cs typeface="Microsoft YaHei UI"/>
              </a:rPr>
              <a:t>本体提供了人和机器之间的更好的交流</a:t>
            </a:r>
            <a:r>
              <a:rPr dirty="0" smtClean="0" sz="2400" spc="2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(co</a:t>
            </a:r>
            <a:r>
              <a:rPr dirty="0" smtClean="0" sz="2400" spc="0">
                <a:latin typeface="Microsoft YaHei UI"/>
                <a:cs typeface="Microsoft YaHei UI"/>
              </a:rPr>
              <a:t>mm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nica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e)机制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46"/>
              </a:spcBef>
            </a:pPr>
            <a:endParaRPr sz="550"/>
          </a:p>
          <a:p>
            <a:pPr marL="355600" marR="12700" indent="-342900">
              <a:lnSpc>
                <a:spcPts val="2870"/>
              </a:lnSpc>
              <a:tabLst>
                <a:tab pos="354965" algn="l"/>
              </a:tabLst>
            </a:pPr>
            <a:r>
              <a:rPr dirty="0" smtClean="0" sz="1400" spc="20">
                <a:solidFill>
                  <a:srgbClr val="CC0000"/>
                </a:solidFill>
                <a:latin typeface="Arial"/>
                <a:cs typeface="Arial"/>
              </a:rPr>
              <a:t>Ø</a:t>
            </a:r>
            <a:r>
              <a:rPr dirty="0" smtClean="0" sz="1400" spc="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0">
                <a:latin typeface="Microsoft YaHei UI"/>
                <a:cs typeface="Microsoft YaHei UI"/>
              </a:rPr>
              <a:t>本体通过概念</a:t>
            </a:r>
            <a:r>
              <a:rPr dirty="0" smtClean="0" sz="2400" spc="20" b="1">
                <a:latin typeface="Microsoft YaHei UI"/>
                <a:cs typeface="Microsoft YaHei UI"/>
              </a:rPr>
              <a:t>标准化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 b="1">
                <a:latin typeface="Microsoft YaHei UI"/>
                <a:cs typeface="Microsoft YaHei UI"/>
              </a:rPr>
              <a:t>s</a:t>
            </a:r>
            <a:r>
              <a:rPr dirty="0" smtClean="0" sz="2400" spc="5" b="1">
                <a:latin typeface="Microsoft YaHei UI"/>
                <a:cs typeface="Microsoft YaHei UI"/>
              </a:rPr>
              <a:t>t</a:t>
            </a:r>
            <a:r>
              <a:rPr dirty="0" smtClean="0" sz="2400" spc="-5" b="1">
                <a:latin typeface="Microsoft YaHei UI"/>
                <a:cs typeface="Microsoft YaHei UI"/>
              </a:rPr>
              <a:t>a</a:t>
            </a:r>
            <a:r>
              <a:rPr dirty="0" smtClean="0" sz="2400" spc="-10" b="1">
                <a:latin typeface="Microsoft YaHei UI"/>
                <a:cs typeface="Microsoft YaHei UI"/>
              </a:rPr>
              <a:t>n</a:t>
            </a:r>
            <a:r>
              <a:rPr dirty="0" smtClean="0" sz="2400" spc="0" b="1">
                <a:latin typeface="Microsoft YaHei UI"/>
                <a:cs typeface="Microsoft YaHei UI"/>
              </a:rPr>
              <a:t>d</a:t>
            </a:r>
            <a:r>
              <a:rPr dirty="0" smtClean="0" sz="2400" spc="-5" b="1">
                <a:latin typeface="Microsoft YaHei UI"/>
                <a:cs typeface="Microsoft YaHei UI"/>
              </a:rPr>
              <a:t>a</a:t>
            </a:r>
            <a:r>
              <a:rPr dirty="0" smtClean="0" sz="2400" spc="-10" b="1">
                <a:latin typeface="Microsoft YaHei UI"/>
                <a:cs typeface="Microsoft YaHei UI"/>
              </a:rPr>
              <a:t>r</a:t>
            </a:r>
            <a:r>
              <a:rPr dirty="0" smtClean="0" sz="2400" spc="0" b="1">
                <a:latin typeface="Microsoft YaHei UI"/>
                <a:cs typeface="Microsoft YaHei UI"/>
              </a:rPr>
              <a:t>dize)</a:t>
            </a:r>
            <a:r>
              <a:rPr dirty="0" smtClean="0" sz="2400" spc="0">
                <a:latin typeface="Microsoft YaHei UI"/>
                <a:cs typeface="Microsoft YaHei UI"/>
              </a:rPr>
              <a:t>和</a:t>
            </a:r>
            <a:r>
              <a:rPr dirty="0" smtClean="0" sz="2400" spc="0" b="1">
                <a:latin typeface="Microsoft YaHei UI"/>
                <a:cs typeface="Microsoft YaHei UI"/>
              </a:rPr>
              <a:t>形式化</a:t>
            </a:r>
            <a:r>
              <a:rPr dirty="0" smtClean="0" sz="2400" spc="0" b="1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 b="1">
                <a:latin typeface="Microsoft YaHei UI"/>
                <a:cs typeface="Microsoft YaHei UI"/>
              </a:rPr>
              <a:t>f</a:t>
            </a:r>
            <a:r>
              <a:rPr dirty="0" smtClean="0" sz="2400" spc="-5" b="1">
                <a:latin typeface="Microsoft YaHei UI"/>
                <a:cs typeface="Microsoft YaHei UI"/>
              </a:rPr>
              <a:t>o</a:t>
            </a:r>
            <a:r>
              <a:rPr dirty="0" smtClean="0" sz="2400" spc="-5" b="1">
                <a:latin typeface="Microsoft YaHei UI"/>
                <a:cs typeface="Microsoft YaHei UI"/>
              </a:rPr>
              <a:t>r</a:t>
            </a:r>
            <a:r>
              <a:rPr dirty="0" smtClean="0" sz="2400" spc="5" b="1">
                <a:latin typeface="Microsoft YaHei UI"/>
                <a:cs typeface="Microsoft YaHei UI"/>
              </a:rPr>
              <a:t>m</a:t>
            </a:r>
            <a:r>
              <a:rPr dirty="0" smtClean="0" sz="2400" spc="0" b="1">
                <a:latin typeface="Microsoft YaHei UI"/>
                <a:cs typeface="Microsoft YaHei UI"/>
              </a:rPr>
              <a:t>alize)</a:t>
            </a:r>
            <a:r>
              <a:rPr dirty="0" smtClean="0" sz="2400" spc="0">
                <a:latin typeface="Microsoft YaHei UI"/>
                <a:cs typeface="Microsoft YaHei UI"/>
              </a:rPr>
              <a:t>词语的意义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本体的五元组表示</a:t>
            </a:r>
            <a:r>
              <a:rPr dirty="0" smtClean="0" sz="4000">
                <a:latin typeface="Cambria Math"/>
                <a:cs typeface="Cambria Math"/>
              </a:rPr>
              <a:t>𝑂</a:t>
            </a:r>
            <a:r>
              <a:rPr dirty="0" smtClean="0" sz="4000">
                <a:latin typeface="Microsoft YaHei UI"/>
                <a:cs typeface="Microsoft YaHei UI"/>
              </a:rPr>
              <a:t>=</a:t>
            </a:r>
            <a:r>
              <a:rPr dirty="0" smtClean="0" sz="4000" spc="-5">
                <a:latin typeface="Microsoft YaHei UI"/>
                <a:cs typeface="Microsoft YaHei UI"/>
              </a:rPr>
              <a:t> </a:t>
            </a:r>
            <a:r>
              <a:rPr dirty="0" smtClean="0" sz="4000" spc="0">
                <a:latin typeface="Microsoft YaHei UI"/>
                <a:cs typeface="Microsoft YaHei UI"/>
              </a:rPr>
              <a:t>{</a:t>
            </a:r>
            <a:r>
              <a:rPr dirty="0" smtClean="0" sz="4000" spc="0">
                <a:latin typeface="Cambria Math"/>
                <a:cs typeface="Cambria Math"/>
              </a:rPr>
              <a:t>𝐶</a:t>
            </a:r>
            <a:r>
              <a:rPr dirty="0" smtClean="0" sz="4000" spc="-5">
                <a:latin typeface="Microsoft YaHei UI"/>
                <a:cs typeface="Microsoft YaHei UI"/>
              </a:rPr>
              <a:t>,</a:t>
            </a:r>
            <a:r>
              <a:rPr dirty="0" smtClean="0" sz="4000" spc="0">
                <a:latin typeface="Cambria Math"/>
                <a:cs typeface="Cambria Math"/>
              </a:rPr>
              <a:t>𝑅</a:t>
            </a:r>
            <a:r>
              <a:rPr dirty="0" smtClean="0" sz="4000" spc="-5">
                <a:latin typeface="Microsoft YaHei UI"/>
                <a:cs typeface="Microsoft YaHei UI"/>
              </a:rPr>
              <a:t>,</a:t>
            </a:r>
            <a:r>
              <a:rPr dirty="0" smtClean="0" sz="4000" spc="0">
                <a:latin typeface="Cambria Math"/>
                <a:cs typeface="Cambria Math"/>
              </a:rPr>
              <a:t>𝐹</a:t>
            </a:r>
            <a:r>
              <a:rPr dirty="0" smtClean="0" sz="4000" spc="-5">
                <a:latin typeface="Microsoft YaHei UI"/>
                <a:cs typeface="Microsoft YaHei UI"/>
              </a:rPr>
              <a:t>,</a:t>
            </a:r>
            <a:r>
              <a:rPr dirty="0" smtClean="0" sz="4000" spc="0">
                <a:latin typeface="Cambria Math"/>
                <a:cs typeface="Cambria Math"/>
              </a:rPr>
              <a:t>𝐴</a:t>
            </a:r>
            <a:r>
              <a:rPr dirty="0" smtClean="0" sz="4000" spc="-5">
                <a:latin typeface="Microsoft YaHei UI"/>
                <a:cs typeface="Microsoft YaHei UI"/>
              </a:rPr>
              <a:t>,</a:t>
            </a:r>
            <a:r>
              <a:rPr dirty="0" smtClean="0" sz="4000" spc="0">
                <a:latin typeface="Cambria Math"/>
                <a:cs typeface="Cambria Math"/>
              </a:rPr>
              <a:t>𝐼</a:t>
            </a:r>
            <a:r>
              <a:rPr dirty="0" smtClean="0" sz="4000" spc="0">
                <a:latin typeface="Microsoft YaHei UI"/>
                <a:cs typeface="Microsoft YaHei UI"/>
              </a:rPr>
              <a:t>}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912100" cy="5267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C –</a:t>
            </a:r>
            <a:r>
              <a:rPr dirty="0" smtClean="0" sz="2600" spc="-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概念集合</a:t>
            </a:r>
            <a:r>
              <a:rPr dirty="0" smtClean="0" sz="2600" spc="0">
                <a:latin typeface="Microsoft YaHei UI"/>
                <a:cs typeface="Microsoft YaHei UI"/>
              </a:rPr>
              <a:t>，通常以</a:t>
            </a:r>
            <a:r>
              <a:rPr dirty="0" smtClean="0" sz="2600" spc="-5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xono</a:t>
            </a:r>
            <a:r>
              <a:rPr dirty="0" smtClean="0" sz="2600" spc="0">
                <a:latin typeface="Microsoft YaHei UI"/>
                <a:cs typeface="Microsoft YaHei UI"/>
              </a:rPr>
              <a:t>m</a:t>
            </a:r>
            <a:r>
              <a:rPr dirty="0" smtClean="0" sz="2600" spc="-5">
                <a:latin typeface="Microsoft YaHei UI"/>
                <a:cs typeface="Microsoft YaHei UI"/>
              </a:rPr>
              <a:t>y</a:t>
            </a:r>
            <a:r>
              <a:rPr dirty="0" smtClean="0" sz="2600" spc="0">
                <a:latin typeface="Microsoft YaHei UI"/>
                <a:cs typeface="Microsoft YaHei UI"/>
              </a:rPr>
              <a:t>形式组织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球星，清华校友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20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R</a:t>
            </a:r>
            <a:r>
              <a:rPr dirty="0" smtClean="0" sz="2600" spc="-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–</a:t>
            </a:r>
            <a:r>
              <a:rPr dirty="0" smtClean="0" sz="2600" spc="-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关系</a:t>
            </a:r>
            <a:r>
              <a:rPr dirty="0" smtClean="0" sz="2600" spc="0">
                <a:latin typeface="Microsoft YaHei UI"/>
                <a:cs typeface="Microsoft YaHei UI"/>
              </a:rPr>
              <a:t>，描述概念或者实例之间语义关系的集合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b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ss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5">
                <a:latin typeface="Microsoft YaHei UI"/>
                <a:cs typeface="Microsoft YaHei UI"/>
              </a:rPr>
              <a:t>f</a:t>
            </a:r>
            <a:r>
              <a:rPr dirty="0" smtClean="0" sz="2400" spc="0">
                <a:latin typeface="Microsoft YaHei UI"/>
                <a:cs typeface="Microsoft YaHei UI"/>
              </a:rPr>
              <a:t>，b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7"/>
              </a:spcBef>
              <a:buFont typeface="Microsoft YaHei UI"/>
              <a:buChar char="-"/>
            </a:pPr>
            <a:endParaRPr sz="600"/>
          </a:p>
          <a:p>
            <a:pPr marL="355600" marR="1270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F</a:t>
            </a:r>
            <a:r>
              <a:rPr dirty="0" smtClean="0" sz="2600" spc="-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–</a:t>
            </a:r>
            <a:r>
              <a:rPr dirty="0" smtClean="0" sz="2600" spc="-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函数</a:t>
            </a:r>
            <a:r>
              <a:rPr dirty="0" smtClean="0" sz="2600" spc="0">
                <a:latin typeface="Microsoft YaHei UI"/>
                <a:cs typeface="Microsoft YaHei UI"/>
              </a:rPr>
              <a:t>, 一组特殊的关系，关系中第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个元素的值由</a:t>
            </a:r>
            <a:r>
              <a:rPr dirty="0" smtClean="0" sz="2600" spc="0">
                <a:latin typeface="Microsoft YaHei UI"/>
                <a:cs typeface="Microsoft YaHei UI"/>
              </a:rPr>
              <a:t> 其他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-</a:t>
            </a:r>
            <a:r>
              <a:rPr dirty="0" smtClean="0" sz="2600" spc="0">
                <a:latin typeface="Microsoft YaHei UI"/>
                <a:cs typeface="Microsoft YaHei UI"/>
              </a:rPr>
              <a:t>1个元素的值确定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34"/>
              </a:spcBef>
            </a:pPr>
            <a:endParaRPr sz="650"/>
          </a:p>
          <a:p>
            <a:pPr marL="755650" marR="1661795" indent="-285750">
              <a:lnSpc>
                <a:spcPts val="287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-o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-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-u</a:t>
            </a:r>
            <a:r>
              <a:rPr dirty="0" smtClean="0" sz="2400" spc="0">
                <a:latin typeface="Microsoft YaHei UI"/>
                <a:cs typeface="Microsoft YaHei UI"/>
              </a:rPr>
              <a:t>sed</a:t>
            </a:r>
            <a:r>
              <a:rPr dirty="0" smtClean="0" sz="2400" spc="-5">
                <a:latin typeface="Microsoft YaHei UI"/>
                <a:cs typeface="Microsoft YaHei UI"/>
              </a:rPr>
              <a:t>-ca</a:t>
            </a:r>
            <a:r>
              <a:rPr dirty="0" smtClean="0" sz="2400" spc="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由 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 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-</a:t>
            </a:r>
            <a:r>
              <a:rPr dirty="0" smtClean="0" sz="2400" spc="0">
                <a:latin typeface="Microsoft YaHei UI"/>
                <a:cs typeface="Microsoft YaHei UI"/>
              </a:rPr>
              <a:t>m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de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0">
                <a:latin typeface="Microsoft YaHei UI"/>
                <a:cs typeface="Microsoft YaHei UI"/>
              </a:rPr>
              <a:t> 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5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 d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和 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mete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s确定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6"/>
              </a:spcBef>
            </a:pPr>
            <a:endParaRPr sz="5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–</a:t>
            </a:r>
            <a:r>
              <a:rPr dirty="0" smtClean="0" sz="2600" spc="-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公理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如果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是</a:t>
            </a:r>
            <a:r>
              <a:rPr dirty="0" smtClean="0" sz="2400" spc="-5">
                <a:latin typeface="Microsoft YaHei UI"/>
                <a:cs typeface="Microsoft YaHei UI"/>
              </a:rPr>
              <a:t>B</a:t>
            </a:r>
            <a:r>
              <a:rPr dirty="0" smtClean="0" sz="2400" spc="0">
                <a:latin typeface="Microsoft YaHei UI"/>
                <a:cs typeface="Microsoft YaHei UI"/>
              </a:rPr>
              <a:t>的子女，</a:t>
            </a:r>
            <a:r>
              <a:rPr dirty="0" smtClean="0" sz="2400" spc="-5">
                <a:latin typeface="Microsoft YaHei UI"/>
                <a:cs typeface="Microsoft YaHei UI"/>
              </a:rPr>
              <a:t>B</a:t>
            </a:r>
            <a:r>
              <a:rPr dirty="0" smtClean="0" sz="2400" spc="0">
                <a:latin typeface="Microsoft YaHei UI"/>
                <a:cs typeface="Microsoft YaHei UI"/>
              </a:rPr>
              <a:t>是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的子女，则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是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的子孙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20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I </a:t>
            </a:r>
            <a:r>
              <a:rPr dirty="0" smtClean="0" sz="2600" spc="-5" b="1">
                <a:latin typeface="Microsoft YaHei UI"/>
                <a:cs typeface="Microsoft YaHei UI"/>
              </a:rPr>
              <a:t>–</a:t>
            </a:r>
            <a:r>
              <a:rPr dirty="0" smtClean="0" sz="2600" spc="0" b="1">
                <a:latin typeface="Microsoft YaHei UI"/>
                <a:cs typeface="Microsoft YaHei UI"/>
              </a:rPr>
              <a:t>具体个体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如</a:t>
            </a:r>
            <a:r>
              <a:rPr dirty="0" smtClean="0" sz="2400" spc="-5">
                <a:latin typeface="Microsoft YaHei UI"/>
                <a:cs typeface="Microsoft YaHei UI"/>
              </a:rPr>
              <a:t>: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0">
                <a:latin typeface="Microsoft YaHei UI"/>
                <a:cs typeface="Microsoft YaHei UI"/>
              </a:rPr>
              <a:t>ete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是概念学生的实例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5151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600" spc="-5">
                <a:latin typeface="Microsoft YaHei UI"/>
                <a:cs typeface="Microsoft YaHei UI"/>
              </a:rPr>
              <a:t>We</a:t>
            </a:r>
            <a:r>
              <a:rPr dirty="0" smtClean="0" sz="3600" spc="0">
                <a:latin typeface="Microsoft YaHei UI"/>
                <a:cs typeface="Microsoft YaHei UI"/>
              </a:rPr>
              <a:t>b</a:t>
            </a:r>
            <a:r>
              <a:rPr dirty="0" smtClean="0" sz="3600" spc="-5">
                <a:latin typeface="Microsoft YaHei UI"/>
                <a:cs typeface="Microsoft YaHei UI"/>
              </a:rPr>
              <a:t> </a:t>
            </a:r>
            <a:r>
              <a:rPr dirty="0" smtClean="0" sz="3600" spc="5">
                <a:latin typeface="Microsoft YaHei UI"/>
                <a:cs typeface="Microsoft YaHei UI"/>
              </a:rPr>
              <a:t>O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-10">
                <a:latin typeface="Microsoft YaHei UI"/>
                <a:cs typeface="Microsoft YaHei UI"/>
              </a:rPr>
              <a:t>t</a:t>
            </a:r>
            <a:r>
              <a:rPr dirty="0" smtClean="0" sz="3600" spc="-5">
                <a:latin typeface="Microsoft YaHei UI"/>
                <a:cs typeface="Microsoft YaHei UI"/>
              </a:rPr>
              <a:t>o</a:t>
            </a:r>
            <a:r>
              <a:rPr dirty="0" smtClean="0" sz="3600" spc="5">
                <a:latin typeface="Microsoft YaHei UI"/>
                <a:cs typeface="Microsoft YaHei UI"/>
              </a:rPr>
              <a:t>l</a:t>
            </a:r>
            <a:r>
              <a:rPr dirty="0" smtClean="0" sz="3600" spc="-5">
                <a:latin typeface="Microsoft YaHei UI"/>
                <a:cs typeface="Microsoft YaHei UI"/>
              </a:rPr>
              <a:t>o</a:t>
            </a:r>
            <a:r>
              <a:rPr dirty="0" smtClean="0" sz="3600" spc="-10">
                <a:latin typeface="Microsoft YaHei UI"/>
                <a:cs typeface="Microsoft YaHei UI"/>
              </a:rPr>
              <a:t>g</a:t>
            </a:r>
            <a:r>
              <a:rPr dirty="0" smtClean="0" sz="3600" spc="0">
                <a:latin typeface="Microsoft YaHei UI"/>
                <a:cs typeface="Microsoft YaHei UI"/>
              </a:rPr>
              <a:t>y</a:t>
            </a:r>
            <a:r>
              <a:rPr dirty="0" smtClean="0" sz="3600" spc="-10">
                <a:latin typeface="Microsoft YaHei UI"/>
                <a:cs typeface="Microsoft YaHei UI"/>
              </a:rPr>
              <a:t> </a:t>
            </a:r>
            <a:r>
              <a:rPr dirty="0" smtClean="0" sz="3600" spc="5">
                <a:latin typeface="Microsoft YaHei UI"/>
                <a:cs typeface="Microsoft YaHei UI"/>
              </a:rPr>
              <a:t>L</a:t>
            </a:r>
            <a:r>
              <a:rPr dirty="0" smtClean="0" sz="3600" spc="-5">
                <a:latin typeface="Microsoft YaHei UI"/>
                <a:cs typeface="Microsoft YaHei UI"/>
              </a:rPr>
              <a:t>a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-10">
                <a:latin typeface="Microsoft YaHei UI"/>
                <a:cs typeface="Microsoft YaHei UI"/>
              </a:rPr>
              <a:t>g</a:t>
            </a:r>
            <a:r>
              <a:rPr dirty="0" smtClean="0" sz="3600" spc="-10">
                <a:latin typeface="Microsoft YaHei UI"/>
                <a:cs typeface="Microsoft YaHei UI"/>
              </a:rPr>
              <a:t>u</a:t>
            </a:r>
            <a:r>
              <a:rPr dirty="0" smtClean="0" sz="3600" spc="-5">
                <a:latin typeface="Microsoft YaHei UI"/>
                <a:cs typeface="Microsoft YaHei UI"/>
              </a:rPr>
              <a:t>a</a:t>
            </a:r>
            <a:r>
              <a:rPr dirty="0" smtClean="0" sz="3600" spc="-10">
                <a:latin typeface="Microsoft YaHei UI"/>
                <a:cs typeface="Microsoft YaHei UI"/>
              </a:rPr>
              <a:t>g</a:t>
            </a:r>
            <a:r>
              <a:rPr dirty="0" smtClean="0" sz="3600" spc="0">
                <a:latin typeface="Microsoft YaHei UI"/>
                <a:cs typeface="Microsoft YaHei UI"/>
              </a:rPr>
              <a:t>e</a:t>
            </a:r>
            <a:r>
              <a:rPr dirty="0" smtClean="0" sz="3600" spc="-5">
                <a:latin typeface="Microsoft YaHei UI"/>
                <a:cs typeface="Microsoft YaHei UI"/>
              </a:rPr>
              <a:t> </a:t>
            </a:r>
            <a:r>
              <a:rPr dirty="0" smtClean="0" sz="3600" spc="0">
                <a:latin typeface="Microsoft YaHei UI"/>
                <a:cs typeface="Microsoft YaHei UI"/>
              </a:rPr>
              <a:t>= </a:t>
            </a:r>
            <a:r>
              <a:rPr dirty="0" smtClean="0" sz="3600" spc="5">
                <a:latin typeface="Microsoft YaHei UI"/>
                <a:cs typeface="Microsoft YaHei UI"/>
              </a:rPr>
              <a:t>O</a:t>
            </a:r>
            <a:r>
              <a:rPr dirty="0" smtClean="0" sz="3600" spc="-5">
                <a:latin typeface="Microsoft YaHei UI"/>
                <a:cs typeface="Microsoft YaHei UI"/>
              </a:rPr>
              <a:t>WL</a:t>
            </a:r>
            <a:endParaRPr sz="36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448550" cy="34810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latin typeface="Microsoft YaHei UI"/>
                <a:cs typeface="Microsoft YaHei UI"/>
              </a:rPr>
              <a:t>O</a:t>
            </a:r>
            <a:r>
              <a:rPr dirty="0" smtClean="0" sz="2600" spc="0" b="1">
                <a:latin typeface="Microsoft YaHei UI"/>
                <a:cs typeface="Microsoft YaHei UI"/>
              </a:rPr>
              <a:t>WL进一步提供了更多的术语来描述属性和类别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类别之间的关系 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.</a:t>
            </a:r>
            <a:r>
              <a:rPr dirty="0" smtClean="0" sz="2400" spc="0">
                <a:latin typeface="Microsoft YaHei UI"/>
                <a:cs typeface="Microsoft YaHei UI"/>
              </a:rPr>
              <a:t>g.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j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ess)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845819" indent="-376555">
              <a:lnSpc>
                <a:spcPct val="100000"/>
              </a:lnSpc>
              <a:buFont typeface="Microsoft YaHei UI"/>
              <a:buChar char="-"/>
              <a:tabLst>
                <a:tab pos="845819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基数</a:t>
            </a:r>
            <a:r>
              <a:rPr dirty="0" smtClean="0" sz="2400" spc="-5">
                <a:latin typeface="Microsoft YaHei UI"/>
                <a:cs typeface="Microsoft YaHei UI"/>
              </a:rPr>
              <a:t>car</a:t>
            </a:r>
            <a:r>
              <a:rPr dirty="0" smtClean="0" sz="2400" spc="0">
                <a:latin typeface="Microsoft YaHei UI"/>
                <a:cs typeface="Microsoft YaHei UI"/>
              </a:rPr>
              <a:t>di</a:t>
            </a:r>
            <a:r>
              <a:rPr dirty="0" smtClean="0" sz="2400" spc="-5">
                <a:latin typeface="Microsoft YaHei UI"/>
                <a:cs typeface="Microsoft YaHei UI"/>
              </a:rPr>
              <a:t>na</a:t>
            </a:r>
            <a:r>
              <a:rPr dirty="0" smtClean="0" sz="2400" spc="0">
                <a:latin typeface="Microsoft YaHei UI"/>
                <a:cs typeface="Microsoft YaHei UI"/>
              </a:rPr>
              <a:t>lity 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.</a:t>
            </a:r>
            <a:r>
              <a:rPr dirty="0" smtClean="0" sz="2400" spc="0">
                <a:latin typeface="Microsoft YaHei UI"/>
                <a:cs typeface="Microsoft YaHei UI"/>
              </a:rPr>
              <a:t>g.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"e</a:t>
            </a:r>
            <a:r>
              <a:rPr dirty="0" smtClean="0" sz="2400" spc="-5">
                <a:latin typeface="Microsoft YaHei UI"/>
                <a:cs typeface="Microsoft YaHei UI"/>
              </a:rPr>
              <a:t>xac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on</a:t>
            </a:r>
            <a:r>
              <a:rPr dirty="0" smtClean="0" sz="2400" spc="0">
                <a:latin typeface="Microsoft YaHei UI"/>
                <a:cs typeface="Microsoft YaHei UI"/>
              </a:rPr>
              <a:t>e")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eq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ty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ri</a:t>
            </a:r>
            <a:r>
              <a:rPr dirty="0" smtClean="0" sz="2400" spc="-5">
                <a:latin typeface="Microsoft YaHei UI"/>
                <a:cs typeface="Microsoft YaHei UI"/>
              </a:rPr>
              <a:t>ch</a:t>
            </a:r>
            <a:r>
              <a:rPr dirty="0" smtClean="0" sz="2400" spc="0">
                <a:latin typeface="Microsoft YaHei UI"/>
                <a:cs typeface="Microsoft YaHei UI"/>
              </a:rPr>
              <a:t>er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typi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 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f p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pe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es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charac</a:t>
            </a:r>
            <a:r>
              <a:rPr dirty="0" smtClean="0" sz="2400" spc="0">
                <a:latin typeface="Microsoft YaHei UI"/>
                <a:cs typeface="Microsoft YaHei UI"/>
              </a:rPr>
              <a:t>te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isti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s 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ro</a:t>
            </a:r>
            <a:r>
              <a:rPr dirty="0" smtClean="0" sz="2400" spc="0">
                <a:latin typeface="Microsoft YaHei UI"/>
                <a:cs typeface="Microsoft YaHei UI"/>
              </a:rPr>
              <a:t>pe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es 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.</a:t>
            </a:r>
            <a:r>
              <a:rPr dirty="0" smtClean="0" sz="2400" spc="0">
                <a:latin typeface="Microsoft YaHei UI"/>
                <a:cs typeface="Microsoft YaHei UI"/>
              </a:rPr>
              <a:t>g.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0">
                <a:latin typeface="Microsoft YaHei UI"/>
                <a:cs typeface="Microsoft YaHei UI"/>
              </a:rPr>
              <a:t>mme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枚举类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5">
                <a:latin typeface="Microsoft YaHei UI"/>
                <a:cs typeface="Microsoft YaHei UI"/>
              </a:rPr>
              <a:t>...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关系搜索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52780"/>
            <a:ext cx="9144000" cy="4689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相比于RDF</a:t>
            </a:r>
            <a:r>
              <a:rPr dirty="0" smtClean="0" sz="4000" spc="5">
                <a:latin typeface="Microsoft YaHei UI"/>
                <a:cs typeface="Microsoft YaHei UI"/>
              </a:rPr>
              <a:t>S</a:t>
            </a:r>
            <a:r>
              <a:rPr dirty="0" smtClean="0" sz="4000" spc="0">
                <a:latin typeface="Microsoft YaHei UI"/>
                <a:cs typeface="Microsoft YaHei UI"/>
              </a:rPr>
              <a:t>的扩展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693659" cy="48514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构建类别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如：与，或，非，存在，任一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20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构造属性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如： </a:t>
            </a:r>
            <a:r>
              <a:rPr dirty="0" smtClean="0" sz="2400" spc="-5">
                <a:latin typeface="Microsoft YaHei UI"/>
                <a:cs typeface="Microsoft YaHei UI"/>
              </a:rPr>
              <a:t>in</a:t>
            </a:r>
            <a:r>
              <a:rPr dirty="0" smtClean="0" sz="2400" spc="0">
                <a:latin typeface="Microsoft YaHei UI"/>
                <a:cs typeface="Microsoft YaHei UI"/>
              </a:rPr>
              <a:t>ve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se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20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属性特征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13"/>
              </a:spcBef>
            </a:pPr>
            <a:endParaRPr sz="50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如: t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ve, </a:t>
            </a:r>
            <a:r>
              <a:rPr dirty="0" smtClean="0" sz="2000" spc="-10">
                <a:latin typeface="Microsoft YaHei UI"/>
                <a:cs typeface="Microsoft YaHei UI"/>
              </a:rPr>
              <a:t>f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latin typeface="Microsoft YaHei UI"/>
                <a:cs typeface="Microsoft YaHei UI"/>
              </a:rPr>
              <a:t>c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, 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5">
                <a:latin typeface="Microsoft YaHei UI"/>
                <a:cs typeface="Microsoft YaHei UI"/>
              </a:rPr>
              <a:t>y</a:t>
            </a:r>
            <a:r>
              <a:rPr dirty="0" smtClean="0" sz="2000" spc="0">
                <a:latin typeface="Microsoft YaHei UI"/>
                <a:cs typeface="Microsoft YaHei UI"/>
              </a:rPr>
              <a:t>mme</a:t>
            </a:r>
            <a:r>
              <a:rPr dirty="0" smtClean="0" sz="2000" spc="5">
                <a:latin typeface="Microsoft YaHei UI"/>
                <a:cs typeface="Microsoft YaHei UI"/>
              </a:rPr>
              <a:t>t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c</a:t>
            </a:r>
            <a:endParaRPr sz="2000">
              <a:latin typeface="Microsoft YaHei UI"/>
              <a:cs typeface="Microsoft YaHei UI"/>
            </a:endParaRPr>
          </a:p>
          <a:p>
            <a:pPr marL="755650" marR="112395" indent="-285750">
              <a:lnSpc>
                <a:spcPct val="100000"/>
              </a:lnSpc>
              <a:spcBef>
                <a:spcPts val="46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solidFill>
                  <a:srgbClr val="0000CC"/>
                </a:solidFill>
                <a:latin typeface="Microsoft YaHei UI"/>
                <a:cs typeface="Microsoft YaHei UI"/>
              </a:rPr>
              <a:t>em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属性是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ve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, 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i.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, t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je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ts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ot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ve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l o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je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buFont typeface="Microsoft YaHei UI"/>
              <a:buChar char="-"/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属性和类别间关系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13"/>
              </a:spcBef>
            </a:pPr>
            <a:endParaRPr sz="50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q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ty, 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latin typeface="Microsoft YaHei UI"/>
                <a:cs typeface="Microsoft YaHei UI"/>
              </a:rPr>
              <a:t>-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q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ty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0">
                <a:latin typeface="Microsoft YaHei UI"/>
                <a:cs typeface="Microsoft YaHei UI"/>
              </a:rPr>
              <a:t>et</a:t>
            </a:r>
            <a:r>
              <a:rPr dirty="0" smtClean="0" sz="2000" spc="-5">
                <a:latin typeface="Microsoft YaHei UI"/>
                <a:cs typeface="Microsoft YaHei UI"/>
              </a:rPr>
              <a:t>w</a:t>
            </a:r>
            <a:r>
              <a:rPr dirty="0" smtClean="0" sz="2000" spc="0">
                <a:latin typeface="Microsoft YaHei UI"/>
                <a:cs typeface="Microsoft YaHei UI"/>
              </a:rPr>
              <a:t>een </a:t>
            </a:r>
            <a:r>
              <a:rPr dirty="0" smtClean="0" sz="2000" spc="-5">
                <a:latin typeface="Microsoft YaHei UI"/>
                <a:cs typeface="Microsoft YaHei UI"/>
              </a:rPr>
              <a:t>c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, </a:t>
            </a:r>
            <a:r>
              <a:rPr dirty="0" smtClean="0" sz="2000" spc="-5">
                <a:latin typeface="Microsoft YaHei UI"/>
                <a:cs typeface="Microsoft YaHei UI"/>
              </a:rPr>
              <a:t>p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p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,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latin typeface="Microsoft YaHei UI"/>
                <a:cs typeface="Microsoft YaHei UI"/>
              </a:rPr>
              <a:t>in</a:t>
            </a:r>
            <a:r>
              <a:rPr dirty="0" smtClean="0" sz="2000" spc="-5">
                <a:latin typeface="Microsoft YaHei UI"/>
                <a:cs typeface="Microsoft YaHei UI"/>
              </a:rPr>
              <a:t>d</a:t>
            </a:r>
            <a:r>
              <a:rPr dirty="0" smtClean="0" sz="2000" spc="0">
                <a:latin typeface="Microsoft YaHei UI"/>
                <a:cs typeface="Microsoft YaHei UI"/>
              </a:rPr>
              <a:t>.)</a:t>
            </a:r>
            <a:endParaRPr sz="20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6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: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q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: t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es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ve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me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endParaRPr sz="20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50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: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jo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: 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-10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n </a:t>
            </a:r>
            <a:r>
              <a:rPr dirty="0" smtClean="0" sz="2000" spc="-5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0">
                <a:solidFill>
                  <a:srgbClr val="0000CC"/>
                </a:solidFill>
                <a:latin typeface="Microsoft YaHei UI"/>
                <a:cs typeface="Microsoft YaHei UI"/>
              </a:rPr>
              <a:t>ommon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3393460"/>
            <a:ext cx="8074023" cy="2801691"/>
          </a:xfrm>
          <a:custGeom>
            <a:avLst/>
            <a:gdLst/>
            <a:ahLst/>
            <a:cxnLst/>
            <a:rect l="l" t="t" r="r" b="b"/>
            <a:pathLst>
              <a:path w="8074023" h="2801691">
                <a:moveTo>
                  <a:pt x="0" y="2801691"/>
                </a:moveTo>
                <a:lnTo>
                  <a:pt x="8074023" y="2801691"/>
                </a:lnTo>
                <a:lnTo>
                  <a:pt x="8074023" y="0"/>
                </a:lnTo>
                <a:lnTo>
                  <a:pt x="0" y="0"/>
                </a:lnTo>
                <a:lnTo>
                  <a:pt x="0" y="28016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OW</a:t>
            </a:r>
            <a:r>
              <a:rPr dirty="0" smtClean="0" sz="4000" spc="-5">
                <a:latin typeface="Microsoft YaHei UI"/>
                <a:cs typeface="Microsoft YaHei UI"/>
              </a:rPr>
              <a:t>L</a:t>
            </a:r>
            <a:r>
              <a:rPr dirty="0" smtClean="0" sz="4000" spc="0">
                <a:latin typeface="Microsoft YaHei UI"/>
                <a:cs typeface="Microsoft YaHei UI"/>
              </a:rPr>
              <a:t>词汇表</a:t>
            </a:r>
            <a:endParaRPr sz="4000">
              <a:latin typeface="Microsoft YaHei UI"/>
              <a:cs typeface="Microsoft YaHei U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78815" y="981075"/>
          <a:ext cx="8077867" cy="5696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8351"/>
                <a:gridCol w="3989607"/>
                <a:gridCol w="478753"/>
              </a:tblGrid>
              <a:tr h="167309">
                <a:tc gridSpan="3">
                  <a:txBody>
                    <a:bodyPr/>
                    <a:lstStyle/>
                    <a:p>
                      <a:pPr/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4283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87063">
                <a:tc>
                  <a:txBody>
                    <a:bodyPr/>
                    <a:lstStyle/>
                    <a:p>
                      <a:pPr algn="ctr" marL="0" marR="3175">
                        <a:lnSpc>
                          <a:spcPct val="100000"/>
                        </a:lnSpc>
                      </a:pPr>
                      <a:r>
                        <a:rPr dirty="0" smtClean="0" sz="25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sse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1044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4283">
                      <a:solidFill>
                        <a:srgbClr val="FFFFFF"/>
                      </a:solidFill>
                      <a:prstDash val="solid"/>
                    </a:lnT>
                    <a:lnB w="41134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10919">
                        <a:lnSpc>
                          <a:spcPct val="100000"/>
                        </a:lnSpc>
                      </a:pPr>
                      <a:r>
                        <a:rPr dirty="0" smtClean="0" sz="25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ss</a:t>
                      </a:r>
                      <a:r>
                        <a:rPr dirty="0" smtClean="0" sz="2500" spc="-1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4283">
                      <a:solidFill>
                        <a:srgbClr val="FFFFFF"/>
                      </a:solidFill>
                      <a:prstDash val="solid"/>
                    </a:lnT>
                    <a:lnB w="41134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43778">
                <a:tc>
                  <a:txBody>
                    <a:bodyPr/>
                    <a:lstStyle/>
                    <a:p>
                      <a:pPr marL="86995" marR="1894839">
                        <a:lnSpc>
                          <a:spcPct val="100400"/>
                        </a:lnSpc>
                      </a:pP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h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g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h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g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1044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41134">
                      <a:solidFill>
                        <a:srgbClr val="FFFFFF"/>
                      </a:solidFill>
                      <a:prstDash val="solid"/>
                    </a:lnT>
                    <a:lnB w="15621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6995" marR="1383030">
                        <a:lnSpc>
                          <a:spcPct val="100400"/>
                        </a:lnSpc>
                      </a:pP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20"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m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p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m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30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30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-25"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3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ti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u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f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41134">
                      <a:solidFill>
                        <a:srgbClr val="FFFFFF"/>
                      </a:solidFill>
                      <a:prstDash val="solid"/>
                    </a:lnT>
                    <a:lnB w="14027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</a:pPr>
                      <a:r>
                        <a:rPr dirty="0" smtClean="0" sz="1850" spc="5">
                          <a:solidFill>
                            <a:srgbClr val="7E7F7E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dirty="0" smtClean="0" sz="1850" spc="-5">
                          <a:solidFill>
                            <a:srgbClr val="7E7F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1850" spc="-5">
                          <a:solidFill>
                            <a:srgbClr val="7E7F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1850" spc="-10">
                          <a:solidFill>
                            <a:srgbClr val="7E7F7E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1850" spc="5">
                          <a:solidFill>
                            <a:srgbClr val="7E7F7E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1850" spc="0">
                          <a:solidFill>
                            <a:srgbClr val="7E7F7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1850" spc="0">
                          <a:solidFill>
                            <a:srgbClr val="7E7F7E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B="0" marT="0" vert="vert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41134">
                      <a:solidFill>
                        <a:srgbClr val="FFFFFF"/>
                      </a:solidFill>
                      <a:prstDash val="solid"/>
                    </a:lnT>
                    <a:lnB w="14027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157066">
                <a:tc rowSpan="2"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3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30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tr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ti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1044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5621">
                      <a:solidFill>
                        <a:srgbClr val="FFFFFF"/>
                      </a:solidFill>
                      <a:prstDash val="solid"/>
                    </a:lnT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41134">
                      <a:solidFill>
                        <a:srgbClr val="FFFFFF"/>
                      </a:solidFill>
                      <a:prstDash val="solid"/>
                    </a:lnT>
                    <a:lnB w="14027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 vert="vert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41134">
                      <a:solidFill>
                        <a:srgbClr val="FFFFFF"/>
                      </a:solidFill>
                      <a:prstDash val="solid"/>
                    </a:lnT>
                    <a:lnB w="14027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35240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1044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5621">
                      <a:solidFill>
                        <a:srgbClr val="FFFFFF"/>
                      </a:solidFill>
                      <a:prstDash val="solid"/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2565"/>
                        </a:lnSpc>
                      </a:pP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ll</a:t>
                      </a:r>
                      <a:r>
                        <a:rPr dirty="0" smtClean="0" sz="2500" spc="-145">
                          <a:latin typeface="Arial"/>
                          <a:cs typeface="Arial"/>
                        </a:rPr>
                        <a:t>V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u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500" spc="-3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m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4027">
                      <a:solidFill>
                        <a:srgbClr val="FFFFFF"/>
                      </a:solidFill>
                      <a:prstDash val="solid"/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</a:pPr>
                      <a:r>
                        <a:rPr dirty="0" smtClean="0" sz="185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qu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B="0" marT="0" vert="vert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4027">
                      <a:solidFill>
                        <a:srgbClr val="FFFFFF"/>
                      </a:solidFill>
                      <a:prstDash val="solid"/>
                    </a:lnT>
                    <a:solidFill>
                      <a:srgbClr val="D0D8E8"/>
                    </a:solidFill>
                  </a:tcPr>
                </a:tc>
              </a:tr>
              <a:tr h="495119"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P</a:t>
                      </a:r>
                      <a:r>
                        <a:rPr dirty="0" smtClean="0" sz="2500" spc="-3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p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ty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1044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B w="15621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86995" marR="1108075">
                        <a:lnSpc>
                          <a:spcPct val="100400"/>
                        </a:lnSpc>
                      </a:pP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m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145">
                          <a:latin typeface="Arial"/>
                          <a:cs typeface="Arial"/>
                        </a:rPr>
                        <a:t>V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u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500" spc="-3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m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h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-145">
                          <a:latin typeface="Arial"/>
                          <a:cs typeface="Arial"/>
                        </a:rPr>
                        <a:t>V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u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e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B w="14027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dirty="0" smtClean="0" sz="185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185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185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185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185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1850" spc="-2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1850" spc="-1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185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185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185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185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B="0" marT="0" vert="vert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B w="14027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78375">
                <a:tc>
                  <a:txBody>
                    <a:bodyPr/>
                    <a:lstStyle/>
                    <a:p>
                      <a:pPr marL="920115">
                        <a:lnSpc>
                          <a:spcPct val="100000"/>
                        </a:lnSpc>
                      </a:pPr>
                      <a:r>
                        <a:rPr dirty="0" smtClean="0" sz="25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1044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5621">
                      <a:solidFill>
                        <a:srgbClr val="FFFFFF"/>
                      </a:solidFill>
                      <a:prstDash val="solid"/>
                    </a:lnT>
                    <a:lnB w="15621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B w="14027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 vert="vert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B w="14027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74148">
                <a:tc rowSpan="3">
                  <a:txBody>
                    <a:bodyPr/>
                    <a:lstStyle/>
                    <a:p>
                      <a:pPr marL="86995" marR="734695">
                        <a:lnSpc>
                          <a:spcPct val="100400"/>
                        </a:lnSpc>
                      </a:pP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30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500" spc="-65"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3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30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tF</a:t>
                      </a:r>
                      <a:r>
                        <a:rPr dirty="0" smtClean="0" sz="2500" spc="-3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m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j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30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tW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ith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2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ll</a:t>
                      </a:r>
                      <a:r>
                        <a:rPr dirty="0" smtClean="0" sz="25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3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500" spc="-6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500" spc="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3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3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2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3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ti</a:t>
                      </a:r>
                      <a:r>
                        <a:rPr dirty="0" smtClean="0" sz="25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tM</a:t>
                      </a:r>
                      <a:r>
                        <a:rPr dirty="0" smtClean="0" sz="2500" spc="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mtClean="0" sz="250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dirty="0" smtClean="0" sz="2500" spc="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3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1044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5621">
                      <a:solidFill>
                        <a:srgbClr val="FFFFFF"/>
                      </a:solidFill>
                      <a:prstDash val="solid"/>
                    </a:lnT>
                    <a:lnB w="1402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B w="14027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 vert="vert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B w="14027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12756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1044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5621">
                      <a:solidFill>
                        <a:srgbClr val="FFFFFF"/>
                      </a:solidFill>
                      <a:prstDash val="solid"/>
                    </a:lnT>
                    <a:lnB w="1402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6995" marR="1399540">
                        <a:lnSpc>
                          <a:spcPct val="100400"/>
                        </a:lnSpc>
                      </a:pP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20"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-3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li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ty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m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-3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li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ty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m</a:t>
                      </a:r>
                      <a:r>
                        <a:rPr dirty="0" smtClean="0" sz="2500" spc="-25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x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-35"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li</a:t>
                      </a:r>
                      <a:r>
                        <a:rPr dirty="0" smtClean="0" sz="2500" spc="-15"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y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4027">
                      <a:solidFill>
                        <a:srgbClr val="FFFFFF"/>
                      </a:solidFill>
                      <a:prstDash val="solid"/>
                    </a:lnT>
                    <a:lnB w="1402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</a:pPr>
                      <a:r>
                        <a:rPr dirty="0" smtClean="0" sz="1850" spc="-2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185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1850" spc="-3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185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185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185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185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185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1850" spc="-1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1850" spc="-5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1850" spc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B="0" marT="0" vert="vert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4027">
                      <a:solidFill>
                        <a:srgbClr val="FFFFFF"/>
                      </a:solidFill>
                      <a:prstDash val="solid"/>
                    </a:lnT>
                    <a:lnB w="1402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783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1044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5621">
                      <a:solidFill>
                        <a:srgbClr val="FFFFFF"/>
                      </a:solidFill>
                      <a:prstDash val="solid"/>
                    </a:lnT>
                    <a:lnB w="1402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dirty="0" smtClean="0" sz="2500" spc="-2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w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: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mtClean="0" sz="25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5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0">
                          <a:latin typeface="Arial"/>
                          <a:cs typeface="Arial"/>
                        </a:rPr>
                        <a:t>f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4026">
                      <a:solidFill>
                        <a:srgbClr val="FFFFFF"/>
                      </a:solidFill>
                      <a:prstDash val="solid"/>
                    </a:lnT>
                    <a:lnB w="1402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632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4026">
                      <a:solidFill>
                        <a:srgbClr val="FFFFFF"/>
                      </a:solidFill>
                      <a:prstDash val="solid"/>
                    </a:lnT>
                    <a:lnB w="14026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82820">
                <a:tc gridSpan="3">
                  <a:txBody>
                    <a:bodyPr/>
                    <a:lstStyle/>
                    <a:p>
                      <a:pPr marL="2494915">
                        <a:lnSpc>
                          <a:spcPct val="100000"/>
                        </a:lnSpc>
                      </a:pPr>
                      <a:r>
                        <a:rPr dirty="0" smtClean="0" sz="25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mtClean="0" sz="2500" spc="-1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5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-1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500" spc="-1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mtClean="0" sz="25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dirty="0" smtClean="0" sz="25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5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smtClean="0" sz="25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5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500" spc="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1044">
                      <a:solidFill>
                        <a:srgbClr val="FFFFFF"/>
                      </a:solidFill>
                      <a:prstDash val="solid"/>
                    </a:lnL>
                    <a:lnR w="15632">
                      <a:solidFill>
                        <a:srgbClr val="FFFFFF"/>
                      </a:solidFill>
                      <a:prstDash val="solid"/>
                    </a:lnR>
                    <a:lnT w="14026">
                      <a:solidFill>
                        <a:srgbClr val="FFFFFF"/>
                      </a:solidFill>
                      <a:prstDash val="solid"/>
                    </a:lnT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语义网知识描述语言体系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2108" y="5525895"/>
            <a:ext cx="2698087" cy="403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852108" y="5525895"/>
            <a:ext cx="2698087" cy="403905"/>
          </a:xfrm>
          <a:custGeom>
            <a:avLst/>
            <a:gdLst/>
            <a:ahLst/>
            <a:cxnLst/>
            <a:rect l="l" t="t" r="r" b="b"/>
            <a:pathLst>
              <a:path w="2698087" h="403905">
                <a:moveTo>
                  <a:pt x="0" y="0"/>
                </a:moveTo>
                <a:lnTo>
                  <a:pt x="2698087" y="0"/>
                </a:lnTo>
                <a:lnTo>
                  <a:pt x="2698087" y="403905"/>
                </a:lnTo>
                <a:lnTo>
                  <a:pt x="0" y="403905"/>
                </a:lnTo>
                <a:lnTo>
                  <a:pt x="0" y="0"/>
                </a:lnTo>
                <a:close/>
              </a:path>
            </a:pathLst>
          </a:custGeom>
          <a:ln w="6944">
            <a:solidFill>
              <a:srgbClr val="3CB7D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644682" y="5525895"/>
            <a:ext cx="3073313" cy="403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644682" y="5525895"/>
            <a:ext cx="3073314" cy="403905"/>
          </a:xfrm>
          <a:custGeom>
            <a:avLst/>
            <a:gdLst/>
            <a:ahLst/>
            <a:cxnLst/>
            <a:rect l="l" t="t" r="r" b="b"/>
            <a:pathLst>
              <a:path w="3073314" h="403905">
                <a:moveTo>
                  <a:pt x="0" y="0"/>
                </a:moveTo>
                <a:lnTo>
                  <a:pt x="3073314" y="0"/>
                </a:lnTo>
                <a:lnTo>
                  <a:pt x="3073314" y="403905"/>
                </a:lnTo>
                <a:lnTo>
                  <a:pt x="0" y="403905"/>
                </a:lnTo>
                <a:lnTo>
                  <a:pt x="0" y="0"/>
                </a:lnTo>
                <a:close/>
              </a:path>
            </a:pathLst>
          </a:custGeom>
          <a:ln w="6944">
            <a:solidFill>
              <a:srgbClr val="3CB7D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2108" y="4835447"/>
            <a:ext cx="5865886" cy="403905"/>
          </a:xfrm>
          <a:custGeom>
            <a:avLst/>
            <a:gdLst/>
            <a:ahLst/>
            <a:cxnLst/>
            <a:rect l="l" t="t" r="r" b="b"/>
            <a:pathLst>
              <a:path w="5865886" h="403905">
                <a:moveTo>
                  <a:pt x="0" y="403905"/>
                </a:moveTo>
                <a:lnTo>
                  <a:pt x="5865886" y="403905"/>
                </a:lnTo>
                <a:lnTo>
                  <a:pt x="5865886" y="0"/>
                </a:lnTo>
                <a:lnTo>
                  <a:pt x="0" y="0"/>
                </a:lnTo>
                <a:lnTo>
                  <a:pt x="0" y="403905"/>
                </a:lnTo>
                <a:close/>
              </a:path>
            </a:pathLst>
          </a:custGeom>
          <a:solidFill>
            <a:srgbClr val="F9B9A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2108" y="4835447"/>
            <a:ext cx="5865887" cy="403905"/>
          </a:xfrm>
          <a:custGeom>
            <a:avLst/>
            <a:gdLst/>
            <a:ahLst/>
            <a:cxnLst/>
            <a:rect l="l" t="t" r="r" b="b"/>
            <a:pathLst>
              <a:path w="5865887" h="403905">
                <a:moveTo>
                  <a:pt x="0" y="0"/>
                </a:moveTo>
                <a:lnTo>
                  <a:pt x="5865887" y="0"/>
                </a:lnTo>
                <a:lnTo>
                  <a:pt x="5865887" y="403905"/>
                </a:lnTo>
                <a:lnTo>
                  <a:pt x="0" y="403905"/>
                </a:lnTo>
                <a:lnTo>
                  <a:pt x="0" y="0"/>
                </a:lnTo>
                <a:close/>
              </a:path>
            </a:pathLst>
          </a:custGeom>
          <a:ln w="6944">
            <a:solidFill>
              <a:srgbClr val="F0501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644681" y="4264286"/>
            <a:ext cx="3073313" cy="403905"/>
          </a:xfrm>
          <a:custGeom>
            <a:avLst/>
            <a:gdLst/>
            <a:ahLst/>
            <a:cxnLst/>
            <a:rect l="l" t="t" r="r" b="b"/>
            <a:pathLst>
              <a:path w="3073313" h="403905">
                <a:moveTo>
                  <a:pt x="0" y="403905"/>
                </a:moveTo>
                <a:lnTo>
                  <a:pt x="3073313" y="403905"/>
                </a:lnTo>
                <a:lnTo>
                  <a:pt x="3073313" y="0"/>
                </a:lnTo>
                <a:lnTo>
                  <a:pt x="0" y="0"/>
                </a:lnTo>
                <a:lnTo>
                  <a:pt x="0" y="40390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644681" y="4264287"/>
            <a:ext cx="3073314" cy="403905"/>
          </a:xfrm>
          <a:custGeom>
            <a:avLst/>
            <a:gdLst/>
            <a:ahLst/>
            <a:cxnLst/>
            <a:rect l="l" t="t" r="r" b="b"/>
            <a:pathLst>
              <a:path w="3073314" h="403905">
                <a:moveTo>
                  <a:pt x="0" y="0"/>
                </a:moveTo>
                <a:lnTo>
                  <a:pt x="3073314" y="0"/>
                </a:lnTo>
                <a:lnTo>
                  <a:pt x="3073314" y="403905"/>
                </a:lnTo>
                <a:lnTo>
                  <a:pt x="0" y="403905"/>
                </a:lnTo>
                <a:lnTo>
                  <a:pt x="0" y="0"/>
                </a:lnTo>
                <a:close/>
              </a:path>
            </a:pathLst>
          </a:custGeom>
          <a:ln w="6944">
            <a:solidFill>
              <a:srgbClr val="79A0C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227318" y="3559910"/>
            <a:ext cx="1465252" cy="403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227318" y="3559909"/>
            <a:ext cx="1465253" cy="403905"/>
          </a:xfrm>
          <a:custGeom>
            <a:avLst/>
            <a:gdLst/>
            <a:ahLst/>
            <a:cxnLst/>
            <a:rect l="l" t="t" r="r" b="b"/>
            <a:pathLst>
              <a:path w="1465253" h="403905">
                <a:moveTo>
                  <a:pt x="0" y="0"/>
                </a:moveTo>
                <a:lnTo>
                  <a:pt x="1465253" y="0"/>
                </a:lnTo>
                <a:lnTo>
                  <a:pt x="1465253" y="403905"/>
                </a:lnTo>
                <a:lnTo>
                  <a:pt x="0" y="403905"/>
                </a:lnTo>
                <a:lnTo>
                  <a:pt x="0" y="0"/>
                </a:lnTo>
                <a:close/>
              </a:path>
            </a:pathLst>
          </a:custGeom>
          <a:ln w="6944">
            <a:solidFill>
              <a:srgbClr val="79A0C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644681" y="3572013"/>
            <a:ext cx="1377916" cy="4039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644681" y="3572013"/>
            <a:ext cx="1377917" cy="403905"/>
          </a:xfrm>
          <a:custGeom>
            <a:avLst/>
            <a:gdLst/>
            <a:ahLst/>
            <a:cxnLst/>
            <a:rect l="l" t="t" r="r" b="b"/>
            <a:pathLst>
              <a:path w="1377917" h="403905">
                <a:moveTo>
                  <a:pt x="0" y="0"/>
                </a:moveTo>
                <a:lnTo>
                  <a:pt x="1377917" y="0"/>
                </a:lnTo>
                <a:lnTo>
                  <a:pt x="1377917" y="403905"/>
                </a:lnTo>
                <a:lnTo>
                  <a:pt x="0" y="403905"/>
                </a:lnTo>
                <a:lnTo>
                  <a:pt x="0" y="0"/>
                </a:lnTo>
                <a:close/>
              </a:path>
            </a:pathLst>
          </a:custGeom>
          <a:ln w="6944">
            <a:solidFill>
              <a:srgbClr val="79A0C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849452" y="4258709"/>
            <a:ext cx="1558772" cy="4039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849452" y="4258711"/>
            <a:ext cx="1558772" cy="403905"/>
          </a:xfrm>
          <a:custGeom>
            <a:avLst/>
            <a:gdLst/>
            <a:ahLst/>
            <a:cxnLst/>
            <a:rect l="l" t="t" r="r" b="b"/>
            <a:pathLst>
              <a:path w="1558772" h="403905">
                <a:moveTo>
                  <a:pt x="0" y="0"/>
                </a:moveTo>
                <a:lnTo>
                  <a:pt x="1558772" y="0"/>
                </a:lnTo>
                <a:lnTo>
                  <a:pt x="1558772" y="403905"/>
                </a:lnTo>
                <a:lnTo>
                  <a:pt x="0" y="403905"/>
                </a:lnTo>
                <a:lnTo>
                  <a:pt x="0" y="0"/>
                </a:lnTo>
                <a:close/>
              </a:path>
            </a:pathLst>
          </a:custGeom>
          <a:ln w="6944">
            <a:solidFill>
              <a:srgbClr val="79A0C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035978" y="3519298"/>
            <a:ext cx="262070" cy="601467"/>
          </a:xfrm>
          <a:custGeom>
            <a:avLst/>
            <a:gdLst/>
            <a:ahLst/>
            <a:cxnLst/>
            <a:rect l="l" t="t" r="r" b="b"/>
            <a:pathLst>
              <a:path w="262070" h="601467">
                <a:moveTo>
                  <a:pt x="0" y="0"/>
                </a:moveTo>
                <a:lnTo>
                  <a:pt x="262070" y="601467"/>
                </a:lnTo>
              </a:path>
            </a:pathLst>
          </a:custGeom>
          <a:ln w="13888">
            <a:solidFill>
              <a:srgbClr val="D2CD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27216" y="2611277"/>
            <a:ext cx="4608195" cy="32689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708150" marR="1196340">
              <a:lnSpc>
                <a:spcPct val="103299"/>
              </a:lnSpc>
            </a:pP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Si</a:t>
            </a:r>
            <a:r>
              <a:rPr dirty="0" smtClean="0" sz="1500" spc="30">
                <a:solidFill>
                  <a:srgbClr val="142948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-5">
                <a:solidFill>
                  <a:srgbClr val="1429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v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ary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ts val="1000"/>
              </a:lnSpc>
              <a:spcBef>
                <a:spcPts val="7"/>
              </a:spcBef>
            </a:pPr>
            <a:endParaRPr sz="1000"/>
          </a:p>
          <a:p>
            <a:pPr marL="673735">
              <a:lnSpc>
                <a:spcPct val="100000"/>
              </a:lnSpc>
            </a:pP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Q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ry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ts val="550"/>
              </a:lnSpc>
              <a:spcBef>
                <a:spcPts val="47"/>
              </a:spcBef>
            </a:pPr>
            <a:endParaRPr sz="5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 marR="3553460">
              <a:lnSpc>
                <a:spcPct val="103299"/>
              </a:lnSpc>
            </a:pP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Gra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ata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500" spc="30">
                <a:solidFill>
                  <a:srgbClr val="142948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l</a:t>
            </a:r>
            <a:endParaRPr sz="1500">
              <a:latin typeface="Lucida Sans Unicode"/>
              <a:cs typeface="Lucida Sans Unicode"/>
            </a:endParaRPr>
          </a:p>
          <a:p>
            <a:pPr marL="1522095">
              <a:lnSpc>
                <a:spcPct val="100000"/>
              </a:lnSpc>
              <a:spcBef>
                <a:spcPts val="475"/>
              </a:spcBef>
              <a:tabLst>
                <a:tab pos="3317240" algn="l"/>
              </a:tabLst>
            </a:pPr>
            <a:r>
              <a:rPr dirty="0" smtClean="0" baseline="1424" sz="2925" spc="0">
                <a:latin typeface="Calibri"/>
                <a:cs typeface="Calibri"/>
              </a:rPr>
              <a:t>S</a:t>
            </a:r>
            <a:r>
              <a:rPr dirty="0" smtClean="0" baseline="1424" sz="2925" spc="-232">
                <a:latin typeface="Calibri"/>
                <a:cs typeface="Calibri"/>
              </a:rPr>
              <a:t>P</a:t>
            </a:r>
            <a:r>
              <a:rPr dirty="0" smtClean="0" baseline="1424" sz="2925" spc="-7">
                <a:latin typeface="Calibri"/>
                <a:cs typeface="Calibri"/>
              </a:rPr>
              <a:t>A</a:t>
            </a:r>
            <a:r>
              <a:rPr dirty="0" smtClean="0" baseline="1424" sz="2925" spc="-37">
                <a:latin typeface="Calibri"/>
                <a:cs typeface="Calibri"/>
              </a:rPr>
              <a:t>R</a:t>
            </a:r>
            <a:r>
              <a:rPr dirty="0" smtClean="0" baseline="1424" sz="2925" spc="0">
                <a:latin typeface="Calibri"/>
                <a:cs typeface="Calibri"/>
              </a:rPr>
              <a:t>Q</a:t>
            </a:r>
            <a:r>
              <a:rPr dirty="0" smtClean="0" baseline="1424" sz="2925" spc="7">
                <a:latin typeface="Calibri"/>
                <a:cs typeface="Calibri"/>
              </a:rPr>
              <a:t>L</a:t>
            </a:r>
            <a:r>
              <a:rPr dirty="0" smtClean="0" baseline="1424" sz="2925" spc="7">
                <a:latin typeface="Calibri"/>
                <a:cs typeface="Calibri"/>
              </a:rPr>
              <a:t>	</a:t>
            </a:r>
            <a:r>
              <a:rPr dirty="0" smtClean="0" sz="1950" spc="-5">
                <a:latin typeface="Calibri"/>
                <a:cs typeface="Calibri"/>
              </a:rPr>
              <a:t>R</a:t>
            </a:r>
            <a:r>
              <a:rPr dirty="0" smtClean="0" sz="1950" spc="5">
                <a:latin typeface="Calibri"/>
                <a:cs typeface="Calibri"/>
              </a:rPr>
              <a:t>D</a:t>
            </a:r>
            <a:r>
              <a:rPr dirty="0" smtClean="0" sz="1950" spc="0">
                <a:latin typeface="Calibri"/>
                <a:cs typeface="Calibri"/>
              </a:rPr>
              <a:t>F</a:t>
            </a:r>
            <a:r>
              <a:rPr dirty="0" smtClean="0" sz="1950" spc="-5">
                <a:latin typeface="Calibri"/>
                <a:cs typeface="Calibri"/>
              </a:rPr>
              <a:t>-S</a:t>
            </a:r>
            <a:r>
              <a:rPr dirty="0" smtClean="0" sz="1950" spc="0">
                <a:latin typeface="Calibri"/>
                <a:cs typeface="Calibri"/>
              </a:rPr>
              <a:t>c</a:t>
            </a:r>
            <a:r>
              <a:rPr dirty="0" smtClean="0" sz="1950" spc="15">
                <a:latin typeface="Calibri"/>
                <a:cs typeface="Calibri"/>
              </a:rPr>
              <a:t>h</a:t>
            </a:r>
            <a:r>
              <a:rPr dirty="0" smtClean="0" sz="1950" spc="5">
                <a:latin typeface="Calibri"/>
                <a:cs typeface="Calibri"/>
              </a:rPr>
              <a:t>e</a:t>
            </a:r>
            <a:r>
              <a:rPr dirty="0" smtClean="0" sz="1950" spc="-5">
                <a:latin typeface="Calibri"/>
                <a:cs typeface="Calibri"/>
              </a:rPr>
              <a:t>ma</a:t>
            </a:r>
            <a:endParaRPr sz="195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57"/>
              </a:spcBef>
            </a:pPr>
            <a:endParaRPr sz="1100"/>
          </a:p>
          <a:p>
            <a:pPr marL="524510">
              <a:lnSpc>
                <a:spcPct val="100000"/>
              </a:lnSpc>
            </a:pPr>
            <a:r>
              <a:rPr dirty="0" smtClean="0" sz="1950" spc="-5">
                <a:latin typeface="Calibri"/>
                <a:cs typeface="Calibri"/>
              </a:rPr>
              <a:t>R</a:t>
            </a:r>
            <a:r>
              <a:rPr dirty="0" smtClean="0" sz="1950" spc="5">
                <a:latin typeface="Calibri"/>
                <a:cs typeface="Calibri"/>
              </a:rPr>
              <a:t>D</a:t>
            </a:r>
            <a:r>
              <a:rPr dirty="0" smtClean="0" sz="1950" spc="5">
                <a:latin typeface="Calibri"/>
                <a:cs typeface="Calibri"/>
              </a:rPr>
              <a:t>F</a:t>
            </a:r>
            <a:r>
              <a:rPr dirty="0" smtClean="0" sz="1950" spc="10">
                <a:latin typeface="Calibri"/>
                <a:cs typeface="Calibri"/>
              </a:rPr>
              <a:t> </a:t>
            </a:r>
            <a:r>
              <a:rPr dirty="0" smtClean="0" sz="1950" spc="5">
                <a:latin typeface="Calibri"/>
                <a:cs typeface="Calibri"/>
              </a:rPr>
              <a:t>(</a:t>
            </a:r>
            <a:r>
              <a:rPr dirty="0" smtClean="0" sz="1950" spc="-40">
                <a:latin typeface="Calibri"/>
                <a:cs typeface="Calibri"/>
              </a:rPr>
              <a:t>R</a:t>
            </a:r>
            <a:r>
              <a:rPr dirty="0" smtClean="0" sz="1950" spc="0">
                <a:latin typeface="Calibri"/>
                <a:cs typeface="Calibri"/>
              </a:rPr>
              <a:t>e</a:t>
            </a:r>
            <a:r>
              <a:rPr dirty="0" smtClean="0" sz="1950" spc="-5">
                <a:latin typeface="Calibri"/>
                <a:cs typeface="Calibri"/>
              </a:rPr>
              <a:t>s</a:t>
            </a:r>
            <a:r>
              <a:rPr dirty="0" smtClean="0" sz="1950" spc="10">
                <a:latin typeface="Calibri"/>
                <a:cs typeface="Calibri"/>
              </a:rPr>
              <a:t>ou</a:t>
            </a:r>
            <a:r>
              <a:rPr dirty="0" smtClean="0" sz="1950" spc="-30">
                <a:latin typeface="Calibri"/>
                <a:cs typeface="Calibri"/>
              </a:rPr>
              <a:t>r</a:t>
            </a:r>
            <a:r>
              <a:rPr dirty="0" smtClean="0" sz="1950" spc="0">
                <a:latin typeface="Calibri"/>
                <a:cs typeface="Calibri"/>
              </a:rPr>
              <a:t>ce</a:t>
            </a:r>
            <a:r>
              <a:rPr dirty="0" smtClean="0" sz="1950" spc="15">
                <a:latin typeface="Calibri"/>
                <a:cs typeface="Calibri"/>
              </a:rPr>
              <a:t> </a:t>
            </a:r>
            <a:r>
              <a:rPr dirty="0" smtClean="0" sz="1950" spc="0">
                <a:latin typeface="Calibri"/>
                <a:cs typeface="Calibri"/>
              </a:rPr>
              <a:t>De</a:t>
            </a:r>
            <a:r>
              <a:rPr dirty="0" smtClean="0" sz="1950" spc="-5">
                <a:latin typeface="Calibri"/>
                <a:cs typeface="Calibri"/>
              </a:rPr>
              <a:t>s</a:t>
            </a:r>
            <a:r>
              <a:rPr dirty="0" smtClean="0" sz="1950" spc="0">
                <a:latin typeface="Calibri"/>
                <a:cs typeface="Calibri"/>
              </a:rPr>
              <a:t>c</a:t>
            </a:r>
            <a:r>
              <a:rPr dirty="0" smtClean="0" sz="1950" spc="-5">
                <a:latin typeface="Calibri"/>
                <a:cs typeface="Calibri"/>
              </a:rPr>
              <a:t>r</a:t>
            </a:r>
            <a:r>
              <a:rPr dirty="0" smtClean="0" sz="1950" spc="0">
                <a:latin typeface="Calibri"/>
                <a:cs typeface="Calibri"/>
              </a:rPr>
              <a:t>i</a:t>
            </a:r>
            <a:r>
              <a:rPr dirty="0" smtClean="0" sz="1950" spc="0">
                <a:latin typeface="Calibri"/>
                <a:cs typeface="Calibri"/>
              </a:rPr>
              <a:t>pti</a:t>
            </a:r>
            <a:r>
              <a:rPr dirty="0" smtClean="0" sz="1950" spc="10">
                <a:latin typeface="Calibri"/>
                <a:cs typeface="Calibri"/>
              </a:rPr>
              <a:t>on</a:t>
            </a:r>
            <a:r>
              <a:rPr dirty="0" smtClean="0" sz="1950" spc="15">
                <a:latin typeface="Calibri"/>
                <a:cs typeface="Calibri"/>
              </a:rPr>
              <a:t> </a:t>
            </a:r>
            <a:r>
              <a:rPr dirty="0" smtClean="0" sz="1950" spc="0">
                <a:latin typeface="Calibri"/>
                <a:cs typeface="Calibri"/>
              </a:rPr>
              <a:t>F</a:t>
            </a:r>
            <a:r>
              <a:rPr dirty="0" smtClean="0" sz="1950" spc="-45">
                <a:latin typeface="Calibri"/>
                <a:cs typeface="Calibri"/>
              </a:rPr>
              <a:t>r</a:t>
            </a:r>
            <a:r>
              <a:rPr dirty="0" smtClean="0" sz="1950" spc="0">
                <a:latin typeface="Calibri"/>
                <a:cs typeface="Calibri"/>
              </a:rPr>
              <a:t>a</a:t>
            </a:r>
            <a:r>
              <a:rPr dirty="0" smtClean="0" sz="1950" spc="-5">
                <a:latin typeface="Calibri"/>
                <a:cs typeface="Calibri"/>
              </a:rPr>
              <a:t>m</a:t>
            </a:r>
            <a:r>
              <a:rPr dirty="0" smtClean="0" sz="1950" spc="-5">
                <a:latin typeface="Calibri"/>
                <a:cs typeface="Calibri"/>
              </a:rPr>
              <a:t>e</a:t>
            </a:r>
            <a:r>
              <a:rPr dirty="0" smtClean="0" sz="1950" spc="-20">
                <a:latin typeface="Calibri"/>
                <a:cs typeface="Calibri"/>
              </a:rPr>
              <a:t>w</a:t>
            </a:r>
            <a:r>
              <a:rPr dirty="0" smtClean="0" sz="1950" spc="10">
                <a:latin typeface="Calibri"/>
                <a:cs typeface="Calibri"/>
              </a:rPr>
              <a:t>o</a:t>
            </a:r>
            <a:r>
              <a:rPr dirty="0" smtClean="0" sz="1950" spc="-5">
                <a:latin typeface="Calibri"/>
                <a:cs typeface="Calibri"/>
              </a:rPr>
              <a:t>r</a:t>
            </a:r>
            <a:r>
              <a:rPr dirty="0" smtClean="0" sz="1950" spc="-10">
                <a:latin typeface="Calibri"/>
                <a:cs typeface="Calibri"/>
              </a:rPr>
              <a:t>k</a:t>
            </a:r>
            <a:r>
              <a:rPr dirty="0" smtClean="0" sz="1950" spc="5">
                <a:latin typeface="Calibri"/>
                <a:cs typeface="Calibri"/>
              </a:rPr>
              <a:t>)</a:t>
            </a:r>
            <a:endParaRPr sz="1950">
              <a:latin typeface="Calibri"/>
              <a:cs typeface="Calibr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  <a:spcBef>
                <a:spcPts val="96"/>
              </a:spcBef>
            </a:pPr>
            <a:endParaRPr sz="1000"/>
          </a:p>
          <a:p>
            <a:pPr marL="524510">
              <a:lnSpc>
                <a:spcPct val="100000"/>
              </a:lnSpc>
              <a:tabLst>
                <a:tab pos="3317240" algn="l"/>
              </a:tabLst>
            </a:pPr>
            <a:r>
              <a:rPr dirty="0" smtClean="0" sz="1950" spc="-10">
                <a:latin typeface="Calibri"/>
                <a:cs typeface="Calibri"/>
              </a:rPr>
              <a:t>U</a:t>
            </a:r>
            <a:r>
              <a:rPr dirty="0" smtClean="0" sz="1950" spc="5">
                <a:latin typeface="Calibri"/>
                <a:cs typeface="Calibri"/>
              </a:rPr>
              <a:t>n</a:t>
            </a:r>
            <a:r>
              <a:rPr dirty="0" smtClean="0" sz="1950" spc="-5">
                <a:latin typeface="Calibri"/>
                <a:cs typeface="Calibri"/>
              </a:rPr>
              <a:t>i</a:t>
            </a:r>
            <a:r>
              <a:rPr dirty="0" smtClean="0" sz="1950" spc="-15">
                <a:latin typeface="Calibri"/>
                <a:cs typeface="Calibri"/>
              </a:rPr>
              <a:t>c</a:t>
            </a:r>
            <a:r>
              <a:rPr dirty="0" smtClean="0" sz="1950" spc="10">
                <a:latin typeface="Calibri"/>
                <a:cs typeface="Calibri"/>
              </a:rPr>
              <a:t>o</a:t>
            </a:r>
            <a:r>
              <a:rPr dirty="0" smtClean="0" sz="1950" spc="15">
                <a:latin typeface="Calibri"/>
                <a:cs typeface="Calibri"/>
              </a:rPr>
              <a:t>d</a:t>
            </a:r>
            <a:r>
              <a:rPr dirty="0" smtClean="0" sz="1950" spc="0">
                <a:latin typeface="Calibri"/>
                <a:cs typeface="Calibri"/>
              </a:rPr>
              <a:t>e	</a:t>
            </a:r>
            <a:r>
              <a:rPr dirty="0" smtClean="0" sz="1950" spc="-10">
                <a:latin typeface="Calibri"/>
                <a:cs typeface="Calibri"/>
              </a:rPr>
              <a:t>U</a:t>
            </a:r>
            <a:r>
              <a:rPr dirty="0" smtClean="0" sz="1950" spc="-5">
                <a:latin typeface="Calibri"/>
                <a:cs typeface="Calibri"/>
              </a:rPr>
              <a:t>R</a:t>
            </a:r>
            <a:r>
              <a:rPr dirty="0" smtClean="0" sz="1950" spc="-5">
                <a:latin typeface="Calibri"/>
                <a:cs typeface="Calibri"/>
              </a:rPr>
              <a:t>I</a:t>
            </a:r>
            <a:r>
              <a:rPr dirty="0" smtClean="0" sz="1950" spc="0">
                <a:latin typeface="Calibri"/>
                <a:cs typeface="Calibri"/>
              </a:rPr>
              <a:t>s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14615" y="3598369"/>
            <a:ext cx="515620" cy="3155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950" spc="-25">
                <a:latin typeface="Calibri"/>
                <a:cs typeface="Calibri"/>
              </a:rPr>
              <a:t>O</a:t>
            </a:r>
            <a:r>
              <a:rPr dirty="0" smtClean="0" sz="1950" spc="-5">
                <a:latin typeface="Calibri"/>
                <a:cs typeface="Calibri"/>
              </a:rPr>
              <a:t>W</a:t>
            </a:r>
            <a:r>
              <a:rPr dirty="0" smtClean="0" sz="1950" spc="5">
                <a:latin typeface="Calibri"/>
                <a:cs typeface="Calibri"/>
              </a:rPr>
              <a:t>L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31978" y="3610474"/>
            <a:ext cx="538480" cy="3155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950" spc="-5">
                <a:latin typeface="Calibri"/>
                <a:cs typeface="Calibri"/>
              </a:rPr>
              <a:t>S</a:t>
            </a:r>
            <a:r>
              <a:rPr dirty="0" smtClean="0" sz="1950" spc="-90">
                <a:latin typeface="Calibri"/>
                <a:cs typeface="Calibri"/>
              </a:rPr>
              <a:t>K</a:t>
            </a:r>
            <a:r>
              <a:rPr dirty="0" smtClean="0" sz="1950" spc="-10">
                <a:latin typeface="Calibri"/>
                <a:cs typeface="Calibri"/>
              </a:rPr>
              <a:t>O</a:t>
            </a:r>
            <a:r>
              <a:rPr dirty="0" smtClean="0" sz="1950" spc="5">
                <a:latin typeface="Calibri"/>
                <a:cs typeface="Calibri"/>
              </a:rPr>
              <a:t>S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4577" y="3652215"/>
            <a:ext cx="1286510" cy="2195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to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s</a:t>
            </a:r>
            <a:endParaRPr sz="1500">
              <a:latin typeface="Lucida Sans Unicode"/>
              <a:cs typeface="Lucida Sans Unicode"/>
            </a:endParaRPr>
          </a:p>
          <a:p>
            <a:pPr marL="12700" marR="12700">
              <a:lnSpc>
                <a:spcPct val="267900"/>
              </a:lnSpc>
              <a:spcBef>
                <a:spcPts val="470"/>
              </a:spcBef>
            </a:pP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V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ar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 R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at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s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92"/>
              </a:spcBef>
            </a:pPr>
            <a:endParaRPr sz="1400"/>
          </a:p>
          <a:p>
            <a:pPr marL="12700">
              <a:lnSpc>
                <a:spcPct val="100000"/>
              </a:lnSpc>
            </a:pP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500" spc="-5">
                <a:solidFill>
                  <a:srgbClr val="1429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500" spc="-5">
                <a:solidFill>
                  <a:srgbClr val="1429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s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68636" y="1660422"/>
            <a:ext cx="1946275" cy="4819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3299"/>
              </a:lnSpc>
            </a:pP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x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500" spc="-5">
                <a:solidFill>
                  <a:srgbClr val="1429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v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to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y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 La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59946" y="2450261"/>
            <a:ext cx="1" cy="866140"/>
          </a:xfrm>
          <a:custGeom>
            <a:avLst/>
            <a:gdLst/>
            <a:ahLst/>
            <a:cxnLst/>
            <a:rect l="l" t="t" r="r" b="b"/>
            <a:pathLst>
              <a:path w="1" h="866140">
                <a:moveTo>
                  <a:pt x="0" y="0"/>
                </a:moveTo>
                <a:lnTo>
                  <a:pt x="1" y="866140"/>
                </a:lnTo>
              </a:path>
            </a:pathLst>
          </a:custGeom>
          <a:ln w="13888">
            <a:solidFill>
              <a:srgbClr val="D2CD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801099" y="1569925"/>
            <a:ext cx="1243965" cy="7112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2299"/>
              </a:lnSpc>
            </a:pP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500" spc="-5">
                <a:solidFill>
                  <a:srgbClr val="1429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,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cl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sific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at</a:t>
            </a:r>
            <a:r>
              <a:rPr dirty="0" smtClean="0" sz="1500" spc="0">
                <a:solidFill>
                  <a:srgbClr val="1429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on</a:t>
            </a:r>
            <a:r>
              <a:rPr dirty="0" smtClean="0" sz="1500" spc="5">
                <a:solidFill>
                  <a:srgbClr val="1429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sc</a:t>
            </a:r>
            <a:r>
              <a:rPr dirty="0" smtClean="0" sz="1500" spc="20">
                <a:solidFill>
                  <a:srgbClr val="142948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30">
                <a:solidFill>
                  <a:srgbClr val="142948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500" spc="10">
                <a:solidFill>
                  <a:srgbClr val="1429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500" spc="15">
                <a:solidFill>
                  <a:srgbClr val="142948"/>
                </a:solidFill>
                <a:latin typeface="Lucida Sans Unicode"/>
                <a:cs typeface="Lucida Sans Unicode"/>
              </a:rPr>
              <a:t>s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40732" y="2450261"/>
            <a:ext cx="1582" cy="944880"/>
          </a:xfrm>
          <a:custGeom>
            <a:avLst/>
            <a:gdLst/>
            <a:ahLst/>
            <a:cxnLst/>
            <a:rect l="l" t="t" r="r" b="b"/>
            <a:pathLst>
              <a:path w="1582" h="944880">
                <a:moveTo>
                  <a:pt x="1582" y="0"/>
                </a:moveTo>
                <a:lnTo>
                  <a:pt x="0" y="944880"/>
                </a:lnTo>
              </a:path>
            </a:pathLst>
          </a:custGeom>
          <a:ln w="13888">
            <a:solidFill>
              <a:srgbClr val="D2CD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272552" y="4186993"/>
            <a:ext cx="5576" cy="555530"/>
          </a:xfrm>
          <a:custGeom>
            <a:avLst/>
            <a:gdLst/>
            <a:ahLst/>
            <a:cxnLst/>
            <a:rect l="l" t="t" r="r" b="b"/>
            <a:pathLst>
              <a:path w="5576" h="555530">
                <a:moveTo>
                  <a:pt x="0" y="0"/>
                </a:moveTo>
                <a:lnTo>
                  <a:pt x="5576" y="555530"/>
                </a:lnTo>
              </a:path>
            </a:pathLst>
          </a:custGeom>
          <a:ln w="13888">
            <a:solidFill>
              <a:srgbClr val="D2CD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066364" y="3083708"/>
            <a:ext cx="521243" cy="1103285"/>
          </a:xfrm>
          <a:custGeom>
            <a:avLst/>
            <a:gdLst/>
            <a:ahLst/>
            <a:cxnLst/>
            <a:rect l="l" t="t" r="r" b="b"/>
            <a:pathLst>
              <a:path w="521243" h="1103285">
                <a:moveTo>
                  <a:pt x="0" y="0"/>
                </a:moveTo>
                <a:lnTo>
                  <a:pt x="521243" y="1103285"/>
                </a:lnTo>
              </a:path>
            </a:pathLst>
          </a:custGeom>
          <a:ln w="13888">
            <a:solidFill>
              <a:srgbClr val="D2CD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知识表示小结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939280" cy="54267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 b="1">
                <a:solidFill>
                  <a:srgbClr val="0000CC"/>
                </a:solidFill>
                <a:latin typeface="Microsoft YaHei UI"/>
                <a:cs typeface="Microsoft YaHei UI"/>
              </a:rPr>
              <a:t>一阶谓词逻辑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0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一套灵活且紧凑的对象知识表示方式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完善的推理能力和表达能力支持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1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5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00" spc="5" b="1">
                <a:solidFill>
                  <a:srgbClr val="0000CC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5" b="1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ic</a:t>
            </a:r>
            <a:r>
              <a:rPr dirty="0" smtClean="0" sz="2400" spc="-10" b="1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Net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一个通过语义关系连接的概念网络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表达能力受限，直观但是缺乏语义支持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17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5" b="1">
                <a:solidFill>
                  <a:srgbClr val="0000CC"/>
                </a:solidFill>
                <a:latin typeface="Microsoft YaHei UI"/>
                <a:cs typeface="Microsoft YaHei UI"/>
              </a:rPr>
              <a:t>Fr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5" b="1">
                <a:solidFill>
                  <a:srgbClr val="0000CC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直接表示领域知识模型</a:t>
            </a:r>
            <a:r>
              <a:rPr dirty="0" smtClean="0" sz="2000" spc="5">
                <a:latin typeface="Microsoft YaHei UI"/>
                <a:cs typeface="Microsoft YaHei UI"/>
              </a:rPr>
              <a:t>,</a:t>
            </a:r>
            <a:r>
              <a:rPr dirty="0" smtClean="0" sz="2000" spc="0">
                <a:latin typeface="Microsoft YaHei UI"/>
                <a:cs typeface="Microsoft YaHei UI"/>
              </a:rPr>
              <a:t>支持默认推理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表达能力受限，缺乏语义支持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1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5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400" spc="-5" b="1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00" spc="-5" b="1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ipt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表达事件知识，非常受限，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对符合条件的场景非常适合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1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 b="1">
                <a:solidFill>
                  <a:srgbClr val="0000CC"/>
                </a:solidFill>
                <a:latin typeface="Microsoft YaHei UI"/>
                <a:cs typeface="Microsoft YaHei UI"/>
              </a:rPr>
              <a:t>语义网知识表示语言体系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面向Web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of</a:t>
            </a:r>
            <a:r>
              <a:rPr dirty="0" smtClean="0" sz="2000" spc="-15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D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t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,</a:t>
            </a:r>
            <a:r>
              <a:rPr dirty="0" smtClean="0" sz="2000" spc="0">
                <a:latin typeface="Microsoft YaHei UI"/>
                <a:cs typeface="Microsoft YaHei UI"/>
              </a:rPr>
              <a:t>完善的一整套体系支持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有的时候杀鸡用牛刀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目录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3355975" cy="3784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：知识图谱引言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680866"/>
            <a:ext cx="4270375" cy="29502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知识图谱发展历史与现有应用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知识图谱基本概念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知识图谱的生命周期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代表性知识图谱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33"/>
              </a:spcBef>
            </a:pPr>
            <a:endParaRPr sz="1400"/>
          </a:p>
          <a:p>
            <a:pPr algn="ctr">
              <a:lnSpc>
                <a:spcPct val="100000"/>
              </a:lnSpc>
              <a:tabLst>
                <a:tab pos="3422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2</a:t>
            </a:r>
            <a:r>
              <a:rPr dirty="0" smtClean="0" sz="2400" spc="0">
                <a:latin typeface="Microsoft YaHei UI"/>
                <a:cs typeface="Microsoft YaHei UI"/>
              </a:rPr>
              <a:t>：知识图谱表示与推理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基于符号的知识表示与推理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0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solidFill>
                  <a:srgbClr val="C00000"/>
                </a:solidFill>
                <a:latin typeface="Microsoft YaHei UI"/>
                <a:cs typeface="Microsoft YaHei UI"/>
              </a:rPr>
              <a:t>基于分布式的知识表示与推理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基于分布式的知识表示和推理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76824" y="5187708"/>
            <a:ext cx="1053548" cy="139148"/>
          </a:xfrm>
          <a:custGeom>
            <a:avLst/>
            <a:gdLst/>
            <a:ahLst/>
            <a:cxnLst/>
            <a:rect l="l" t="t" r="r" b="b"/>
            <a:pathLst>
              <a:path w="1053548" h="139148">
                <a:moveTo>
                  <a:pt x="0" y="0"/>
                </a:moveTo>
                <a:lnTo>
                  <a:pt x="1053548" y="0"/>
                </a:lnTo>
                <a:lnTo>
                  <a:pt x="1053548" y="139148"/>
                </a:lnTo>
                <a:lnTo>
                  <a:pt x="0" y="13914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841630" y="5187708"/>
            <a:ext cx="1053548" cy="139148"/>
          </a:xfrm>
          <a:custGeom>
            <a:avLst/>
            <a:gdLst/>
            <a:ahLst/>
            <a:cxnLst/>
            <a:rect l="l" t="t" r="r" b="b"/>
            <a:pathLst>
              <a:path w="1053548" h="139148">
                <a:moveTo>
                  <a:pt x="0" y="0"/>
                </a:moveTo>
                <a:lnTo>
                  <a:pt x="1053548" y="0"/>
                </a:lnTo>
                <a:lnTo>
                  <a:pt x="1053548" y="139148"/>
                </a:lnTo>
                <a:lnTo>
                  <a:pt x="0" y="13914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506434" y="5181702"/>
            <a:ext cx="1053548" cy="139148"/>
          </a:xfrm>
          <a:custGeom>
            <a:avLst/>
            <a:gdLst/>
            <a:ahLst/>
            <a:cxnLst/>
            <a:rect l="l" t="t" r="r" b="b"/>
            <a:pathLst>
              <a:path w="1053548" h="139148">
                <a:moveTo>
                  <a:pt x="0" y="0"/>
                </a:moveTo>
                <a:lnTo>
                  <a:pt x="1053548" y="0"/>
                </a:lnTo>
                <a:lnTo>
                  <a:pt x="1053548" y="139148"/>
                </a:lnTo>
                <a:lnTo>
                  <a:pt x="0" y="13914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34742" y="5517731"/>
            <a:ext cx="370840" cy="2089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Microsoft JhengHei Light"/>
                <a:cs typeface="Microsoft JhengHei Light"/>
              </a:rPr>
              <a:t>姚</a:t>
            </a:r>
            <a:r>
              <a:rPr dirty="0" smtClean="0" sz="1350" spc="10">
                <a:latin typeface="Microsoft JhengHei Light"/>
                <a:cs typeface="Microsoft JhengHei Light"/>
              </a:rPr>
              <a:t>明</a:t>
            </a:r>
            <a:endParaRPr sz="1350">
              <a:latin typeface="Microsoft JhengHei Light"/>
              <a:cs typeface="Microsoft JhengHe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35257" y="5503133"/>
            <a:ext cx="542290" cy="2089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Microsoft JhengHei Light"/>
                <a:cs typeface="Microsoft JhengHei Light"/>
              </a:rPr>
              <a:t>出</a:t>
            </a:r>
            <a:r>
              <a:rPr dirty="0" smtClean="0" sz="1350" spc="-10">
                <a:latin typeface="Microsoft JhengHei Light"/>
                <a:cs typeface="Microsoft JhengHei Light"/>
              </a:rPr>
              <a:t>生</a:t>
            </a:r>
            <a:r>
              <a:rPr dirty="0" smtClean="0" sz="1350" spc="10">
                <a:latin typeface="Microsoft JhengHei Light"/>
                <a:cs typeface="Microsoft JhengHei Light"/>
              </a:rPr>
              <a:t>地</a:t>
            </a:r>
            <a:endParaRPr sz="1350">
              <a:latin typeface="Microsoft JhengHei Light"/>
              <a:cs typeface="Microsoft JhengHe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9573" y="5503133"/>
            <a:ext cx="370840" cy="2089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Microsoft JhengHei Light"/>
                <a:cs typeface="Microsoft JhengHei Light"/>
              </a:rPr>
              <a:t>上</a:t>
            </a:r>
            <a:r>
              <a:rPr dirty="0" smtClean="0" sz="1350" spc="10">
                <a:latin typeface="Microsoft JhengHei Light"/>
                <a:cs typeface="Microsoft JhengHei Light"/>
              </a:rPr>
              <a:t>海</a:t>
            </a:r>
            <a:endParaRPr sz="1350">
              <a:latin typeface="Microsoft JhengHei Light"/>
              <a:cs typeface="Microsoft JhengHe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74302" y="4420482"/>
            <a:ext cx="130576" cy="152083"/>
          </a:xfrm>
          <a:custGeom>
            <a:avLst/>
            <a:gdLst/>
            <a:ahLst/>
            <a:cxnLst/>
            <a:rect l="l" t="t" r="r" b="b"/>
            <a:pathLst>
              <a:path w="130576" h="152083">
                <a:moveTo>
                  <a:pt x="0" y="0"/>
                </a:moveTo>
                <a:lnTo>
                  <a:pt x="130576" y="0"/>
                </a:lnTo>
                <a:lnTo>
                  <a:pt x="130576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112218" y="4420482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654780" y="4420482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246577" y="4420482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382505" y="4420482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518852" y="4420482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817261" y="2037652"/>
            <a:ext cx="3138684" cy="257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175153" y="3745433"/>
            <a:ext cx="130576" cy="152083"/>
          </a:xfrm>
          <a:custGeom>
            <a:avLst/>
            <a:gdLst/>
            <a:ahLst/>
            <a:cxnLst/>
            <a:rect l="l" t="t" r="r" b="b"/>
            <a:pathLst>
              <a:path w="130576" h="152083">
                <a:moveTo>
                  <a:pt x="0" y="0"/>
                </a:moveTo>
                <a:lnTo>
                  <a:pt x="130576" y="0"/>
                </a:lnTo>
                <a:lnTo>
                  <a:pt x="130576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313070" y="374543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855630" y="374543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447428" y="374543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583355" y="374543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719703" y="374543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691627" y="2439360"/>
            <a:ext cx="130576" cy="152084"/>
          </a:xfrm>
          <a:custGeom>
            <a:avLst/>
            <a:gdLst/>
            <a:ahLst/>
            <a:cxnLst/>
            <a:rect l="l" t="t" r="r" b="b"/>
            <a:pathLst>
              <a:path w="130576" h="152084">
                <a:moveTo>
                  <a:pt x="0" y="0"/>
                </a:moveTo>
                <a:lnTo>
                  <a:pt x="130576" y="0"/>
                </a:lnTo>
                <a:lnTo>
                  <a:pt x="130576" y="152084"/>
                </a:lnTo>
                <a:lnTo>
                  <a:pt x="0" y="1520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829542" y="2439360"/>
            <a:ext cx="130577" cy="152084"/>
          </a:xfrm>
          <a:custGeom>
            <a:avLst/>
            <a:gdLst/>
            <a:ahLst/>
            <a:cxnLst/>
            <a:rect l="l" t="t" r="r" b="b"/>
            <a:pathLst>
              <a:path w="130577" h="152084">
                <a:moveTo>
                  <a:pt x="0" y="0"/>
                </a:moveTo>
                <a:lnTo>
                  <a:pt x="130577" y="0"/>
                </a:lnTo>
                <a:lnTo>
                  <a:pt x="130577" y="152084"/>
                </a:lnTo>
                <a:lnTo>
                  <a:pt x="0" y="1520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372104" y="2439360"/>
            <a:ext cx="130577" cy="152084"/>
          </a:xfrm>
          <a:custGeom>
            <a:avLst/>
            <a:gdLst/>
            <a:ahLst/>
            <a:cxnLst/>
            <a:rect l="l" t="t" r="r" b="b"/>
            <a:pathLst>
              <a:path w="130577" h="152084">
                <a:moveTo>
                  <a:pt x="0" y="0"/>
                </a:moveTo>
                <a:lnTo>
                  <a:pt x="130577" y="0"/>
                </a:lnTo>
                <a:lnTo>
                  <a:pt x="130577" y="152084"/>
                </a:lnTo>
                <a:lnTo>
                  <a:pt x="0" y="1520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963901" y="2439360"/>
            <a:ext cx="130577" cy="152084"/>
          </a:xfrm>
          <a:custGeom>
            <a:avLst/>
            <a:gdLst/>
            <a:ahLst/>
            <a:cxnLst/>
            <a:rect l="l" t="t" r="r" b="b"/>
            <a:pathLst>
              <a:path w="130577" h="152084">
                <a:moveTo>
                  <a:pt x="0" y="0"/>
                </a:moveTo>
                <a:lnTo>
                  <a:pt x="130577" y="0"/>
                </a:lnTo>
                <a:lnTo>
                  <a:pt x="130577" y="152084"/>
                </a:lnTo>
                <a:lnTo>
                  <a:pt x="0" y="1520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099829" y="2439360"/>
            <a:ext cx="130577" cy="152084"/>
          </a:xfrm>
          <a:custGeom>
            <a:avLst/>
            <a:gdLst/>
            <a:ahLst/>
            <a:cxnLst/>
            <a:rect l="l" t="t" r="r" b="b"/>
            <a:pathLst>
              <a:path w="130577" h="152084">
                <a:moveTo>
                  <a:pt x="0" y="0"/>
                </a:moveTo>
                <a:lnTo>
                  <a:pt x="130577" y="0"/>
                </a:lnTo>
                <a:lnTo>
                  <a:pt x="130577" y="152084"/>
                </a:lnTo>
                <a:lnTo>
                  <a:pt x="0" y="1520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236177" y="2439360"/>
            <a:ext cx="130577" cy="152084"/>
          </a:xfrm>
          <a:custGeom>
            <a:avLst/>
            <a:gdLst/>
            <a:ahLst/>
            <a:cxnLst/>
            <a:rect l="l" t="t" r="r" b="b"/>
            <a:pathLst>
              <a:path w="130577" h="152084">
                <a:moveTo>
                  <a:pt x="0" y="0"/>
                </a:moveTo>
                <a:lnTo>
                  <a:pt x="130577" y="0"/>
                </a:lnTo>
                <a:lnTo>
                  <a:pt x="130577" y="152084"/>
                </a:lnTo>
                <a:lnTo>
                  <a:pt x="0" y="1520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109260" y="3950883"/>
            <a:ext cx="130576" cy="152083"/>
          </a:xfrm>
          <a:custGeom>
            <a:avLst/>
            <a:gdLst/>
            <a:ahLst/>
            <a:cxnLst/>
            <a:rect l="l" t="t" r="r" b="b"/>
            <a:pathLst>
              <a:path w="130576" h="152083">
                <a:moveTo>
                  <a:pt x="0" y="0"/>
                </a:moveTo>
                <a:lnTo>
                  <a:pt x="130576" y="0"/>
                </a:lnTo>
                <a:lnTo>
                  <a:pt x="130576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247176" y="395088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789738" y="395088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381536" y="395088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517463" y="395088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653811" y="395088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2234126" y="2718183"/>
            <a:ext cx="130576" cy="152083"/>
          </a:xfrm>
          <a:custGeom>
            <a:avLst/>
            <a:gdLst/>
            <a:ahLst/>
            <a:cxnLst/>
            <a:rect l="l" t="t" r="r" b="b"/>
            <a:pathLst>
              <a:path w="130576" h="152083">
                <a:moveTo>
                  <a:pt x="0" y="0"/>
                </a:moveTo>
                <a:lnTo>
                  <a:pt x="130576" y="0"/>
                </a:lnTo>
                <a:lnTo>
                  <a:pt x="130576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372042" y="271818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2914604" y="271818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2506400" y="271818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642329" y="271818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778677" y="2718183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3008834" y="3422582"/>
            <a:ext cx="130576" cy="152083"/>
          </a:xfrm>
          <a:custGeom>
            <a:avLst/>
            <a:gdLst/>
            <a:ahLst/>
            <a:cxnLst/>
            <a:rect l="l" t="t" r="r" b="b"/>
            <a:pathLst>
              <a:path w="130576" h="152083">
                <a:moveTo>
                  <a:pt x="0" y="0"/>
                </a:moveTo>
                <a:lnTo>
                  <a:pt x="130576" y="0"/>
                </a:lnTo>
                <a:lnTo>
                  <a:pt x="130576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3146751" y="3422582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3689313" y="3422582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3281109" y="3422582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3417036" y="3422582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553385" y="3422582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3109260" y="1971866"/>
            <a:ext cx="130576" cy="152083"/>
          </a:xfrm>
          <a:custGeom>
            <a:avLst/>
            <a:gdLst/>
            <a:ahLst/>
            <a:cxnLst/>
            <a:rect l="l" t="t" r="r" b="b"/>
            <a:pathLst>
              <a:path w="130576" h="152083">
                <a:moveTo>
                  <a:pt x="0" y="0"/>
                </a:moveTo>
                <a:lnTo>
                  <a:pt x="130576" y="0"/>
                </a:lnTo>
                <a:lnTo>
                  <a:pt x="130576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247176" y="1971866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3789738" y="1971866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381536" y="1971866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517463" y="1971866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653811" y="1971866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175153" y="1846690"/>
            <a:ext cx="130576" cy="152083"/>
          </a:xfrm>
          <a:custGeom>
            <a:avLst/>
            <a:gdLst/>
            <a:ahLst/>
            <a:cxnLst/>
            <a:rect l="l" t="t" r="r" b="b"/>
            <a:pathLst>
              <a:path w="130576" h="152083">
                <a:moveTo>
                  <a:pt x="0" y="0"/>
                </a:moveTo>
                <a:lnTo>
                  <a:pt x="130576" y="0"/>
                </a:lnTo>
                <a:lnTo>
                  <a:pt x="130576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313070" y="1846690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855630" y="1846690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447428" y="1846690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583355" y="1846690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719703" y="1846690"/>
            <a:ext cx="130577" cy="152083"/>
          </a:xfrm>
          <a:custGeom>
            <a:avLst/>
            <a:gdLst/>
            <a:ahLst/>
            <a:cxnLst/>
            <a:rect l="l" t="t" r="r" b="b"/>
            <a:pathLst>
              <a:path w="130577" h="152083">
                <a:moveTo>
                  <a:pt x="0" y="0"/>
                </a:moveTo>
                <a:lnTo>
                  <a:pt x="130577" y="0"/>
                </a:lnTo>
                <a:lnTo>
                  <a:pt x="130577" y="152083"/>
                </a:lnTo>
                <a:lnTo>
                  <a:pt x="0" y="1520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2857500" y="2992967"/>
            <a:ext cx="1595967" cy="1934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2921146" y="3017516"/>
            <a:ext cx="1465457" cy="1819825"/>
          </a:xfrm>
          <a:custGeom>
            <a:avLst/>
            <a:gdLst/>
            <a:ahLst/>
            <a:cxnLst/>
            <a:rect l="l" t="t" r="r" b="b"/>
            <a:pathLst>
              <a:path w="1465457" h="1819825">
                <a:moveTo>
                  <a:pt x="0" y="0"/>
                </a:moveTo>
                <a:lnTo>
                  <a:pt x="2701" y="136373"/>
                </a:lnTo>
                <a:lnTo>
                  <a:pt x="10624" y="272063"/>
                </a:lnTo>
                <a:lnTo>
                  <a:pt x="23493" y="406389"/>
                </a:lnTo>
                <a:lnTo>
                  <a:pt x="41032" y="538668"/>
                </a:lnTo>
                <a:lnTo>
                  <a:pt x="62968" y="668216"/>
                </a:lnTo>
                <a:lnTo>
                  <a:pt x="89026" y="794353"/>
                </a:lnTo>
                <a:lnTo>
                  <a:pt x="118930" y="916395"/>
                </a:lnTo>
                <a:lnTo>
                  <a:pt x="152407" y="1033660"/>
                </a:lnTo>
                <a:lnTo>
                  <a:pt x="189181" y="1145466"/>
                </a:lnTo>
                <a:lnTo>
                  <a:pt x="228977" y="1251129"/>
                </a:lnTo>
                <a:lnTo>
                  <a:pt x="271521" y="1349968"/>
                </a:lnTo>
                <a:lnTo>
                  <a:pt x="316538" y="1441301"/>
                </a:lnTo>
                <a:lnTo>
                  <a:pt x="363753" y="1524444"/>
                </a:lnTo>
                <a:lnTo>
                  <a:pt x="412892" y="1598716"/>
                </a:lnTo>
                <a:lnTo>
                  <a:pt x="463679" y="1663433"/>
                </a:lnTo>
                <a:lnTo>
                  <a:pt x="515841" y="1717914"/>
                </a:lnTo>
                <a:lnTo>
                  <a:pt x="569101" y="1761476"/>
                </a:lnTo>
                <a:lnTo>
                  <a:pt x="623186" y="1793437"/>
                </a:lnTo>
                <a:lnTo>
                  <a:pt x="677820" y="1813114"/>
                </a:lnTo>
                <a:lnTo>
                  <a:pt x="732729" y="1819825"/>
                </a:lnTo>
                <a:lnTo>
                  <a:pt x="787638" y="1819009"/>
                </a:lnTo>
                <a:lnTo>
                  <a:pt x="842272" y="1816618"/>
                </a:lnTo>
                <a:lnTo>
                  <a:pt x="896356" y="1812734"/>
                </a:lnTo>
                <a:lnTo>
                  <a:pt x="949616" y="1807441"/>
                </a:lnTo>
                <a:lnTo>
                  <a:pt x="1001777" y="1800821"/>
                </a:lnTo>
                <a:lnTo>
                  <a:pt x="1052564" y="1792957"/>
                </a:lnTo>
                <a:lnTo>
                  <a:pt x="1101703" y="1783932"/>
                </a:lnTo>
                <a:lnTo>
                  <a:pt x="1148918" y="1773829"/>
                </a:lnTo>
                <a:lnTo>
                  <a:pt x="1193935" y="1762731"/>
                </a:lnTo>
                <a:lnTo>
                  <a:pt x="1236479" y="1750721"/>
                </a:lnTo>
                <a:lnTo>
                  <a:pt x="1276275" y="1737881"/>
                </a:lnTo>
                <a:lnTo>
                  <a:pt x="1313049" y="1724296"/>
                </a:lnTo>
                <a:lnTo>
                  <a:pt x="1376430" y="1695217"/>
                </a:lnTo>
                <a:lnTo>
                  <a:pt x="1424424" y="1664148"/>
                </a:lnTo>
                <a:lnTo>
                  <a:pt x="1454832" y="1631752"/>
                </a:lnTo>
                <a:lnTo>
                  <a:pt x="1462755" y="1615264"/>
                </a:lnTo>
                <a:lnTo>
                  <a:pt x="1465457" y="159869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464055" y="5088350"/>
            <a:ext cx="220345" cy="3721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400" spc="125" b="1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135134" y="5062394"/>
            <a:ext cx="220345" cy="3721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400" spc="125" b="1"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知识图谱表示学习方法分类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9862" y="1916832"/>
            <a:ext cx="4548690" cy="3736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18391" y="2316367"/>
            <a:ext cx="838200" cy="2444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>
                <a:solidFill>
                  <a:srgbClr val="FF0000"/>
                </a:solidFill>
                <a:latin typeface="宋体"/>
                <a:cs typeface="宋体"/>
              </a:rPr>
              <a:t>张</a:t>
            </a:r>
            <a:r>
              <a:rPr dirty="0" smtClean="0" sz="1600">
                <a:solidFill>
                  <a:srgbClr val="FF0000"/>
                </a:solidFill>
                <a:latin typeface="Microsoft JhengHei Light"/>
                <a:cs typeface="Microsoft JhengHei Light"/>
              </a:rPr>
              <a:t>量分解</a:t>
            </a:r>
            <a:endParaRPr sz="1600">
              <a:latin typeface="Microsoft JhengHei Light"/>
              <a:cs typeface="Microsoft JhengHe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1988" y="3754711"/>
            <a:ext cx="1447800" cy="2444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>
                <a:solidFill>
                  <a:srgbClr val="FF0000"/>
                </a:solidFill>
                <a:latin typeface="Microsoft JhengHei Light"/>
                <a:cs typeface="Microsoft JhengHei Light"/>
              </a:rPr>
              <a:t>基于翻</a:t>
            </a:r>
            <a:r>
              <a:rPr dirty="0" smtClean="0" sz="1600">
                <a:solidFill>
                  <a:srgbClr val="FF0000"/>
                </a:solidFill>
                <a:latin typeface="宋体"/>
                <a:cs typeface="宋体"/>
              </a:rPr>
              <a:t>译</a:t>
            </a:r>
            <a:r>
              <a:rPr dirty="0" smtClean="0" sz="1600">
                <a:solidFill>
                  <a:srgbClr val="FF0000"/>
                </a:solidFill>
                <a:latin typeface="Microsoft JhengHei Light"/>
                <a:cs typeface="Microsoft JhengHei Light"/>
              </a:rPr>
              <a:t>的模型</a:t>
            </a:r>
            <a:endParaRPr sz="16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559" y="5201149"/>
            <a:ext cx="1244600" cy="2444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>
                <a:solidFill>
                  <a:srgbClr val="FF0000"/>
                </a:solidFill>
                <a:latin typeface="Microsoft JhengHei Light"/>
                <a:cs typeface="Microsoft JhengHei Light"/>
              </a:rPr>
              <a:t>神</a:t>
            </a:r>
            <a:r>
              <a:rPr dirty="0" smtClean="0" sz="1600">
                <a:solidFill>
                  <a:srgbClr val="FF0000"/>
                </a:solidFill>
                <a:latin typeface="宋体"/>
                <a:cs typeface="宋体"/>
              </a:rPr>
              <a:t>经</a:t>
            </a:r>
            <a:r>
              <a:rPr dirty="0" smtClean="0" sz="1600">
                <a:solidFill>
                  <a:srgbClr val="FF0000"/>
                </a:solidFill>
                <a:latin typeface="Microsoft JhengHei Light"/>
                <a:cs typeface="Microsoft JhengHei Light"/>
              </a:rPr>
              <a:t>网</a:t>
            </a:r>
            <a:r>
              <a:rPr dirty="0" smtClean="0" sz="1600">
                <a:solidFill>
                  <a:srgbClr val="FF0000"/>
                </a:solidFill>
                <a:latin typeface="宋体"/>
                <a:cs typeface="宋体"/>
              </a:rPr>
              <a:t>络</a:t>
            </a:r>
            <a:r>
              <a:rPr dirty="0" smtClean="0" sz="1600">
                <a:solidFill>
                  <a:srgbClr val="FF0000"/>
                </a:solidFill>
                <a:latin typeface="Microsoft JhengHei Light"/>
                <a:cs typeface="Microsoft JhengHei Light"/>
              </a:rPr>
              <a:t>模型</a:t>
            </a:r>
            <a:endParaRPr sz="160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用张量表示知识图谱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2476"/>
            <a:ext cx="7909559" cy="8382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355600" marR="12700" indent="-342900">
              <a:lnSpc>
                <a:spcPct val="100299"/>
              </a:lnSpc>
              <a:tabLst>
                <a:tab pos="354965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知识图谱中三元组的结构是（头部实体</a:t>
            </a:r>
            <a:r>
              <a:rPr dirty="0" smtClean="0" sz="1800" spc="20">
                <a:latin typeface="Cambria Math"/>
                <a:cs typeface="Cambria Math"/>
              </a:rPr>
              <a:t>ℎ</a:t>
            </a:r>
            <a:r>
              <a:rPr dirty="0" smtClean="0" sz="1800" spc="0">
                <a:latin typeface="Microsoft YaHei UI"/>
                <a:cs typeface="Microsoft YaHei UI"/>
              </a:rPr>
              <a:t>，关系</a:t>
            </a:r>
            <a:r>
              <a:rPr dirty="0" smtClean="0" sz="1800" spc="0">
                <a:latin typeface="Cambria Math"/>
                <a:cs typeface="Cambria Math"/>
              </a:rPr>
              <a:t>𝑟</a:t>
            </a:r>
            <a:r>
              <a:rPr dirty="0" smtClean="0" sz="1800" spc="0">
                <a:latin typeface="Microsoft YaHei UI"/>
                <a:cs typeface="Microsoft YaHei UI"/>
              </a:rPr>
              <a:t>，尾部实体</a:t>
            </a:r>
            <a:r>
              <a:rPr dirty="0" smtClean="0" sz="1800" spc="0">
                <a:latin typeface="Cambria Math"/>
                <a:cs typeface="Cambria Math"/>
              </a:rPr>
              <a:t>𝑡</a:t>
            </a:r>
            <a:r>
              <a:rPr dirty="0" smtClean="0" sz="1800" spc="0">
                <a:latin typeface="Microsoft YaHei UI"/>
                <a:cs typeface="Microsoft YaHei UI"/>
              </a:rPr>
              <a:t>），其中</a:t>
            </a:r>
            <a:r>
              <a:rPr dirty="0" smtClean="0" sz="1800" spc="0">
                <a:latin typeface="Cambria Math"/>
                <a:cs typeface="Cambria Math"/>
              </a:rPr>
              <a:t>𝑟</a:t>
            </a:r>
            <a:r>
              <a:rPr dirty="0" smtClean="0" sz="1800" spc="0">
                <a:latin typeface="Microsoft YaHei UI"/>
                <a:cs typeface="Microsoft YaHei UI"/>
              </a:rPr>
              <a:t>连接</a:t>
            </a:r>
            <a:r>
              <a:rPr dirty="0" smtClean="0" sz="1800" spc="0">
                <a:latin typeface="Microsoft YaHei UI"/>
                <a:cs typeface="Microsoft YaHei UI"/>
              </a:rPr>
              <a:t> 头尾实体。以</a:t>
            </a:r>
            <a:r>
              <a:rPr dirty="0" smtClean="0" sz="1800" spc="-140">
                <a:latin typeface="Cambria Math"/>
                <a:cs typeface="Cambria Math"/>
              </a:rPr>
              <a:t>�</a:t>
            </a:r>
            <a:r>
              <a:rPr dirty="0" smtClean="0" baseline="-14957" sz="1950" spc="157">
                <a:latin typeface="Cambria Math"/>
                <a:cs typeface="Cambria Math"/>
              </a:rPr>
              <a:t>9</a:t>
            </a:r>
            <a:r>
              <a:rPr dirty="0" smtClean="0" sz="1800" spc="0">
                <a:latin typeface="Cambria Math"/>
                <a:cs typeface="Cambria Math"/>
              </a:rPr>
              <a:t>,</a:t>
            </a:r>
            <a:r>
              <a:rPr dirty="0" smtClean="0" sz="1800" spc="-9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Cambria Math"/>
                <a:cs typeface="Cambria Math"/>
              </a:rPr>
              <a:t>𝐸</a:t>
            </a:r>
            <a:r>
              <a:rPr dirty="0" smtClean="0" baseline="-14957" sz="1950" spc="727">
                <a:latin typeface="Cambria Math"/>
                <a:cs typeface="Cambria Math"/>
              </a:rPr>
              <a:t>:</a:t>
            </a:r>
            <a:r>
              <a:rPr dirty="0" smtClean="0" sz="1800" spc="0">
                <a:latin typeface="Cambria Math"/>
                <a:cs typeface="Cambria Math"/>
              </a:rPr>
              <a:t>,</a:t>
            </a:r>
            <a:r>
              <a:rPr dirty="0" smtClean="0" sz="1800" spc="-9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Cambria Math"/>
                <a:cs typeface="Cambria Math"/>
              </a:rPr>
              <a:t>⋯</a:t>
            </a:r>
            <a:r>
              <a:rPr dirty="0" smtClean="0" sz="1800" spc="-10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Cambria Math"/>
                <a:cs typeface="Cambria Math"/>
              </a:rPr>
              <a:t>𝐸</a:t>
            </a:r>
            <a:r>
              <a:rPr dirty="0" smtClean="0" baseline="-14957" sz="1950" spc="-60">
                <a:latin typeface="Cambria Math"/>
                <a:cs typeface="Cambria Math"/>
              </a:rPr>
              <a:t>&lt;</a:t>
            </a:r>
            <a:r>
              <a:rPr dirty="0" smtClean="0" sz="1800" spc="0">
                <a:latin typeface="Microsoft YaHei UI"/>
                <a:cs typeface="Microsoft YaHei UI"/>
              </a:rPr>
              <a:t>表示知识图谱中的实体，以</a:t>
            </a:r>
            <a:r>
              <a:rPr dirty="0" smtClean="0" sz="1800" spc="0">
                <a:latin typeface="Cambria Math"/>
                <a:cs typeface="Cambria Math"/>
              </a:rPr>
              <a:t>𝑅</a:t>
            </a:r>
            <a:r>
              <a:rPr dirty="0" smtClean="0" baseline="-14957" sz="1950" spc="157">
                <a:latin typeface="Cambria Math"/>
                <a:cs typeface="Cambria Math"/>
              </a:rPr>
              <a:t>9</a:t>
            </a:r>
            <a:r>
              <a:rPr dirty="0" smtClean="0" sz="1800" spc="0">
                <a:latin typeface="Cambria Math"/>
                <a:cs typeface="Cambria Math"/>
              </a:rPr>
              <a:t>,</a:t>
            </a:r>
            <a:r>
              <a:rPr dirty="0" smtClean="0" sz="1800" spc="-9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Cambria Math"/>
                <a:cs typeface="Cambria Math"/>
              </a:rPr>
              <a:t>𝑅</a:t>
            </a:r>
            <a:r>
              <a:rPr dirty="0" smtClean="0" baseline="-14957" sz="1950" spc="727">
                <a:latin typeface="Cambria Math"/>
                <a:cs typeface="Cambria Math"/>
              </a:rPr>
              <a:t>:</a:t>
            </a:r>
            <a:r>
              <a:rPr dirty="0" smtClean="0" sz="1800" spc="0">
                <a:latin typeface="Cambria Math"/>
                <a:cs typeface="Cambria Math"/>
              </a:rPr>
              <a:t>,</a:t>
            </a:r>
            <a:r>
              <a:rPr dirty="0" smtClean="0" sz="1800" spc="-9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Cambria Math"/>
                <a:cs typeface="Cambria Math"/>
              </a:rPr>
              <a:t>⋯</a:t>
            </a:r>
            <a:r>
              <a:rPr dirty="0" smtClean="0" sz="1800" spc="-10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Cambria Math"/>
                <a:cs typeface="Cambria Math"/>
              </a:rPr>
              <a:t>𝑅</a:t>
            </a:r>
            <a:r>
              <a:rPr dirty="0" smtClean="0" baseline="-14957" sz="1950" spc="-60">
                <a:latin typeface="Cambria Math"/>
                <a:cs typeface="Cambria Math"/>
              </a:rPr>
              <a:t>&lt;</a:t>
            </a:r>
            <a:r>
              <a:rPr dirty="0" smtClean="0" sz="1800" spc="0">
                <a:latin typeface="Microsoft YaHei UI"/>
                <a:cs typeface="Microsoft YaHei UI"/>
              </a:rPr>
              <a:t>表示知识图</a:t>
            </a:r>
            <a:r>
              <a:rPr dirty="0" smtClean="0" sz="1800" spc="0">
                <a:latin typeface="Microsoft YaHei UI"/>
                <a:cs typeface="Microsoft YaHei UI"/>
              </a:rPr>
              <a:t> 谱中的关系，则可以使用一个三维矩阵（张量）表示知识图谱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47337" y="3158969"/>
            <a:ext cx="2341504" cy="2061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45857" y="6473154"/>
            <a:ext cx="6889750" cy="2565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699"/>
              </a:lnSpc>
            </a:pP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15">
                <a:latin typeface="Lucida Sans Unicode"/>
                <a:cs typeface="Lucida Sans Unicode"/>
              </a:rPr>
              <a:t>i</a:t>
            </a:r>
            <a:r>
              <a:rPr dirty="0" smtClean="0" sz="800" spc="-10">
                <a:latin typeface="Lucida Sans Unicode"/>
                <a:cs typeface="Lucida Sans Unicode"/>
              </a:rPr>
              <a:t>c</a:t>
            </a:r>
            <a:r>
              <a:rPr dirty="0" smtClean="0" sz="800" spc="-5">
                <a:latin typeface="Lucida Sans Unicode"/>
                <a:cs typeface="Lucida Sans Unicode"/>
              </a:rPr>
              <a:t>k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-10">
                <a:latin typeface="Lucida Sans Unicode"/>
                <a:cs typeface="Lucida Sans Unicode"/>
              </a:rPr>
              <a:t> e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5">
                <a:latin typeface="Lucida Sans Unicode"/>
                <a:cs typeface="Lucida Sans Unicode"/>
              </a:rPr>
              <a:t> a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0">
                <a:latin typeface="Lucida Sans Unicode"/>
                <a:cs typeface="Lucida Sans Unicode"/>
              </a:rPr>
              <a:t>.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(</a:t>
            </a:r>
            <a:r>
              <a:rPr dirty="0" smtClean="0" sz="800" spc="-10">
                <a:latin typeface="Lucida Sans Unicode"/>
                <a:cs typeface="Lucida Sans Unicode"/>
              </a:rPr>
              <a:t>2</a:t>
            </a:r>
            <a:r>
              <a:rPr dirty="0" smtClean="0" sz="800" spc="-10">
                <a:latin typeface="Lucida Sans Unicode"/>
                <a:cs typeface="Lucida Sans Unicode"/>
              </a:rPr>
              <a:t>0</a:t>
            </a:r>
            <a:r>
              <a:rPr dirty="0" smtClean="0" sz="800" spc="-10">
                <a:latin typeface="Lucida Sans Unicode"/>
                <a:cs typeface="Lucida Sans Unicode"/>
              </a:rPr>
              <a:t>1</a:t>
            </a:r>
            <a:r>
              <a:rPr dirty="0" smtClean="0" sz="800" spc="-10">
                <a:latin typeface="Lucida Sans Unicode"/>
                <a:cs typeface="Lucida Sans Unicode"/>
              </a:rPr>
              <a:t>1</a:t>
            </a:r>
            <a:r>
              <a:rPr dirty="0" smtClean="0" sz="800" spc="0">
                <a:latin typeface="Lucida Sans Unicode"/>
                <a:cs typeface="Lucida Sans Unicode"/>
              </a:rPr>
              <a:t>).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A</a:t>
            </a:r>
            <a:r>
              <a:rPr dirty="0" smtClean="0" sz="800" spc="-20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15">
                <a:latin typeface="Lucida Sans Unicode"/>
                <a:cs typeface="Lucida Sans Unicode"/>
              </a:rPr>
              <a:t>h</a:t>
            </a:r>
            <a:r>
              <a:rPr dirty="0" smtClean="0" sz="800" spc="-5">
                <a:latin typeface="Lucida Sans Unicode"/>
                <a:cs typeface="Lucida Sans Unicode"/>
              </a:rPr>
              <a:t>r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204">
                <a:latin typeface="Lucida Sans Unicode"/>
                <a:cs typeface="Lucida Sans Unicode"/>
              </a:rPr>
              <a:t>-</a:t>
            </a:r>
            <a:r>
              <a:rPr dirty="0" smtClean="0" sz="800" spc="-5">
                <a:latin typeface="Lucida Sans Unicode"/>
                <a:cs typeface="Lucida Sans Unicode"/>
              </a:rPr>
              <a:t>wa</a:t>
            </a:r>
            <a:r>
              <a:rPr dirty="0" smtClean="0" sz="800" spc="0">
                <a:latin typeface="Lucida Sans Unicode"/>
                <a:cs typeface="Lucida Sans Unicode"/>
              </a:rPr>
              <a:t>y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20">
                <a:latin typeface="Lucida Sans Unicode"/>
                <a:cs typeface="Lucida Sans Unicode"/>
              </a:rPr>
              <a:t>m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15">
                <a:latin typeface="Lucida Sans Unicode"/>
                <a:cs typeface="Lucida Sans Unicode"/>
              </a:rPr>
              <a:t>f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0">
                <a:latin typeface="Lucida Sans Unicode"/>
                <a:cs typeface="Lucida Sans Unicode"/>
              </a:rPr>
              <a:t>r</a:t>
            </a:r>
            <a:r>
              <a:rPr dirty="0" smtClean="0" sz="800" spc="-5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c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10">
                <a:latin typeface="Lucida Sans Unicode"/>
                <a:cs typeface="Lucida Sans Unicode"/>
              </a:rPr>
              <a:t>c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0">
                <a:latin typeface="Lucida Sans Unicode"/>
                <a:cs typeface="Lucida Sans Unicode"/>
              </a:rPr>
              <a:t>v</a:t>
            </a:r>
            <a:r>
              <a:rPr dirty="0" smtClean="0" sz="800" spc="0">
                <a:latin typeface="Lucida Sans Unicode"/>
                <a:cs typeface="Lucida Sans Unicode"/>
              </a:rPr>
              <a:t>e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5">
                <a:latin typeface="Lucida Sans Unicode"/>
                <a:cs typeface="Lucida Sans Unicode"/>
              </a:rPr>
              <a:t>ar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g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5">
                <a:latin typeface="Lucida Sans Unicode"/>
                <a:cs typeface="Lucida Sans Unicode"/>
              </a:rPr>
              <a:t>n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20">
                <a:latin typeface="Lucida Sans Unicode"/>
                <a:cs typeface="Lucida Sans Unicode"/>
              </a:rPr>
              <a:t>m</a:t>
            </a:r>
            <a:r>
              <a:rPr dirty="0" smtClean="0" sz="800" spc="-15">
                <a:latin typeface="Lucida Sans Unicode"/>
                <a:cs typeface="Lucida Sans Unicode"/>
              </a:rPr>
              <a:t>u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204">
                <a:latin typeface="Lucida Sans Unicode"/>
                <a:cs typeface="Lucida Sans Unicode"/>
              </a:rPr>
              <a:t>-</a:t>
            </a:r>
            <a:r>
              <a:rPr dirty="0" smtClean="0" sz="800" spc="-5">
                <a:latin typeface="Lucida Sans Unicode"/>
                <a:cs typeface="Lucida Sans Unicode"/>
              </a:rPr>
              <a:t>r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.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5">
                <a:latin typeface="Lucida Sans Unicode"/>
                <a:cs typeface="Lucida Sans Unicode"/>
              </a:rPr>
              <a:t>n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Pr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10">
                <a:latin typeface="Lucida Sans Unicode"/>
                <a:cs typeface="Lucida Sans Unicode"/>
              </a:rPr>
              <a:t>c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20">
                <a:latin typeface="Lucida Sans Unicode"/>
                <a:cs typeface="Lucida Sans Unicode"/>
              </a:rPr>
              <a:t>g</a:t>
            </a:r>
            <a:r>
              <a:rPr dirty="0" smtClean="0" sz="800" spc="-5">
                <a:latin typeface="Lucida Sans Unicode"/>
                <a:cs typeface="Lucida Sans Unicode"/>
              </a:rPr>
              <a:t>s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5">
                <a:latin typeface="Lucida Sans Unicode"/>
                <a:cs typeface="Lucida Sans Unicode"/>
              </a:rPr>
              <a:t>f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15">
                <a:latin typeface="Lucida Sans Unicode"/>
                <a:cs typeface="Lucida Sans Unicode"/>
              </a:rPr>
              <a:t>h</a:t>
            </a:r>
            <a:r>
              <a:rPr dirty="0" smtClean="0" sz="800" spc="0">
                <a:latin typeface="Lucida Sans Unicode"/>
                <a:cs typeface="Lucida Sans Unicode"/>
              </a:rPr>
              <a:t>e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2</a:t>
            </a:r>
            <a:r>
              <a:rPr dirty="0" smtClean="0" sz="800" spc="-10">
                <a:latin typeface="Lucida Sans Unicode"/>
                <a:cs typeface="Lucida Sans Unicode"/>
              </a:rPr>
              <a:t>8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5">
                <a:latin typeface="Lucida Sans Unicode"/>
                <a:cs typeface="Lucida Sans Unicode"/>
              </a:rPr>
              <a:t>h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5">
                <a:latin typeface="Lucida Sans Unicode"/>
                <a:cs typeface="Lucida Sans Unicode"/>
              </a:rPr>
              <a:t>r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c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15">
                <a:latin typeface="Lucida Sans Unicode"/>
                <a:cs typeface="Lucida Sans Unicode"/>
              </a:rPr>
              <a:t>f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5">
                <a:latin typeface="Lucida Sans Unicode"/>
                <a:cs typeface="Lucida Sans Unicode"/>
              </a:rPr>
              <a:t>r</a:t>
            </a:r>
            <a:r>
              <a:rPr dirty="0" smtClean="0" sz="800" spc="-5">
                <a:latin typeface="Lucida Sans Unicode"/>
                <a:cs typeface="Lucida Sans Unicode"/>
              </a:rPr>
              <a:t>e</a:t>
            </a:r>
            <a:r>
              <a:rPr dirty="0" smtClean="0" sz="800" spc="-15">
                <a:latin typeface="Lucida Sans Unicode"/>
                <a:cs typeface="Lucida Sans Unicode"/>
              </a:rPr>
              <a:t>nc</a:t>
            </a:r>
            <a:r>
              <a:rPr dirty="0" smtClean="0" sz="800" spc="-5">
                <a:latin typeface="Lucida Sans Unicode"/>
                <a:cs typeface="Lucida Sans Unicode"/>
              </a:rPr>
              <a:t>e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 </a:t>
            </a:r>
            <a:r>
              <a:rPr dirty="0" smtClean="0" sz="800" spc="-20">
                <a:latin typeface="Lucida Sans Unicode"/>
                <a:cs typeface="Lucida Sans Unicode"/>
              </a:rPr>
              <a:t>m</a:t>
            </a:r>
            <a:r>
              <a:rPr dirty="0" smtClean="0" sz="800" spc="-10">
                <a:latin typeface="Lucida Sans Unicode"/>
                <a:cs typeface="Lucida Sans Unicode"/>
              </a:rPr>
              <a:t>a</a:t>
            </a:r>
            <a:r>
              <a:rPr dirty="0" smtClean="0" sz="800" spc="-15">
                <a:latin typeface="Lucida Sans Unicode"/>
                <a:cs typeface="Lucida Sans Unicode"/>
              </a:rPr>
              <a:t>ch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0">
                <a:latin typeface="Lucida Sans Unicode"/>
                <a:cs typeface="Lucida Sans Unicode"/>
              </a:rPr>
              <a:t>e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-5">
                <a:latin typeface="Lucida Sans Unicode"/>
                <a:cs typeface="Lucida Sans Unicode"/>
              </a:rPr>
              <a:t>r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g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(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C</a:t>
            </a:r>
            <a:r>
              <a:rPr dirty="0" smtClean="0" sz="800" spc="-15">
                <a:latin typeface="Lucida Sans Unicode"/>
                <a:cs typeface="Lucida Sans Unicode"/>
              </a:rPr>
              <a:t>M</a:t>
            </a:r>
            <a:r>
              <a:rPr dirty="0" smtClean="0" sz="800" spc="-5">
                <a:latin typeface="Lucida Sans Unicode"/>
                <a:cs typeface="Lucida Sans Unicode"/>
              </a:rPr>
              <a:t>L</a:t>
            </a:r>
            <a:r>
              <a:rPr dirty="0" smtClean="0" sz="800" spc="-204">
                <a:latin typeface="Lucida Sans Unicode"/>
                <a:cs typeface="Lucida Sans Unicode"/>
              </a:rPr>
              <a:t>-</a:t>
            </a:r>
            <a:r>
              <a:rPr dirty="0" smtClean="0" sz="800" spc="-10">
                <a:latin typeface="Lucida Sans Unicode"/>
                <a:cs typeface="Lucida Sans Unicode"/>
              </a:rPr>
              <a:t>11</a:t>
            </a:r>
            <a:r>
              <a:rPr dirty="0" smtClean="0" sz="800" spc="0">
                <a:latin typeface="Lucida Sans Unicode"/>
                <a:cs typeface="Lucida Sans Unicode"/>
              </a:rPr>
              <a:t>).</a:t>
            </a:r>
            <a:endParaRPr sz="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张量分解得到实体、关系表示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11760" y="2834934"/>
            <a:ext cx="4338186" cy="1620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分解的目标函数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61745"/>
            <a:ext cx="5941060" cy="3194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表示知识图谱的张量记为</a:t>
            </a:r>
            <a:r>
              <a:rPr dirty="0" smtClean="0" sz="1800" spc="-835">
                <a:latin typeface="Cambria Math"/>
                <a:cs typeface="Cambria Math"/>
              </a:rPr>
              <a:t>�</a:t>
            </a:r>
            <a:r>
              <a:rPr dirty="0" smtClean="0" baseline="10802" sz="2700" spc="-937">
                <a:latin typeface="Cambria Math"/>
                <a:cs typeface="Cambria Math"/>
              </a:rPr>
              <a:t>&gt;</a:t>
            </a:r>
            <a:r>
              <a:rPr dirty="0" smtClean="0" baseline="10802" sz="2700" spc="22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Microsoft YaHei UI"/>
                <a:cs typeface="Microsoft YaHei UI"/>
              </a:rPr>
              <a:t>，其第</a:t>
            </a:r>
            <a:r>
              <a:rPr dirty="0" smtClean="0" sz="1800" spc="0">
                <a:latin typeface="Cambria Math"/>
                <a:cs typeface="Cambria Math"/>
              </a:rPr>
              <a:t>𝑘</a:t>
            </a:r>
            <a:r>
              <a:rPr dirty="0" smtClean="0" sz="1800" spc="0">
                <a:latin typeface="Microsoft YaHei UI"/>
                <a:cs typeface="Microsoft YaHei UI"/>
              </a:rPr>
              <a:t>个矩阵记为</a:t>
            </a:r>
            <a:r>
              <a:rPr dirty="0" smtClean="0" sz="1800" spc="-295">
                <a:latin typeface="Cambria Math"/>
                <a:cs typeface="Cambria Math"/>
              </a:rPr>
              <a:t>�</a:t>
            </a:r>
            <a:r>
              <a:rPr dirty="0" smtClean="0" baseline="-14957" sz="1950" spc="-37">
                <a:latin typeface="Cambria Math"/>
                <a:cs typeface="Cambria Math"/>
              </a:rPr>
              <a:t>A</a:t>
            </a:r>
            <a:r>
              <a:rPr dirty="0" smtClean="0" baseline="-14957" sz="1950" spc="-240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Microsoft YaHei UI"/>
                <a:cs typeface="Microsoft YaHei UI"/>
              </a:rPr>
              <a:t>，则有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2908490"/>
            <a:ext cx="7803515" cy="14935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其中</a:t>
            </a:r>
            <a:r>
              <a:rPr dirty="0" smtClean="0" sz="1800" spc="210">
                <a:latin typeface="Cambria Math"/>
                <a:cs typeface="Cambria Math"/>
              </a:rPr>
              <a:t>𝐴∈</a:t>
            </a:r>
            <a:r>
              <a:rPr dirty="0" smtClean="0" sz="1800" spc="10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Cambria Math"/>
                <a:cs typeface="Cambria Math"/>
              </a:rPr>
              <a:t>𝑅</a:t>
            </a:r>
            <a:r>
              <a:rPr dirty="0" smtClean="0" baseline="27777" sz="1950" spc="-172">
                <a:latin typeface="Cambria Math"/>
                <a:cs typeface="Cambria Math"/>
              </a:rPr>
              <a:t>&lt;</a:t>
            </a:r>
            <a:r>
              <a:rPr dirty="0" smtClean="0" baseline="27777" sz="1950" spc="7">
                <a:latin typeface="Cambria Math"/>
                <a:cs typeface="Cambria Math"/>
              </a:rPr>
              <a:t>×</a:t>
            </a:r>
            <a:r>
              <a:rPr dirty="0" smtClean="0" baseline="27777" sz="1950" spc="-277">
                <a:latin typeface="Cambria Math"/>
                <a:cs typeface="Cambria Math"/>
              </a:rPr>
              <a:t>D</a:t>
            </a:r>
            <a:r>
              <a:rPr dirty="0" smtClean="0" baseline="27777" sz="1950" spc="-240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Microsoft YaHei UI"/>
                <a:cs typeface="Microsoft YaHei UI"/>
              </a:rPr>
              <a:t>，</a:t>
            </a:r>
            <a:r>
              <a:rPr dirty="0" smtClean="0" sz="1800" spc="-295">
                <a:latin typeface="Cambria Math"/>
                <a:cs typeface="Cambria Math"/>
              </a:rPr>
              <a:t>�</a:t>
            </a:r>
            <a:r>
              <a:rPr dirty="0" smtClean="0" baseline="-14957" sz="1950" spc="-37">
                <a:latin typeface="Cambria Math"/>
                <a:cs typeface="Cambria Math"/>
              </a:rPr>
              <a:t>A</a:t>
            </a:r>
            <a:r>
              <a:rPr dirty="0" smtClean="0" baseline="-14957" sz="1950" spc="-37">
                <a:latin typeface="Cambria Math"/>
                <a:cs typeface="Cambria Math"/>
              </a:rPr>
              <a:t> </a:t>
            </a:r>
            <a:r>
              <a:rPr dirty="0" smtClean="0" baseline="-14957" sz="1950" spc="7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Cambria Math"/>
                <a:cs typeface="Cambria Math"/>
              </a:rPr>
              <a:t>∈</a:t>
            </a:r>
            <a:r>
              <a:rPr dirty="0" smtClean="0" sz="1800" spc="10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Cambria Math"/>
                <a:cs typeface="Cambria Math"/>
              </a:rPr>
              <a:t>𝑅</a:t>
            </a:r>
            <a:r>
              <a:rPr dirty="0" smtClean="0" baseline="27777" sz="1950" spc="-172">
                <a:latin typeface="Cambria Math"/>
                <a:cs typeface="Cambria Math"/>
              </a:rPr>
              <a:t>&lt;</a:t>
            </a:r>
            <a:r>
              <a:rPr dirty="0" smtClean="0" baseline="27777" sz="1950" spc="7">
                <a:latin typeface="Cambria Math"/>
                <a:cs typeface="Cambria Math"/>
              </a:rPr>
              <a:t>×</a:t>
            </a:r>
            <a:r>
              <a:rPr dirty="0" smtClean="0" baseline="27777" sz="1950" spc="-60">
                <a:latin typeface="Cambria Math"/>
                <a:cs typeface="Cambria Math"/>
              </a:rPr>
              <a:t>&lt;</a:t>
            </a:r>
            <a:r>
              <a:rPr dirty="0" smtClean="0" sz="1800" spc="0">
                <a:latin typeface="Microsoft YaHei UI"/>
                <a:cs typeface="Microsoft YaHei UI"/>
              </a:rPr>
              <a:t>，</a:t>
            </a:r>
            <a:r>
              <a:rPr dirty="0" smtClean="0" sz="1800" spc="0">
                <a:latin typeface="Cambria Math"/>
                <a:cs typeface="Cambria Math"/>
              </a:rPr>
              <a:t>𝑅</a:t>
            </a:r>
            <a:r>
              <a:rPr dirty="0" smtClean="0" baseline="-14957" sz="1950" spc="-37">
                <a:latin typeface="Cambria Math"/>
                <a:cs typeface="Cambria Math"/>
              </a:rPr>
              <a:t>A</a:t>
            </a:r>
            <a:r>
              <a:rPr dirty="0" smtClean="0" baseline="-14957" sz="1950" spc="-37">
                <a:latin typeface="Cambria Math"/>
                <a:cs typeface="Cambria Math"/>
              </a:rPr>
              <a:t> </a:t>
            </a:r>
            <a:r>
              <a:rPr dirty="0" smtClean="0" baseline="-14957" sz="1950" spc="7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Cambria Math"/>
                <a:cs typeface="Cambria Math"/>
              </a:rPr>
              <a:t>∈</a:t>
            </a:r>
            <a:r>
              <a:rPr dirty="0" smtClean="0" sz="1800" spc="105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Cambria Math"/>
                <a:cs typeface="Cambria Math"/>
              </a:rPr>
              <a:t>𝑅</a:t>
            </a:r>
            <a:r>
              <a:rPr dirty="0" smtClean="0" baseline="27777" sz="1950" spc="-202">
                <a:latin typeface="Cambria Math"/>
                <a:cs typeface="Cambria Math"/>
              </a:rPr>
              <a:t>D</a:t>
            </a:r>
            <a:r>
              <a:rPr dirty="0" smtClean="0" baseline="27777" sz="1950" spc="7">
                <a:latin typeface="Cambria Math"/>
                <a:cs typeface="Cambria Math"/>
              </a:rPr>
              <a:t>×</a:t>
            </a:r>
            <a:r>
              <a:rPr dirty="0" smtClean="0" baseline="27777" sz="1950" spc="-277">
                <a:latin typeface="Cambria Math"/>
                <a:cs typeface="Cambria Math"/>
              </a:rPr>
              <a:t>D</a:t>
            </a:r>
            <a:r>
              <a:rPr dirty="0" smtClean="0" baseline="27777" sz="1950" spc="-240">
                <a:latin typeface="Cambria Math"/>
                <a:cs typeface="Cambria Math"/>
              </a:rPr>
              <a:t> </a:t>
            </a:r>
            <a:r>
              <a:rPr dirty="0" smtClean="0" sz="1800" spc="-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  <a:spcBef>
                <a:spcPts val="0"/>
              </a:spcBef>
            </a:pPr>
            <a:endParaRPr sz="1000"/>
          </a:p>
          <a:p>
            <a:pPr marL="355600" marR="12700" indent="-342900">
              <a:lnSpc>
                <a:spcPct val="100299"/>
              </a:lnSpc>
              <a:tabLst>
                <a:tab pos="354965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这是一个低秩分解，</a:t>
            </a:r>
            <a:r>
              <a:rPr dirty="0" smtClean="0" sz="1800" spc="210">
                <a:latin typeface="Cambria Math"/>
                <a:cs typeface="Cambria Math"/>
              </a:rPr>
              <a:t>𝑟</a:t>
            </a:r>
            <a:r>
              <a:rPr dirty="0" smtClean="0" sz="1800" spc="210">
                <a:latin typeface="Microsoft YaHei UI"/>
                <a:cs typeface="Microsoft YaHei UI"/>
              </a:rPr>
              <a:t>表示矩阵</a:t>
            </a:r>
            <a:r>
              <a:rPr dirty="0" smtClean="0" sz="1800" spc="210">
                <a:latin typeface="Cambria Math"/>
                <a:cs typeface="Cambria Math"/>
              </a:rPr>
              <a:t>𝐴</a:t>
            </a:r>
            <a:r>
              <a:rPr dirty="0" smtClean="0" sz="1800" spc="210">
                <a:latin typeface="Microsoft YaHei UI"/>
                <a:cs typeface="Microsoft YaHei UI"/>
              </a:rPr>
              <a:t>的秩。 </a:t>
            </a:r>
            <a:r>
              <a:rPr dirty="0" smtClean="0" sz="1800" spc="210">
                <a:latin typeface="Cambria Math"/>
                <a:cs typeface="Cambria Math"/>
              </a:rPr>
              <a:t>𝐴</a:t>
            </a:r>
            <a:r>
              <a:rPr dirty="0" smtClean="0" sz="1800" spc="210">
                <a:latin typeface="Microsoft YaHei UI"/>
                <a:cs typeface="Microsoft YaHei UI"/>
              </a:rPr>
              <a:t>的每一行表示一个实体的向量，</a:t>
            </a:r>
            <a:r>
              <a:rPr dirty="0" smtClean="0" sz="1800" spc="210">
                <a:latin typeface="Microsoft YaHei UI"/>
                <a:cs typeface="Microsoft YaHei UI"/>
              </a:rPr>
              <a:t> 转置后其每一列表示一个实体的向量，矩阵</a:t>
            </a:r>
            <a:r>
              <a:rPr dirty="0" smtClean="0" sz="1800" spc="-295">
                <a:latin typeface="Cambria Math"/>
                <a:cs typeface="Cambria Math"/>
              </a:rPr>
              <a:t>�</a:t>
            </a:r>
            <a:r>
              <a:rPr dirty="0" smtClean="0" baseline="-14957" sz="1950" spc="-37">
                <a:latin typeface="Cambria Math"/>
                <a:cs typeface="Cambria Math"/>
              </a:rPr>
              <a:t>A</a:t>
            </a:r>
            <a:r>
              <a:rPr dirty="0" smtClean="0" baseline="-14957" sz="1950" spc="-240">
                <a:latin typeface="Cambria Math"/>
                <a:cs typeface="Cambria Math"/>
              </a:rPr>
              <a:t> </a:t>
            </a:r>
            <a:r>
              <a:rPr dirty="0" smtClean="0" sz="1800" spc="0">
                <a:latin typeface="Microsoft YaHei UI"/>
                <a:cs typeface="Microsoft YaHei UI"/>
              </a:rPr>
              <a:t>是第</a:t>
            </a:r>
            <a:r>
              <a:rPr dirty="0" smtClean="0" sz="1800" spc="0">
                <a:latin typeface="Cambria Math"/>
                <a:cs typeface="Cambria Math"/>
              </a:rPr>
              <a:t>𝑘</a:t>
            </a:r>
            <a:r>
              <a:rPr dirty="0" smtClean="0" sz="1800" spc="0">
                <a:latin typeface="Microsoft YaHei UI"/>
                <a:cs typeface="Microsoft YaHei UI"/>
              </a:rPr>
              <a:t>种关系的矩阵，表示该</a:t>
            </a:r>
            <a:r>
              <a:rPr dirty="0" smtClean="0" sz="1800" spc="0">
                <a:latin typeface="Microsoft YaHei UI"/>
                <a:cs typeface="Microsoft YaHei UI"/>
              </a:rPr>
              <a:t> 种关系在向量空间中与头尾部实体相互作用。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0287" y="2166318"/>
            <a:ext cx="958850" cy="2171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10">
                <a:latin typeface="Cambria Math"/>
                <a:cs typeface="Cambria Math"/>
              </a:rPr>
              <a:t>𝑘=</a:t>
            </a:r>
            <a:r>
              <a:rPr dirty="0" smtClean="0" sz="1350" spc="65">
                <a:latin typeface="Cambria Math"/>
                <a:cs typeface="Cambria Math"/>
              </a:rPr>
              <a:t> </a:t>
            </a:r>
            <a:r>
              <a:rPr dirty="0" smtClean="0" sz="1350" spc="-5">
                <a:latin typeface="Cambria Math"/>
                <a:cs typeface="Cambria Math"/>
              </a:rPr>
              <a:t>1</a:t>
            </a:r>
            <a:r>
              <a:rPr dirty="0" smtClean="0" sz="1350" spc="-10">
                <a:latin typeface="Cambria Math"/>
                <a:cs typeface="Cambria Math"/>
              </a:rPr>
              <a:t>,</a:t>
            </a:r>
            <a:r>
              <a:rPr dirty="0" smtClean="0" sz="1350" spc="-5">
                <a:latin typeface="Cambria Math"/>
                <a:cs typeface="Cambria Math"/>
              </a:rPr>
              <a:t>2</a:t>
            </a:r>
            <a:r>
              <a:rPr dirty="0" smtClean="0" sz="1350" spc="0">
                <a:latin typeface="Cambria Math"/>
                <a:cs typeface="Cambria Math"/>
              </a:rPr>
              <a:t>,</a:t>
            </a:r>
            <a:r>
              <a:rPr dirty="0" smtClean="0" sz="1350" spc="-80">
                <a:latin typeface="Cambria Math"/>
                <a:cs typeface="Cambria Math"/>
              </a:rPr>
              <a:t> </a:t>
            </a:r>
            <a:r>
              <a:rPr dirty="0" smtClean="0" sz="1350" spc="10">
                <a:latin typeface="Cambria Math"/>
                <a:cs typeface="Cambria Math"/>
              </a:rPr>
              <a:t>⋯</a:t>
            </a:r>
            <a:r>
              <a:rPr dirty="0" smtClean="0" sz="1350" spc="-95">
                <a:latin typeface="Cambria Math"/>
                <a:cs typeface="Cambria Math"/>
              </a:rPr>
              <a:t> </a:t>
            </a:r>
            <a:r>
              <a:rPr dirty="0" smtClean="0" sz="1350" spc="10">
                <a:latin typeface="Cambria Math"/>
                <a:cs typeface="Cambria Math"/>
              </a:rPr>
              <a:t>𝑚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61096" y="4803202"/>
            <a:ext cx="4277716" cy="1597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67432" y="2047227"/>
            <a:ext cx="1383030" cy="3708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100" spc="-155">
                <a:latin typeface="Cambria Math"/>
                <a:cs typeface="Cambria Math"/>
              </a:rPr>
              <a:t>Y</a:t>
            </a:r>
            <a:r>
              <a:rPr dirty="0" smtClean="0" baseline="-16666" sz="2250" spc="652">
                <a:latin typeface="Cambria Math"/>
                <a:cs typeface="Cambria Math"/>
              </a:rPr>
              <a:t>J</a:t>
            </a:r>
            <a:r>
              <a:rPr dirty="0" smtClean="0" baseline="-16666" sz="2250" spc="652">
                <a:latin typeface="Cambria Math"/>
                <a:cs typeface="Cambria Math"/>
              </a:rPr>
              <a:t> </a:t>
            </a:r>
            <a:r>
              <a:rPr dirty="0" smtClean="0" baseline="-16666" sz="2250" spc="7">
                <a:latin typeface="Cambria Math"/>
                <a:cs typeface="Cambria Math"/>
              </a:rPr>
              <a:t> </a:t>
            </a:r>
            <a:r>
              <a:rPr dirty="0" smtClean="0" sz="2100" spc="0">
                <a:latin typeface="Cambria Math"/>
                <a:cs typeface="Cambria Math"/>
              </a:rPr>
              <a:t>=</a:t>
            </a:r>
            <a:r>
              <a:rPr dirty="0" smtClean="0" sz="2100" spc="125">
                <a:latin typeface="Cambria Math"/>
                <a:cs typeface="Cambria Math"/>
              </a:rPr>
              <a:t> </a:t>
            </a:r>
            <a:r>
              <a:rPr dirty="0" smtClean="0" sz="2100" spc="0">
                <a:latin typeface="Cambria Math"/>
                <a:cs typeface="Cambria Math"/>
              </a:rPr>
              <a:t>A</a:t>
            </a:r>
            <a:r>
              <a:rPr dirty="0" smtClean="0" sz="2100" spc="75">
                <a:latin typeface="Cambria Math"/>
                <a:cs typeface="Cambria Math"/>
              </a:rPr>
              <a:t>R</a:t>
            </a:r>
            <a:r>
              <a:rPr dirty="0" smtClean="0" baseline="-16666" sz="2250" spc="780">
                <a:latin typeface="Cambria Math"/>
                <a:cs typeface="Cambria Math"/>
              </a:rPr>
              <a:t>J</a:t>
            </a:r>
            <a:r>
              <a:rPr dirty="0" smtClean="0" sz="2100" spc="-75">
                <a:latin typeface="Cambria Math"/>
                <a:cs typeface="Cambria Math"/>
              </a:rPr>
              <a:t>A</a:t>
            </a:r>
            <a:r>
              <a:rPr dirty="0" smtClean="0" baseline="27777" sz="2250" spc="-352">
                <a:latin typeface="Cambria Math"/>
                <a:cs typeface="Cambria Math"/>
              </a:rPr>
              <a:t>M</a:t>
            </a:r>
            <a:endParaRPr baseline="27777" sz="22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分类浏览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8137" y="1390258"/>
            <a:ext cx="3950352" cy="4967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03353" y="1592801"/>
            <a:ext cx="4516282" cy="4562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分解的目标函数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6484"/>
            <a:ext cx="7715250" cy="7493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100699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>
                <a:latin typeface="Microsoft YaHei UI"/>
                <a:cs typeface="Microsoft YaHei UI"/>
              </a:rPr>
              <a:t>由上述内容可知</a:t>
            </a:r>
            <a:r>
              <a:rPr dirty="0" smtClean="0" sz="2400" spc="-844">
                <a:latin typeface="Microsoft YaHei UI"/>
                <a:cs typeface="Microsoft YaHei UI"/>
              </a:rPr>
              <a:t>，</a:t>
            </a:r>
            <a:r>
              <a:rPr dirty="0" smtClean="0" baseline="6313" sz="3300" spc="-135" b="1">
                <a:latin typeface="Times New Roman"/>
                <a:cs typeface="Times New Roman"/>
              </a:rPr>
              <a:t>A</a:t>
            </a:r>
            <a:r>
              <a:rPr dirty="0" smtClean="0" sz="2400" spc="-114">
                <a:latin typeface="Microsoft YaHei UI"/>
                <a:cs typeface="Microsoft YaHei UI"/>
              </a:rPr>
              <a:t>和</a:t>
            </a:r>
            <a:r>
              <a:rPr dirty="0" smtClean="0" baseline="6613" sz="3150" spc="209" b="1">
                <a:latin typeface="Times New Roman"/>
                <a:cs typeface="Times New Roman"/>
              </a:rPr>
              <a:t>R</a:t>
            </a:r>
            <a:r>
              <a:rPr dirty="0" smtClean="0" baseline="-13888" sz="1800" spc="-142" i="1">
                <a:latin typeface="Times New Roman"/>
                <a:cs typeface="Times New Roman"/>
              </a:rPr>
              <a:t>k</a:t>
            </a:r>
            <a:r>
              <a:rPr dirty="0" smtClean="0" sz="2400" spc="0">
                <a:latin typeface="Microsoft YaHei UI"/>
                <a:cs typeface="Microsoft YaHei UI"/>
              </a:rPr>
              <a:t>均是待求解的变量。因此目标函</a:t>
            </a:r>
            <a:r>
              <a:rPr dirty="0" smtClean="0" sz="2400" spc="0">
                <a:latin typeface="Microsoft YaHei UI"/>
                <a:cs typeface="Microsoft YaHei UI"/>
              </a:rPr>
              <a:t> 数是：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3355127"/>
            <a:ext cx="3084830" cy="3975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400">
                <a:latin typeface="Microsoft YaHei UI"/>
                <a:cs typeface="Microsoft YaHei UI"/>
              </a:rPr>
              <a:t>其</a:t>
            </a:r>
            <a:r>
              <a:rPr dirty="0" smtClean="0" sz="2400" spc="180">
                <a:latin typeface="Microsoft YaHei UI"/>
                <a:cs typeface="Microsoft YaHei UI"/>
              </a:rPr>
              <a:t>中</a:t>
            </a:r>
            <a:r>
              <a:rPr dirty="0" smtClean="0" baseline="9971" sz="2925" spc="-15" i="1">
                <a:latin typeface="Times New Roman"/>
                <a:cs typeface="Times New Roman"/>
              </a:rPr>
              <a:t>f</a:t>
            </a:r>
            <a:r>
              <a:rPr dirty="0" smtClean="0" baseline="9971" sz="2925" spc="232" i="1">
                <a:latin typeface="Times New Roman"/>
                <a:cs typeface="Times New Roman"/>
              </a:rPr>
              <a:t> </a:t>
            </a:r>
            <a:r>
              <a:rPr dirty="0" smtClean="0" baseline="4357" sz="3825" spc="-30">
                <a:latin typeface="Arial"/>
                <a:cs typeface="Arial"/>
              </a:rPr>
              <a:t>(</a:t>
            </a:r>
            <a:r>
              <a:rPr dirty="0" smtClean="0" baseline="9971" sz="2925" spc="7" b="1">
                <a:latin typeface="Times New Roman"/>
                <a:cs typeface="Times New Roman"/>
              </a:rPr>
              <a:t>A</a:t>
            </a:r>
            <a:r>
              <a:rPr dirty="0" smtClean="0" baseline="9971" sz="2925" spc="-7">
                <a:latin typeface="Times New Roman"/>
                <a:cs typeface="Times New Roman"/>
              </a:rPr>
              <a:t>,</a:t>
            </a:r>
            <a:r>
              <a:rPr dirty="0" smtClean="0" baseline="9971" sz="2925" spc="-375">
                <a:latin typeface="Times New Roman"/>
                <a:cs typeface="Times New Roman"/>
              </a:rPr>
              <a:t> </a:t>
            </a:r>
            <a:r>
              <a:rPr dirty="0" smtClean="0" baseline="9971" sz="2925" spc="172" b="1">
                <a:latin typeface="Times New Roman"/>
                <a:cs typeface="Times New Roman"/>
              </a:rPr>
              <a:t>R</a:t>
            </a:r>
            <a:r>
              <a:rPr dirty="0" smtClean="0" baseline="-10101" sz="1650" spc="7" i="1">
                <a:latin typeface="Times New Roman"/>
                <a:cs typeface="Times New Roman"/>
              </a:rPr>
              <a:t>k</a:t>
            </a:r>
            <a:r>
              <a:rPr dirty="0" smtClean="0" baseline="-10101" sz="1650" spc="7" i="1">
                <a:latin typeface="Times New Roman"/>
                <a:cs typeface="Times New Roman"/>
              </a:rPr>
              <a:t> </a:t>
            </a:r>
            <a:r>
              <a:rPr dirty="0" smtClean="0" baseline="-10101" sz="1650" spc="-202" i="1">
                <a:latin typeface="Times New Roman"/>
                <a:cs typeface="Times New Roman"/>
              </a:rPr>
              <a:t> </a:t>
            </a:r>
            <a:r>
              <a:rPr dirty="0" smtClean="0" baseline="4357" sz="3825" spc="-555">
                <a:latin typeface="Arial"/>
                <a:cs typeface="Arial"/>
              </a:rPr>
              <a:t>)</a:t>
            </a:r>
            <a:r>
              <a:rPr dirty="0" smtClean="0" sz="2400" spc="0">
                <a:latin typeface="Microsoft YaHei UI"/>
                <a:cs typeface="Microsoft YaHei UI"/>
              </a:rPr>
              <a:t>是目标函数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46743" y="4297667"/>
            <a:ext cx="128268" cy="0"/>
          </a:xfrm>
          <a:custGeom>
            <a:avLst/>
            <a:gdLst/>
            <a:ahLst/>
            <a:cxnLst/>
            <a:rect l="l" t="t" r="r" b="b"/>
            <a:pathLst>
              <a:path w="128268" h="0">
                <a:moveTo>
                  <a:pt x="0" y="0"/>
                </a:moveTo>
                <a:lnTo>
                  <a:pt x="128268" y="0"/>
                </a:lnTo>
              </a:path>
            </a:pathLst>
          </a:custGeom>
          <a:ln w="106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516579" y="4142939"/>
            <a:ext cx="0" cy="309479"/>
          </a:xfrm>
          <a:custGeom>
            <a:avLst/>
            <a:gdLst/>
            <a:ahLst/>
            <a:cxnLst/>
            <a:rect l="l" t="t" r="r" b="b"/>
            <a:pathLst>
              <a:path w="0" h="309479">
                <a:moveTo>
                  <a:pt x="0" y="0"/>
                </a:moveTo>
                <a:lnTo>
                  <a:pt x="0" y="309479"/>
                </a:lnTo>
              </a:path>
            </a:pathLst>
          </a:custGeom>
          <a:ln w="106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484526" y="4142939"/>
            <a:ext cx="0" cy="309479"/>
          </a:xfrm>
          <a:custGeom>
            <a:avLst/>
            <a:gdLst/>
            <a:ahLst/>
            <a:cxnLst/>
            <a:rect l="l" t="t" r="r" b="b"/>
            <a:pathLst>
              <a:path w="0" h="309479">
                <a:moveTo>
                  <a:pt x="0" y="0"/>
                </a:moveTo>
                <a:lnTo>
                  <a:pt x="0" y="309479"/>
                </a:lnTo>
              </a:path>
            </a:pathLst>
          </a:custGeom>
          <a:ln w="106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687165" y="4142939"/>
            <a:ext cx="0" cy="309479"/>
          </a:xfrm>
          <a:custGeom>
            <a:avLst/>
            <a:gdLst/>
            <a:ahLst/>
            <a:cxnLst/>
            <a:rect l="l" t="t" r="r" b="b"/>
            <a:pathLst>
              <a:path w="0" h="309479">
                <a:moveTo>
                  <a:pt x="0" y="0"/>
                </a:moveTo>
                <a:lnTo>
                  <a:pt x="0" y="309479"/>
                </a:lnTo>
              </a:path>
            </a:pathLst>
          </a:custGeom>
          <a:ln w="106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655104" y="4142939"/>
            <a:ext cx="0" cy="309479"/>
          </a:xfrm>
          <a:custGeom>
            <a:avLst/>
            <a:gdLst/>
            <a:ahLst/>
            <a:cxnLst/>
            <a:rect l="l" t="t" r="r" b="b"/>
            <a:pathLst>
              <a:path w="0" h="309479">
                <a:moveTo>
                  <a:pt x="0" y="0"/>
                </a:moveTo>
                <a:lnTo>
                  <a:pt x="0" y="309479"/>
                </a:lnTo>
              </a:path>
            </a:pathLst>
          </a:custGeom>
          <a:ln w="106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7298" y="5135302"/>
            <a:ext cx="2644775" cy="3695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15151" sz="2475" spc="7" i="1">
                <a:latin typeface="Times New Roman"/>
                <a:cs typeface="Times New Roman"/>
              </a:rPr>
              <a:t>g</a:t>
            </a:r>
            <a:r>
              <a:rPr dirty="0" smtClean="0" baseline="15151" sz="2475" spc="-195" i="1">
                <a:latin typeface="Times New Roman"/>
                <a:cs typeface="Times New Roman"/>
              </a:rPr>
              <a:t> </a:t>
            </a:r>
            <a:r>
              <a:rPr dirty="0" smtClean="0" baseline="7751" sz="3225" spc="-15">
                <a:latin typeface="Arial"/>
                <a:cs typeface="Arial"/>
              </a:rPr>
              <a:t>(</a:t>
            </a:r>
            <a:r>
              <a:rPr dirty="0" smtClean="0" baseline="15151" sz="2475" spc="37" b="1">
                <a:latin typeface="Times New Roman"/>
                <a:cs typeface="Times New Roman"/>
              </a:rPr>
              <a:t>A</a:t>
            </a:r>
            <a:r>
              <a:rPr dirty="0" smtClean="0" baseline="15151" sz="2475" spc="0">
                <a:latin typeface="Times New Roman"/>
                <a:cs typeface="Times New Roman"/>
              </a:rPr>
              <a:t>,</a:t>
            </a:r>
            <a:r>
              <a:rPr dirty="0" smtClean="0" baseline="15151" sz="2475" spc="-315">
                <a:latin typeface="Times New Roman"/>
                <a:cs typeface="Times New Roman"/>
              </a:rPr>
              <a:t> </a:t>
            </a:r>
            <a:r>
              <a:rPr dirty="0" smtClean="0" baseline="15151" sz="2475" spc="179" b="1">
                <a:latin typeface="Times New Roman"/>
                <a:cs typeface="Times New Roman"/>
              </a:rPr>
              <a:t>R</a:t>
            </a:r>
            <a:r>
              <a:rPr dirty="0" smtClean="0" sz="950" spc="0" i="1">
                <a:latin typeface="Times New Roman"/>
                <a:cs typeface="Times New Roman"/>
              </a:rPr>
              <a:t>k</a:t>
            </a:r>
            <a:r>
              <a:rPr dirty="0" smtClean="0" sz="950" spc="0" i="1">
                <a:latin typeface="Times New Roman"/>
                <a:cs typeface="Times New Roman"/>
              </a:rPr>
              <a:t> </a:t>
            </a:r>
            <a:r>
              <a:rPr dirty="0" smtClean="0" sz="950" spc="-120" i="1">
                <a:latin typeface="Times New Roman"/>
                <a:cs typeface="Times New Roman"/>
              </a:rPr>
              <a:t> </a:t>
            </a:r>
            <a:r>
              <a:rPr dirty="0" smtClean="0" baseline="7751" sz="3225" spc="-427">
                <a:latin typeface="Arial"/>
                <a:cs typeface="Arial"/>
              </a:rPr>
              <a:t>)</a:t>
            </a:r>
            <a:r>
              <a:rPr dirty="0" smtClean="0" baseline="1157" sz="3600" spc="0">
                <a:latin typeface="Microsoft YaHei UI"/>
                <a:cs typeface="Microsoft YaHei UI"/>
              </a:rPr>
              <a:t>是正则化项：</a:t>
            </a:r>
            <a:endParaRPr baseline="1157" sz="3600">
              <a:latin typeface="Microsoft YaHei UI"/>
              <a:cs typeface="Microsoft Ya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7509" y="1977654"/>
            <a:ext cx="2582545" cy="427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950" spc="-45">
                <a:latin typeface="Times New Roman"/>
                <a:cs typeface="Times New Roman"/>
              </a:rPr>
              <a:t>m</a:t>
            </a:r>
            <a:r>
              <a:rPr dirty="0" smtClean="0" sz="1950" spc="-10">
                <a:latin typeface="Times New Roman"/>
                <a:cs typeface="Times New Roman"/>
              </a:rPr>
              <a:t>in</a:t>
            </a:r>
            <a:r>
              <a:rPr dirty="0" smtClean="0" sz="1950" spc="210">
                <a:latin typeface="Times New Roman"/>
                <a:cs typeface="Times New Roman"/>
              </a:rPr>
              <a:t> </a:t>
            </a:r>
            <a:r>
              <a:rPr dirty="0" smtClean="0" sz="1950" spc="-10" i="1">
                <a:latin typeface="Times New Roman"/>
                <a:cs typeface="Times New Roman"/>
              </a:rPr>
              <a:t>f</a:t>
            </a:r>
            <a:r>
              <a:rPr dirty="0" smtClean="0" sz="1950" spc="150" i="1">
                <a:latin typeface="Times New Roman"/>
                <a:cs typeface="Times New Roman"/>
              </a:rPr>
              <a:t> </a:t>
            </a:r>
            <a:r>
              <a:rPr dirty="0" smtClean="0" baseline="-3267" sz="3825" spc="-44">
                <a:latin typeface="Arial"/>
                <a:cs typeface="Arial"/>
              </a:rPr>
              <a:t>(</a:t>
            </a:r>
            <a:r>
              <a:rPr dirty="0" smtClean="0" sz="1950" spc="5" b="1">
                <a:latin typeface="Times New Roman"/>
                <a:cs typeface="Times New Roman"/>
              </a:rPr>
              <a:t>A</a:t>
            </a:r>
            <a:r>
              <a:rPr dirty="0" smtClean="0" sz="1950" spc="-5">
                <a:latin typeface="Times New Roman"/>
                <a:cs typeface="Times New Roman"/>
              </a:rPr>
              <a:t>,</a:t>
            </a:r>
            <a:r>
              <a:rPr dirty="0" smtClean="0" sz="1950" spc="-250">
                <a:latin typeface="Times New Roman"/>
                <a:cs typeface="Times New Roman"/>
              </a:rPr>
              <a:t> </a:t>
            </a:r>
            <a:r>
              <a:rPr dirty="0" smtClean="0" sz="1950" spc="114" b="1">
                <a:latin typeface="Times New Roman"/>
                <a:cs typeface="Times New Roman"/>
              </a:rPr>
              <a:t>R</a:t>
            </a:r>
            <a:r>
              <a:rPr dirty="0" smtClean="0" baseline="-25252" sz="1650" spc="0" i="1">
                <a:latin typeface="Times New Roman"/>
                <a:cs typeface="Times New Roman"/>
              </a:rPr>
              <a:t>k</a:t>
            </a:r>
            <a:r>
              <a:rPr dirty="0" smtClean="0" baseline="-25252" sz="1650" spc="0" i="1">
                <a:latin typeface="Times New Roman"/>
                <a:cs typeface="Times New Roman"/>
              </a:rPr>
              <a:t> </a:t>
            </a:r>
            <a:r>
              <a:rPr dirty="0" smtClean="0" baseline="-25252" sz="1650" spc="-202" i="1">
                <a:latin typeface="Times New Roman"/>
                <a:cs typeface="Times New Roman"/>
              </a:rPr>
              <a:t> </a:t>
            </a:r>
            <a:r>
              <a:rPr dirty="0" smtClean="0" baseline="-3267" sz="3825" spc="-337">
                <a:latin typeface="Arial"/>
                <a:cs typeface="Arial"/>
              </a:rPr>
              <a:t>)</a:t>
            </a:r>
            <a:r>
              <a:rPr dirty="0" smtClean="0" baseline="-3267" sz="3825" spc="-607">
                <a:latin typeface="Arial"/>
                <a:cs typeface="Arial"/>
              </a:rPr>
              <a:t> </a:t>
            </a:r>
            <a:r>
              <a:rPr dirty="0" smtClean="0" sz="1950" spc="-80">
                <a:latin typeface="Arial"/>
                <a:cs typeface="Arial"/>
              </a:rPr>
              <a:t>+</a:t>
            </a:r>
            <a:r>
              <a:rPr dirty="0" smtClean="0" sz="1950" spc="-95">
                <a:latin typeface="Arial"/>
                <a:cs typeface="Arial"/>
              </a:rPr>
              <a:t> </a:t>
            </a:r>
            <a:r>
              <a:rPr dirty="0" smtClean="0" sz="1950" spc="-10" i="1">
                <a:latin typeface="Times New Roman"/>
                <a:cs typeface="Times New Roman"/>
              </a:rPr>
              <a:t>g</a:t>
            </a:r>
            <a:r>
              <a:rPr dirty="0" smtClean="0" sz="1950" spc="-155" i="1">
                <a:latin typeface="Times New Roman"/>
                <a:cs typeface="Times New Roman"/>
              </a:rPr>
              <a:t> </a:t>
            </a:r>
            <a:r>
              <a:rPr dirty="0" smtClean="0" baseline="-3267" sz="3825" spc="-52">
                <a:latin typeface="Arial"/>
                <a:cs typeface="Arial"/>
              </a:rPr>
              <a:t>(</a:t>
            </a:r>
            <a:r>
              <a:rPr dirty="0" smtClean="0" sz="1950" spc="5" b="1">
                <a:latin typeface="Times New Roman"/>
                <a:cs typeface="Times New Roman"/>
              </a:rPr>
              <a:t>A</a:t>
            </a:r>
            <a:r>
              <a:rPr dirty="0" smtClean="0" sz="1950" spc="-5">
                <a:latin typeface="Times New Roman"/>
                <a:cs typeface="Times New Roman"/>
              </a:rPr>
              <a:t>,</a:t>
            </a:r>
            <a:r>
              <a:rPr dirty="0" smtClean="0" sz="1950" spc="-250">
                <a:latin typeface="Times New Roman"/>
                <a:cs typeface="Times New Roman"/>
              </a:rPr>
              <a:t> </a:t>
            </a:r>
            <a:r>
              <a:rPr dirty="0" smtClean="0" sz="1950" spc="114" b="1">
                <a:latin typeface="Times New Roman"/>
                <a:cs typeface="Times New Roman"/>
              </a:rPr>
              <a:t>R</a:t>
            </a:r>
            <a:r>
              <a:rPr dirty="0" smtClean="0" baseline="-25252" sz="1650" spc="0" i="1">
                <a:latin typeface="Times New Roman"/>
                <a:cs typeface="Times New Roman"/>
              </a:rPr>
              <a:t>k</a:t>
            </a:r>
            <a:r>
              <a:rPr dirty="0" smtClean="0" baseline="-25252" sz="1650" spc="0" i="1">
                <a:latin typeface="Times New Roman"/>
                <a:cs typeface="Times New Roman"/>
              </a:rPr>
              <a:t> </a:t>
            </a:r>
            <a:r>
              <a:rPr dirty="0" smtClean="0" baseline="-25252" sz="1650" spc="-202" i="1">
                <a:latin typeface="Times New Roman"/>
                <a:cs typeface="Times New Roman"/>
              </a:rPr>
              <a:t> </a:t>
            </a:r>
            <a:r>
              <a:rPr dirty="0" smtClean="0" baseline="-3267" sz="3825" spc="-337">
                <a:latin typeface="Arial"/>
                <a:cs typeface="Arial"/>
              </a:rPr>
              <a:t>)</a:t>
            </a:r>
            <a:endParaRPr baseline="-3267" sz="3825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84456" y="2304298"/>
            <a:ext cx="338455" cy="2101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90" b="1">
                <a:latin typeface="Times New Roman"/>
                <a:cs typeface="Times New Roman"/>
              </a:rPr>
              <a:t>A</a:t>
            </a:r>
            <a:r>
              <a:rPr dirty="0" smtClean="0" sz="1100" spc="55">
                <a:latin typeface="Times New Roman"/>
                <a:cs typeface="Times New Roman"/>
              </a:rPr>
              <a:t>,</a:t>
            </a:r>
            <a:r>
              <a:rPr dirty="0" smtClean="0" sz="1100" spc="80" b="1">
                <a:latin typeface="Times New Roman"/>
                <a:cs typeface="Times New Roman"/>
              </a:rPr>
              <a:t>R</a:t>
            </a:r>
            <a:r>
              <a:rPr dirty="0" smtClean="0" baseline="-20833" sz="1200" spc="0" i="1">
                <a:latin typeface="Times New Roman"/>
                <a:cs typeface="Times New Roman"/>
              </a:rPr>
              <a:t>k</a:t>
            </a:r>
            <a:endParaRPr baseline="-20833"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6915" y="4072303"/>
            <a:ext cx="999490" cy="3587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00" i="1">
                <a:latin typeface="Times New Roman"/>
                <a:cs typeface="Times New Roman"/>
              </a:rPr>
              <a:t>f</a:t>
            </a:r>
            <a:r>
              <a:rPr dirty="0" smtClean="0" sz="1700" spc="135" i="1">
                <a:latin typeface="Times New Roman"/>
                <a:cs typeface="Times New Roman"/>
              </a:rPr>
              <a:t> </a:t>
            </a:r>
            <a:r>
              <a:rPr dirty="0" smtClean="0" baseline="-2525" sz="3300" spc="-15">
                <a:latin typeface="Arial"/>
                <a:cs typeface="Arial"/>
              </a:rPr>
              <a:t>(</a:t>
            </a:r>
            <a:r>
              <a:rPr dirty="0" smtClean="0" sz="1700" spc="15" b="1">
                <a:latin typeface="Times New Roman"/>
                <a:cs typeface="Times New Roman"/>
              </a:rPr>
              <a:t>A</a:t>
            </a:r>
            <a:r>
              <a:rPr dirty="0" smtClean="0" sz="1700" spc="0">
                <a:latin typeface="Times New Roman"/>
                <a:cs typeface="Times New Roman"/>
              </a:rPr>
              <a:t>,</a:t>
            </a:r>
            <a:r>
              <a:rPr dirty="0" smtClean="0" sz="1700" spc="-215">
                <a:latin typeface="Times New Roman"/>
                <a:cs typeface="Times New Roman"/>
              </a:rPr>
              <a:t> </a:t>
            </a:r>
            <a:r>
              <a:rPr dirty="0" smtClean="0" sz="1700" spc="0" b="1">
                <a:latin typeface="Times New Roman"/>
                <a:cs typeface="Times New Roman"/>
              </a:rPr>
              <a:t>R </a:t>
            </a:r>
            <a:r>
              <a:rPr dirty="0" smtClean="0" sz="1700" spc="65" b="1">
                <a:latin typeface="Times New Roman"/>
                <a:cs typeface="Times New Roman"/>
              </a:rPr>
              <a:t> </a:t>
            </a:r>
            <a:r>
              <a:rPr dirty="0" smtClean="0" baseline="-2525" sz="3300" spc="-270">
                <a:latin typeface="Arial"/>
                <a:cs typeface="Arial"/>
              </a:rPr>
              <a:t>)</a:t>
            </a:r>
            <a:r>
              <a:rPr dirty="0" smtClean="0" baseline="-2525" sz="3300" spc="-359">
                <a:latin typeface="Arial"/>
                <a:cs typeface="Arial"/>
              </a:rPr>
              <a:t> </a:t>
            </a:r>
            <a:r>
              <a:rPr dirty="0" smtClean="0" sz="1700" spc="-60">
                <a:latin typeface="Arial"/>
                <a:cs typeface="Arial"/>
              </a:rPr>
              <a:t>=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95269" y="3979365"/>
            <a:ext cx="247650" cy="292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50" spc="10">
                <a:latin typeface="Times New Roman"/>
                <a:cs typeface="Times New Roman"/>
              </a:rPr>
              <a:t>2</a:t>
            </a:r>
            <a:r>
              <a:rPr dirty="0" smtClean="0" sz="950" spc="10">
                <a:latin typeface="Times New Roman"/>
                <a:cs typeface="Times New Roman"/>
              </a:rPr>
              <a:t>  </a:t>
            </a:r>
            <a:r>
              <a:rPr dirty="0" smtClean="0" sz="950" spc="-114">
                <a:latin typeface="Times New Roman"/>
                <a:cs typeface="Times New Roman"/>
              </a:rPr>
              <a:t> </a:t>
            </a:r>
            <a:r>
              <a:rPr dirty="0" smtClean="0" baseline="-6535" sz="2550" spc="-442">
                <a:latin typeface="Arial"/>
                <a:cs typeface="Arial"/>
              </a:rPr>
              <a:t>ö</a:t>
            </a:r>
            <a:endParaRPr baseline="-6535" sz="2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44191" y="4003560"/>
            <a:ext cx="257175" cy="2679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1633" sz="2550">
                <a:latin typeface="Times New Roman"/>
                <a:cs typeface="Times New Roman"/>
              </a:rPr>
              <a:t>1</a:t>
            </a:r>
            <a:r>
              <a:rPr dirty="0" smtClean="0" baseline="1633" sz="2550" spc="-165">
                <a:latin typeface="Times New Roman"/>
                <a:cs typeface="Times New Roman"/>
              </a:rPr>
              <a:t> </a:t>
            </a:r>
            <a:r>
              <a:rPr dirty="0" smtClean="0" sz="1700" spc="-865">
                <a:latin typeface="Arial"/>
                <a:cs typeface="Arial"/>
              </a:rPr>
              <a:t>æ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47558" y="4077368"/>
            <a:ext cx="513080" cy="4984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-31045" sz="2550">
                <a:latin typeface="Times New Roman"/>
                <a:cs typeface="Times New Roman"/>
              </a:rPr>
              <a:t>2</a:t>
            </a:r>
            <a:r>
              <a:rPr dirty="0" smtClean="0" baseline="-31045" sz="2550" spc="-202">
                <a:latin typeface="Times New Roman"/>
                <a:cs typeface="Times New Roman"/>
              </a:rPr>
              <a:t> </a:t>
            </a:r>
            <a:r>
              <a:rPr dirty="0" smtClean="0" baseline="-4901" sz="2550" spc="-307">
                <a:latin typeface="Arial"/>
                <a:cs typeface="Arial"/>
              </a:rPr>
              <a:t>ç</a:t>
            </a:r>
            <a:r>
              <a:rPr dirty="0" smtClean="0" baseline="-4901" sz="2550" spc="-382">
                <a:latin typeface="Arial"/>
                <a:cs typeface="Arial"/>
              </a:rPr>
              <a:t> </a:t>
            </a:r>
            <a:r>
              <a:rPr dirty="0" smtClean="0" sz="2550" spc="395">
                <a:latin typeface="Arial"/>
                <a:cs typeface="Arial"/>
              </a:rPr>
              <a:t>å</a:t>
            </a:r>
            <a:endParaRPr sz="2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27071" y="4135803"/>
            <a:ext cx="1083945" cy="3092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>
              <a:lnSpc>
                <a:spcPts val="1695"/>
              </a:lnSpc>
            </a:pPr>
            <a:r>
              <a:rPr dirty="0" smtClean="0" sz="1700" b="1">
                <a:latin typeface="Times New Roman"/>
                <a:cs typeface="Times New Roman"/>
              </a:rPr>
              <a:t>Y  </a:t>
            </a:r>
            <a:r>
              <a:rPr dirty="0" smtClean="0" sz="1700" spc="365">
                <a:latin typeface="Arial"/>
                <a:cs typeface="Arial"/>
              </a:rPr>
              <a:t>-</a:t>
            </a:r>
            <a:r>
              <a:rPr dirty="0" smtClean="0" sz="1700" spc="-165">
                <a:latin typeface="Arial"/>
                <a:cs typeface="Arial"/>
              </a:rPr>
              <a:t> </a:t>
            </a:r>
            <a:r>
              <a:rPr dirty="0" smtClean="0" sz="1700" spc="-10" b="1">
                <a:latin typeface="Times New Roman"/>
                <a:cs typeface="Times New Roman"/>
              </a:rPr>
              <a:t>A</a:t>
            </a:r>
            <a:r>
              <a:rPr dirty="0" smtClean="0" sz="1700" spc="0" b="1">
                <a:latin typeface="Times New Roman"/>
                <a:cs typeface="Times New Roman"/>
              </a:rPr>
              <a:t>R </a:t>
            </a:r>
            <a:r>
              <a:rPr dirty="0" smtClean="0" sz="1700" spc="-105" b="1">
                <a:latin typeface="Times New Roman"/>
                <a:cs typeface="Times New Roman"/>
              </a:rPr>
              <a:t> </a:t>
            </a:r>
            <a:r>
              <a:rPr dirty="0" smtClean="0" sz="1700" spc="30" b="1">
                <a:latin typeface="Times New Roman"/>
                <a:cs typeface="Times New Roman"/>
              </a:rPr>
              <a:t>A</a:t>
            </a:r>
            <a:r>
              <a:rPr dirty="0" smtClean="0" baseline="43859" sz="1425" spc="22" i="1">
                <a:latin typeface="Times New Roman"/>
                <a:cs typeface="Times New Roman"/>
              </a:rPr>
              <a:t>T</a:t>
            </a:r>
            <a:endParaRPr baseline="43859" sz="1425">
              <a:latin typeface="Times New Roman"/>
              <a:cs typeface="Times New Roman"/>
            </a:endParaRPr>
          </a:p>
          <a:p>
            <a:pPr algn="ctr" marR="113030">
              <a:lnSpc>
                <a:spcPts val="635"/>
              </a:lnSpc>
              <a:tabLst>
                <a:tab pos="608330" algn="l"/>
              </a:tabLst>
            </a:pPr>
            <a:r>
              <a:rPr dirty="0" smtClean="0" sz="950" spc="10" i="1">
                <a:latin typeface="Times New Roman"/>
                <a:cs typeface="Times New Roman"/>
              </a:rPr>
              <a:t>k</a:t>
            </a:r>
            <a:r>
              <a:rPr dirty="0" smtClean="0" sz="950" spc="10" i="1">
                <a:latin typeface="Times New Roman"/>
                <a:cs typeface="Times New Roman"/>
              </a:rPr>
              <a:t>	</a:t>
            </a:r>
            <a:r>
              <a:rPr dirty="0" smtClean="0" sz="950" spc="10" i="1"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1426" y="4286753"/>
            <a:ext cx="81280" cy="1581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50" spc="10" i="1"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98644" y="4201640"/>
            <a:ext cx="243840" cy="2978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-20467" sz="1425" spc="22" i="1">
                <a:latin typeface="Times New Roman"/>
                <a:cs typeface="Times New Roman"/>
              </a:rPr>
              <a:t>F</a:t>
            </a:r>
            <a:r>
              <a:rPr dirty="0" smtClean="0" baseline="-20467" sz="1425" spc="22" i="1">
                <a:latin typeface="Times New Roman"/>
                <a:cs typeface="Times New Roman"/>
              </a:rPr>
              <a:t> </a:t>
            </a:r>
            <a:r>
              <a:rPr dirty="0" smtClean="0" baseline="-20467" sz="1425" spc="-15" i="1">
                <a:latin typeface="Times New Roman"/>
                <a:cs typeface="Times New Roman"/>
              </a:rPr>
              <a:t> </a:t>
            </a:r>
            <a:r>
              <a:rPr dirty="0" smtClean="0" sz="1700" spc="-290">
                <a:latin typeface="Arial"/>
                <a:cs typeface="Arial"/>
              </a:rPr>
              <a:t>÷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92685" y="4342315"/>
            <a:ext cx="274955" cy="2679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00" spc="-295">
                <a:latin typeface="Arial"/>
                <a:cs typeface="Arial"/>
              </a:rPr>
              <a:t>è</a:t>
            </a:r>
            <a:r>
              <a:rPr dirty="0" smtClean="0" sz="1700" spc="-295">
                <a:latin typeface="Arial"/>
                <a:cs typeface="Arial"/>
              </a:rPr>
              <a:t> </a:t>
            </a:r>
            <a:r>
              <a:rPr dirty="0" smtClean="0" sz="1700" spc="-75">
                <a:latin typeface="Arial"/>
                <a:cs typeface="Arial"/>
              </a:rPr>
              <a:t> </a:t>
            </a:r>
            <a:r>
              <a:rPr dirty="0" smtClean="0" sz="950" spc="10" i="1">
                <a:latin typeface="Times New Roman"/>
                <a:cs typeface="Times New Roman"/>
              </a:rPr>
              <a:t>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34032" y="4342315"/>
            <a:ext cx="108585" cy="2679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00" spc="-395">
                <a:latin typeface="Arial"/>
                <a:cs typeface="Arial"/>
              </a:rPr>
              <a:t>ø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62277" y="5924623"/>
            <a:ext cx="132030" cy="0"/>
          </a:xfrm>
          <a:custGeom>
            <a:avLst/>
            <a:gdLst/>
            <a:ahLst/>
            <a:cxnLst/>
            <a:rect l="l" t="t" r="r" b="b"/>
            <a:pathLst>
              <a:path w="132030" h="0">
                <a:moveTo>
                  <a:pt x="0" y="0"/>
                </a:moveTo>
                <a:lnTo>
                  <a:pt x="132030" y="0"/>
                </a:lnTo>
              </a:path>
            </a:pathLst>
          </a:custGeom>
          <a:ln w="109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446361" y="5792529"/>
            <a:ext cx="0" cy="264212"/>
          </a:xfrm>
          <a:custGeom>
            <a:avLst/>
            <a:gdLst/>
            <a:ahLst/>
            <a:cxnLst/>
            <a:rect l="l" t="t" r="r" b="b"/>
            <a:pathLst>
              <a:path w="0" h="264212">
                <a:moveTo>
                  <a:pt x="0" y="0"/>
                </a:moveTo>
                <a:lnTo>
                  <a:pt x="0" y="264212"/>
                </a:lnTo>
              </a:path>
            </a:pathLst>
          </a:custGeom>
          <a:ln w="109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413365" y="5792529"/>
            <a:ext cx="0" cy="264212"/>
          </a:xfrm>
          <a:custGeom>
            <a:avLst/>
            <a:gdLst/>
            <a:ahLst/>
            <a:cxnLst/>
            <a:rect l="l" t="t" r="r" b="b"/>
            <a:pathLst>
              <a:path w="0" h="264212">
                <a:moveTo>
                  <a:pt x="0" y="0"/>
                </a:moveTo>
                <a:lnTo>
                  <a:pt x="0" y="264212"/>
                </a:lnTo>
              </a:path>
            </a:pathLst>
          </a:custGeom>
          <a:ln w="109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690719" y="5792529"/>
            <a:ext cx="0" cy="264212"/>
          </a:xfrm>
          <a:custGeom>
            <a:avLst/>
            <a:gdLst/>
            <a:ahLst/>
            <a:cxnLst/>
            <a:rect l="l" t="t" r="r" b="b"/>
            <a:pathLst>
              <a:path w="0" h="264212">
                <a:moveTo>
                  <a:pt x="0" y="0"/>
                </a:moveTo>
                <a:lnTo>
                  <a:pt x="0" y="264212"/>
                </a:lnTo>
              </a:path>
            </a:pathLst>
          </a:custGeom>
          <a:ln w="109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657716" y="5792529"/>
            <a:ext cx="0" cy="264212"/>
          </a:xfrm>
          <a:custGeom>
            <a:avLst/>
            <a:gdLst/>
            <a:ahLst/>
            <a:cxnLst/>
            <a:rect l="l" t="t" r="r" b="b"/>
            <a:pathLst>
              <a:path w="0" h="264212">
                <a:moveTo>
                  <a:pt x="0" y="0"/>
                </a:moveTo>
                <a:lnTo>
                  <a:pt x="0" y="264212"/>
                </a:lnTo>
              </a:path>
            </a:pathLst>
          </a:custGeom>
          <a:ln w="109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338662" y="5792529"/>
            <a:ext cx="0" cy="264212"/>
          </a:xfrm>
          <a:custGeom>
            <a:avLst/>
            <a:gdLst/>
            <a:ahLst/>
            <a:cxnLst/>
            <a:rect l="l" t="t" r="r" b="b"/>
            <a:pathLst>
              <a:path w="0" h="264212">
                <a:moveTo>
                  <a:pt x="0" y="0"/>
                </a:moveTo>
                <a:lnTo>
                  <a:pt x="0" y="264212"/>
                </a:lnTo>
              </a:path>
            </a:pathLst>
          </a:custGeom>
          <a:ln w="109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305667" y="5792529"/>
            <a:ext cx="0" cy="264212"/>
          </a:xfrm>
          <a:custGeom>
            <a:avLst/>
            <a:gdLst/>
            <a:ahLst/>
            <a:cxnLst/>
            <a:rect l="l" t="t" r="r" b="b"/>
            <a:pathLst>
              <a:path w="0" h="264212">
                <a:moveTo>
                  <a:pt x="0" y="0"/>
                </a:moveTo>
                <a:lnTo>
                  <a:pt x="0" y="264212"/>
                </a:lnTo>
              </a:path>
            </a:pathLst>
          </a:custGeom>
          <a:ln w="109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681460" y="5792529"/>
            <a:ext cx="0" cy="264212"/>
          </a:xfrm>
          <a:custGeom>
            <a:avLst/>
            <a:gdLst/>
            <a:ahLst/>
            <a:cxnLst/>
            <a:rect l="l" t="t" r="r" b="b"/>
            <a:pathLst>
              <a:path w="0" h="264212">
                <a:moveTo>
                  <a:pt x="0" y="0"/>
                </a:moveTo>
                <a:lnTo>
                  <a:pt x="0" y="264212"/>
                </a:lnTo>
              </a:path>
            </a:pathLst>
          </a:custGeom>
          <a:ln w="109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648457" y="5792529"/>
            <a:ext cx="0" cy="264212"/>
          </a:xfrm>
          <a:custGeom>
            <a:avLst/>
            <a:gdLst/>
            <a:ahLst/>
            <a:cxnLst/>
            <a:rect l="l" t="t" r="r" b="b"/>
            <a:pathLst>
              <a:path w="0" h="264212">
                <a:moveTo>
                  <a:pt x="0" y="0"/>
                </a:moveTo>
                <a:lnTo>
                  <a:pt x="0" y="264212"/>
                </a:lnTo>
              </a:path>
            </a:pathLst>
          </a:custGeom>
          <a:ln w="109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878340" y="5688164"/>
            <a:ext cx="2124075" cy="37338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50" i="1">
                <a:latin typeface="Times New Roman"/>
                <a:cs typeface="Times New Roman"/>
              </a:rPr>
              <a:t>g</a:t>
            </a:r>
            <a:r>
              <a:rPr dirty="0" smtClean="0" sz="1750" spc="-140" i="1">
                <a:latin typeface="Times New Roman"/>
                <a:cs typeface="Times New Roman"/>
              </a:rPr>
              <a:t> </a:t>
            </a:r>
            <a:r>
              <a:rPr dirty="0" smtClean="0" baseline="-3623" sz="3450" spc="-30">
                <a:latin typeface="Arial"/>
                <a:cs typeface="Arial"/>
              </a:rPr>
              <a:t>(</a:t>
            </a:r>
            <a:r>
              <a:rPr dirty="0" smtClean="0" sz="1750" spc="20" b="1">
                <a:latin typeface="Times New Roman"/>
                <a:cs typeface="Times New Roman"/>
              </a:rPr>
              <a:t>A</a:t>
            </a:r>
            <a:r>
              <a:rPr dirty="0" smtClean="0" sz="1750" spc="0">
                <a:latin typeface="Times New Roman"/>
                <a:cs typeface="Times New Roman"/>
              </a:rPr>
              <a:t>,</a:t>
            </a:r>
            <a:r>
              <a:rPr dirty="0" smtClean="0" sz="1750" spc="-220">
                <a:latin typeface="Times New Roman"/>
                <a:cs typeface="Times New Roman"/>
              </a:rPr>
              <a:t> </a:t>
            </a:r>
            <a:r>
              <a:rPr dirty="0" smtClean="0" sz="1750" spc="0" b="1">
                <a:latin typeface="Times New Roman"/>
                <a:cs typeface="Times New Roman"/>
              </a:rPr>
              <a:t>R </a:t>
            </a:r>
            <a:r>
              <a:rPr dirty="0" smtClean="0" sz="1750" spc="65" b="1">
                <a:latin typeface="Times New Roman"/>
                <a:cs typeface="Times New Roman"/>
              </a:rPr>
              <a:t> </a:t>
            </a:r>
            <a:r>
              <a:rPr dirty="0" smtClean="0" baseline="-3623" sz="3450" spc="-292">
                <a:latin typeface="Arial"/>
                <a:cs typeface="Arial"/>
              </a:rPr>
              <a:t>)</a:t>
            </a:r>
            <a:r>
              <a:rPr dirty="0" smtClean="0" baseline="-3623" sz="3450" spc="-382">
                <a:latin typeface="Arial"/>
                <a:cs typeface="Arial"/>
              </a:rPr>
              <a:t> </a:t>
            </a:r>
            <a:r>
              <a:rPr dirty="0" smtClean="0" sz="1750" spc="-65">
                <a:latin typeface="Arial"/>
                <a:cs typeface="Arial"/>
              </a:rPr>
              <a:t>=</a:t>
            </a:r>
            <a:r>
              <a:rPr dirty="0" smtClean="0" sz="1750" spc="25">
                <a:latin typeface="Arial"/>
                <a:cs typeface="Arial"/>
              </a:rPr>
              <a:t> </a:t>
            </a:r>
            <a:r>
              <a:rPr dirty="0" smtClean="0" baseline="34920" sz="2625" spc="0">
                <a:latin typeface="Times New Roman"/>
                <a:cs typeface="Times New Roman"/>
              </a:rPr>
              <a:t>1</a:t>
            </a:r>
            <a:r>
              <a:rPr dirty="0" smtClean="0" baseline="34920" sz="2625" spc="-127">
                <a:latin typeface="Times New Roman"/>
                <a:cs typeface="Times New Roman"/>
              </a:rPr>
              <a:t> </a:t>
            </a:r>
            <a:r>
              <a:rPr dirty="0" smtClean="0" sz="1850" spc="550">
                <a:latin typeface="Arial"/>
                <a:cs typeface="Arial"/>
              </a:rPr>
              <a:t>l</a:t>
            </a:r>
            <a:r>
              <a:rPr dirty="0" smtClean="0" sz="1850" spc="-220">
                <a:latin typeface="Arial"/>
                <a:cs typeface="Arial"/>
              </a:rPr>
              <a:t> </a:t>
            </a:r>
            <a:r>
              <a:rPr dirty="0" smtClean="0" baseline="33333" sz="2625" spc="-1335">
                <a:latin typeface="Arial"/>
                <a:cs typeface="Arial"/>
              </a:rPr>
              <a:t>æ</a:t>
            </a:r>
            <a:r>
              <a:rPr dirty="0" smtClean="0" baseline="33333" sz="2625" spc="-1335">
                <a:latin typeface="Arial"/>
                <a:cs typeface="Arial"/>
              </a:rPr>
              <a:t> </a:t>
            </a:r>
            <a:r>
              <a:rPr dirty="0" smtClean="0" baseline="33333" sz="2625" spc="-284">
                <a:latin typeface="Arial"/>
                <a:cs typeface="Arial"/>
              </a:rPr>
              <a:t> </a:t>
            </a:r>
            <a:r>
              <a:rPr dirty="0" smtClean="0" sz="1750" spc="0" b="1">
                <a:latin typeface="Times New Roman"/>
                <a:cs typeface="Times New Roman"/>
              </a:rPr>
              <a:t>A</a:t>
            </a:r>
            <a:r>
              <a:rPr dirty="0" smtClean="0" sz="1750" spc="170" b="1">
                <a:latin typeface="Times New Roman"/>
                <a:cs typeface="Times New Roman"/>
              </a:rPr>
              <a:t> </a:t>
            </a:r>
            <a:r>
              <a:rPr dirty="0" smtClean="0" baseline="58333" sz="1500" spc="7">
                <a:latin typeface="Times New Roman"/>
                <a:cs typeface="Times New Roman"/>
              </a:rPr>
              <a:t>2</a:t>
            </a:r>
            <a:r>
              <a:rPr dirty="0" smtClean="0" baseline="58333" sz="1500" spc="7">
                <a:latin typeface="Times New Roman"/>
                <a:cs typeface="Times New Roman"/>
              </a:rPr>
              <a:t>  </a:t>
            </a:r>
            <a:r>
              <a:rPr dirty="0" smtClean="0" baseline="58333" sz="1500" spc="-52">
                <a:latin typeface="Times New Roman"/>
                <a:cs typeface="Times New Roman"/>
              </a:rPr>
              <a:t> </a:t>
            </a:r>
            <a:r>
              <a:rPr dirty="0" smtClean="0" sz="1750" spc="-65">
                <a:latin typeface="Arial"/>
                <a:cs typeface="Arial"/>
              </a:rPr>
              <a:t>+</a:t>
            </a:r>
            <a:endParaRPr sz="17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89998" y="5624159"/>
            <a:ext cx="254000" cy="2730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00" spc="5">
                <a:latin typeface="Times New Roman"/>
                <a:cs typeface="Times New Roman"/>
              </a:rPr>
              <a:t>2</a:t>
            </a:r>
            <a:r>
              <a:rPr dirty="0" smtClean="0" sz="1000" spc="5">
                <a:latin typeface="Times New Roman"/>
                <a:cs typeface="Times New Roman"/>
              </a:rPr>
              <a:t> </a:t>
            </a:r>
            <a:r>
              <a:rPr dirty="0" smtClean="0" sz="1000" spc="114">
                <a:latin typeface="Times New Roman"/>
                <a:cs typeface="Times New Roman"/>
              </a:rPr>
              <a:t> </a:t>
            </a:r>
            <a:r>
              <a:rPr dirty="0" smtClean="0" sz="1750" spc="-305">
                <a:latin typeface="Arial"/>
                <a:cs typeface="Arial"/>
              </a:rPr>
              <a:t>ö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63465" y="5931829"/>
            <a:ext cx="137160" cy="2787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50"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45413" y="5910618"/>
            <a:ext cx="82550" cy="165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00" spc="0" i="1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5639" y="5910618"/>
            <a:ext cx="82550" cy="165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00" spc="0" i="1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02909" y="5939585"/>
            <a:ext cx="104139" cy="165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00" spc="5" i="1">
                <a:latin typeface="Times New Roman"/>
                <a:cs typeface="Times New Roman"/>
              </a:rPr>
              <a:t>F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93472" y="5825806"/>
            <a:ext cx="250825" cy="2787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-8333" sz="1500" spc="7" i="1">
                <a:latin typeface="Times New Roman"/>
                <a:cs typeface="Times New Roman"/>
              </a:rPr>
              <a:t>F</a:t>
            </a:r>
            <a:r>
              <a:rPr dirty="0" smtClean="0" baseline="-8333" sz="1500" spc="7" i="1">
                <a:latin typeface="Times New Roman"/>
                <a:cs typeface="Times New Roman"/>
              </a:rPr>
              <a:t> </a:t>
            </a:r>
            <a:r>
              <a:rPr dirty="0" smtClean="0" baseline="-8333" sz="1500" spc="-30" i="1">
                <a:latin typeface="Times New Roman"/>
                <a:cs typeface="Times New Roman"/>
              </a:rPr>
              <a:t> </a:t>
            </a:r>
            <a:r>
              <a:rPr dirty="0" smtClean="0" sz="1750" spc="-300">
                <a:latin typeface="Arial"/>
                <a:cs typeface="Arial"/>
              </a:rPr>
              <a:t>÷</a:t>
            </a:r>
            <a:endParaRPr sz="17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16756" y="5701049"/>
            <a:ext cx="263525" cy="5283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R="0">
              <a:lnSpc>
                <a:spcPts val="3080"/>
              </a:lnSpc>
            </a:pPr>
            <a:r>
              <a:rPr dirty="0" smtClean="0" sz="2600" spc="415">
                <a:latin typeface="Arial"/>
                <a:cs typeface="Arial"/>
              </a:rPr>
              <a:t>å</a:t>
            </a:r>
            <a:endParaRPr sz="2600">
              <a:latin typeface="Arial"/>
              <a:cs typeface="Arial"/>
            </a:endParaRPr>
          </a:p>
          <a:p>
            <a:pPr algn="ctr" marR="10160">
              <a:lnSpc>
                <a:spcPts val="975"/>
              </a:lnSpc>
            </a:pPr>
            <a:r>
              <a:rPr dirty="0" smtClean="0" sz="1000" spc="0" i="1"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76154" y="5825806"/>
            <a:ext cx="111125" cy="274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50" spc="-210">
                <a:latin typeface="Arial"/>
                <a:cs typeface="Arial"/>
              </a:rPr>
              <a:t>ç</a:t>
            </a:r>
            <a:endParaRPr sz="17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76154" y="5970659"/>
            <a:ext cx="111125" cy="274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50" spc="-305">
                <a:latin typeface="Arial"/>
                <a:cs typeface="Arial"/>
              </a:rPr>
              <a:t>è</a:t>
            </a:r>
            <a:endParaRPr sz="17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33046" y="5970659"/>
            <a:ext cx="111125" cy="274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50" spc="-409">
                <a:latin typeface="Arial"/>
                <a:cs typeface="Arial"/>
              </a:rPr>
              <a:t>ø</a:t>
            </a:r>
            <a:endParaRPr sz="17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49710" y="5758014"/>
            <a:ext cx="186690" cy="2787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50" b="1">
                <a:latin typeface="Times New Roman"/>
                <a:cs typeface="Times New Roman"/>
              </a:rPr>
              <a:t>R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分解的目标函数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28829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将目标函数写成分量形式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4291" y="2155385"/>
            <a:ext cx="121745" cy="0"/>
          </a:xfrm>
          <a:custGeom>
            <a:avLst/>
            <a:gdLst/>
            <a:ahLst/>
            <a:cxnLst/>
            <a:rect l="l" t="t" r="r" b="b"/>
            <a:pathLst>
              <a:path w="121745" h="0">
                <a:moveTo>
                  <a:pt x="0" y="0"/>
                </a:moveTo>
                <a:lnTo>
                  <a:pt x="121745" y="0"/>
                </a:lnTo>
              </a:path>
            </a:pathLst>
          </a:custGeom>
          <a:ln w="101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85190" y="2008621"/>
            <a:ext cx="0" cy="293551"/>
          </a:xfrm>
          <a:custGeom>
            <a:avLst/>
            <a:gdLst/>
            <a:ahLst/>
            <a:cxnLst/>
            <a:rect l="l" t="t" r="r" b="b"/>
            <a:pathLst>
              <a:path w="0" h="293551">
                <a:moveTo>
                  <a:pt x="0" y="0"/>
                </a:moveTo>
                <a:lnTo>
                  <a:pt x="0" y="293551"/>
                </a:lnTo>
              </a:path>
            </a:pathLst>
          </a:custGeom>
          <a:ln w="10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254761" y="2008621"/>
            <a:ext cx="0" cy="293551"/>
          </a:xfrm>
          <a:custGeom>
            <a:avLst/>
            <a:gdLst/>
            <a:ahLst/>
            <a:cxnLst/>
            <a:rect l="l" t="t" r="r" b="b"/>
            <a:pathLst>
              <a:path w="0" h="293551">
                <a:moveTo>
                  <a:pt x="0" y="0"/>
                </a:moveTo>
                <a:lnTo>
                  <a:pt x="0" y="293551"/>
                </a:lnTo>
              </a:path>
            </a:pathLst>
          </a:custGeom>
          <a:ln w="10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396342" y="2008621"/>
            <a:ext cx="0" cy="293551"/>
          </a:xfrm>
          <a:custGeom>
            <a:avLst/>
            <a:gdLst/>
            <a:ahLst/>
            <a:cxnLst/>
            <a:rect l="l" t="t" r="r" b="b"/>
            <a:pathLst>
              <a:path w="0" h="293551">
                <a:moveTo>
                  <a:pt x="0" y="0"/>
                </a:moveTo>
                <a:lnTo>
                  <a:pt x="0" y="293551"/>
                </a:lnTo>
              </a:path>
            </a:pathLst>
          </a:custGeom>
          <a:ln w="10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365905" y="2008621"/>
            <a:ext cx="0" cy="293551"/>
          </a:xfrm>
          <a:custGeom>
            <a:avLst/>
            <a:gdLst/>
            <a:ahLst/>
            <a:cxnLst/>
            <a:rect l="l" t="t" r="r" b="b"/>
            <a:pathLst>
              <a:path w="0" h="293551">
                <a:moveTo>
                  <a:pt x="0" y="0"/>
                </a:moveTo>
                <a:lnTo>
                  <a:pt x="0" y="293551"/>
                </a:lnTo>
              </a:path>
            </a:pathLst>
          </a:custGeom>
          <a:ln w="10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929865" y="2155385"/>
            <a:ext cx="121730" cy="0"/>
          </a:xfrm>
          <a:custGeom>
            <a:avLst/>
            <a:gdLst/>
            <a:ahLst/>
            <a:cxnLst/>
            <a:rect l="l" t="t" r="r" b="b"/>
            <a:pathLst>
              <a:path w="121730" h="0">
                <a:moveTo>
                  <a:pt x="0" y="0"/>
                </a:moveTo>
                <a:lnTo>
                  <a:pt x="121730" y="0"/>
                </a:lnTo>
              </a:path>
            </a:pathLst>
          </a:custGeom>
          <a:ln w="101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64540" y="2951052"/>
            <a:ext cx="454659" cy="2641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2080"/>
              </a:lnSpc>
            </a:pPr>
            <a:r>
              <a:rPr dirty="0" smtClean="0" baseline="12345" sz="2700" spc="-37">
                <a:latin typeface="Microsoft YaHei UI"/>
                <a:cs typeface="Microsoft YaHei UI"/>
              </a:rPr>
              <a:t>其</a:t>
            </a:r>
            <a:r>
              <a:rPr dirty="0" smtClean="0" baseline="14336" sz="2325" spc="-1012" i="1">
                <a:latin typeface="Times New Roman"/>
                <a:cs typeface="Times New Roman"/>
              </a:rPr>
              <a:t>y</a:t>
            </a:r>
            <a:r>
              <a:rPr dirty="0" smtClean="0" baseline="12345" sz="2700" spc="-1710">
                <a:latin typeface="Microsoft YaHei UI"/>
                <a:cs typeface="Microsoft YaHei UI"/>
              </a:rPr>
              <a:t>中</a:t>
            </a:r>
            <a:r>
              <a:rPr dirty="0" smtClean="0" sz="900" spc="0" i="1">
                <a:latin typeface="Times New Roman"/>
                <a:cs typeface="Times New Roman"/>
              </a:rPr>
              <a:t>ijk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12239" y="2900023"/>
            <a:ext cx="2171700" cy="3035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Microsoft YaHei UI"/>
                <a:cs typeface="Microsoft YaHei UI"/>
              </a:rPr>
              <a:t>是张量中的一个元</a:t>
            </a:r>
            <a:r>
              <a:rPr dirty="0" smtClean="0" sz="1800" spc="-360">
                <a:latin typeface="Microsoft YaHei UI"/>
                <a:cs typeface="Microsoft YaHei UI"/>
              </a:rPr>
              <a:t>素</a:t>
            </a:r>
            <a:r>
              <a:rPr dirty="0" smtClean="0" baseline="3584" sz="2325" spc="-637" b="1">
                <a:latin typeface="Times New Roman"/>
                <a:cs typeface="Times New Roman"/>
              </a:rPr>
              <a:t>a</a:t>
            </a:r>
            <a:r>
              <a:rPr dirty="0" smtClean="0" sz="1800" spc="-1355">
                <a:latin typeface="Microsoft YaHei UI"/>
                <a:cs typeface="Microsoft YaHei UI"/>
              </a:rPr>
              <a:t>，</a:t>
            </a:r>
            <a:r>
              <a:rPr dirty="0" smtClean="0" baseline="-18518" sz="1350" spc="-7" i="1">
                <a:latin typeface="Times New Roman"/>
                <a:cs typeface="Times New Roman"/>
              </a:rPr>
              <a:t>i</a:t>
            </a:r>
            <a:endParaRPr baseline="-18518"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61740" y="2900023"/>
            <a:ext cx="2044700" cy="3054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Microsoft YaHei UI"/>
                <a:cs typeface="Microsoft YaHei UI"/>
              </a:rPr>
              <a:t>表</a:t>
            </a:r>
            <a:r>
              <a:rPr dirty="0" smtClean="0" sz="1800" spc="-585">
                <a:latin typeface="Microsoft YaHei UI"/>
                <a:cs typeface="Microsoft YaHei UI"/>
              </a:rPr>
              <a:t>示</a:t>
            </a:r>
            <a:r>
              <a:rPr dirty="0" smtClean="0" baseline="-4901" sz="2550" spc="0" b="1">
                <a:latin typeface="Times New Roman"/>
                <a:cs typeface="Times New Roman"/>
              </a:rPr>
              <a:t>A</a:t>
            </a:r>
            <a:r>
              <a:rPr dirty="0" smtClean="0" baseline="-4901" sz="2550" spc="-120" b="1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Microsoft YaHei UI"/>
                <a:cs typeface="Microsoft YaHei UI"/>
              </a:rPr>
              <a:t>的</a:t>
            </a:r>
            <a:r>
              <a:rPr dirty="0" smtClean="0" sz="1800" spc="-204">
                <a:latin typeface="Microsoft YaHei UI"/>
                <a:cs typeface="Microsoft YaHei UI"/>
              </a:rPr>
              <a:t>第</a:t>
            </a:r>
            <a:r>
              <a:rPr dirty="0" smtClean="0" baseline="-3267" sz="2550" spc="0" i="1">
                <a:latin typeface="Times New Roman"/>
                <a:cs typeface="Times New Roman"/>
              </a:rPr>
              <a:t>i</a:t>
            </a:r>
            <a:r>
              <a:rPr dirty="0" smtClean="0" baseline="-3267" sz="2550" spc="-300" i="1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Microsoft YaHei UI"/>
                <a:cs typeface="Microsoft YaHei UI"/>
              </a:rPr>
              <a:t>行，即：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6587" y="1939940"/>
            <a:ext cx="1229995" cy="342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i="1">
                <a:latin typeface="Times New Roman"/>
                <a:cs typeface="Times New Roman"/>
              </a:rPr>
              <a:t>f</a:t>
            </a:r>
            <a:r>
              <a:rPr dirty="0" smtClean="0" sz="1600" spc="135" i="1">
                <a:latin typeface="Times New Roman"/>
                <a:cs typeface="Times New Roman"/>
              </a:rPr>
              <a:t> </a:t>
            </a:r>
            <a:r>
              <a:rPr dirty="0" smtClean="0" baseline="-2645" sz="3150" spc="-22">
                <a:latin typeface="Arial"/>
                <a:cs typeface="Arial"/>
              </a:rPr>
              <a:t>(</a:t>
            </a:r>
            <a:r>
              <a:rPr dirty="0" smtClean="0" sz="1600" spc="25" b="1">
                <a:latin typeface="Times New Roman"/>
                <a:cs typeface="Times New Roman"/>
              </a:rPr>
              <a:t>A</a:t>
            </a:r>
            <a:r>
              <a:rPr dirty="0" smtClean="0" sz="1600" spc="0">
                <a:latin typeface="Times New Roman"/>
                <a:cs typeface="Times New Roman"/>
              </a:rPr>
              <a:t>,</a:t>
            </a:r>
            <a:r>
              <a:rPr dirty="0" smtClean="0" sz="1600" spc="-204">
                <a:latin typeface="Times New Roman"/>
                <a:cs typeface="Times New Roman"/>
              </a:rPr>
              <a:t> </a:t>
            </a:r>
            <a:r>
              <a:rPr dirty="0" smtClean="0" sz="1600" spc="10" b="1">
                <a:latin typeface="Times New Roman"/>
                <a:cs typeface="Times New Roman"/>
              </a:rPr>
              <a:t>R</a:t>
            </a:r>
            <a:r>
              <a:rPr dirty="0" smtClean="0" sz="1600" spc="10" b="1">
                <a:latin typeface="Times New Roman"/>
                <a:cs typeface="Times New Roman"/>
              </a:rPr>
              <a:t> </a:t>
            </a:r>
            <a:r>
              <a:rPr dirty="0" smtClean="0" sz="1600" spc="70" b="1">
                <a:latin typeface="Times New Roman"/>
                <a:cs typeface="Times New Roman"/>
              </a:rPr>
              <a:t> </a:t>
            </a:r>
            <a:r>
              <a:rPr dirty="0" smtClean="0" baseline="-2645" sz="3150" spc="-262">
                <a:latin typeface="Arial"/>
                <a:cs typeface="Arial"/>
              </a:rPr>
              <a:t>)</a:t>
            </a:r>
            <a:r>
              <a:rPr dirty="0" smtClean="0" baseline="-2645" sz="3150" spc="-345">
                <a:latin typeface="Arial"/>
                <a:cs typeface="Arial"/>
              </a:rPr>
              <a:t> </a:t>
            </a:r>
            <a:r>
              <a:rPr dirty="0" smtClean="0" sz="1600" spc="-60">
                <a:latin typeface="Arial"/>
                <a:cs typeface="Arial"/>
              </a:rPr>
              <a:t>=</a:t>
            </a:r>
            <a:r>
              <a:rPr dirty="0" smtClean="0" sz="1600" spc="30">
                <a:latin typeface="Arial"/>
                <a:cs typeface="Arial"/>
              </a:rPr>
              <a:t> </a:t>
            </a:r>
            <a:r>
              <a:rPr dirty="0" smtClean="0" baseline="34722" sz="2400" spc="0">
                <a:latin typeface="Times New Roman"/>
                <a:cs typeface="Times New Roman"/>
              </a:rPr>
              <a:t>1</a:t>
            </a:r>
            <a:r>
              <a:rPr dirty="0" smtClean="0" baseline="34722" sz="2400" spc="-150">
                <a:latin typeface="Times New Roman"/>
                <a:cs typeface="Times New Roman"/>
              </a:rPr>
              <a:t> </a:t>
            </a:r>
            <a:r>
              <a:rPr dirty="0" smtClean="0" baseline="34722" sz="2400" spc="-1222">
                <a:latin typeface="Arial"/>
                <a:cs typeface="Arial"/>
              </a:rPr>
              <a:t>æ</a:t>
            </a:r>
            <a:endParaRPr baseline="34722"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3399" y="1939940"/>
            <a:ext cx="1651635" cy="342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70987" sz="1350" spc="15">
                <a:latin typeface="Times New Roman"/>
                <a:cs typeface="Times New Roman"/>
              </a:rPr>
              <a:t>2</a:t>
            </a:r>
            <a:r>
              <a:rPr dirty="0" smtClean="0" baseline="70987" sz="1350" spc="15">
                <a:latin typeface="Times New Roman"/>
                <a:cs typeface="Times New Roman"/>
              </a:rPr>
              <a:t>  </a:t>
            </a:r>
            <a:r>
              <a:rPr dirty="0" smtClean="0" baseline="70987" sz="1350" spc="-165">
                <a:latin typeface="Times New Roman"/>
                <a:cs typeface="Times New Roman"/>
              </a:rPr>
              <a:t> </a:t>
            </a:r>
            <a:r>
              <a:rPr dirty="0" smtClean="0" baseline="34722" sz="2400" spc="-419">
                <a:latin typeface="Arial"/>
                <a:cs typeface="Arial"/>
              </a:rPr>
              <a:t>ö</a:t>
            </a:r>
            <a:r>
              <a:rPr dirty="0" smtClean="0" baseline="34722" sz="2400" spc="-202">
                <a:latin typeface="Arial"/>
                <a:cs typeface="Arial"/>
              </a:rPr>
              <a:t> </a:t>
            </a:r>
            <a:r>
              <a:rPr dirty="0" smtClean="0" sz="1600" spc="520">
                <a:latin typeface="Arial"/>
                <a:cs typeface="Arial"/>
              </a:rPr>
              <a:t>Þ</a:t>
            </a:r>
            <a:r>
              <a:rPr dirty="0" smtClean="0" sz="1600" spc="520">
                <a:latin typeface="Arial"/>
                <a:cs typeface="Arial"/>
              </a:rPr>
              <a:t> </a:t>
            </a:r>
            <a:r>
              <a:rPr dirty="0" smtClean="0" sz="1600" spc="-215">
                <a:latin typeface="Arial"/>
                <a:cs typeface="Arial"/>
              </a:rPr>
              <a:t> </a:t>
            </a:r>
            <a:r>
              <a:rPr dirty="0" smtClean="0" sz="1600" spc="0" i="1">
                <a:latin typeface="Times New Roman"/>
                <a:cs typeface="Times New Roman"/>
              </a:rPr>
              <a:t>f</a:t>
            </a:r>
            <a:r>
              <a:rPr dirty="0" smtClean="0" sz="1600" spc="135" i="1">
                <a:latin typeface="Times New Roman"/>
                <a:cs typeface="Times New Roman"/>
              </a:rPr>
              <a:t> </a:t>
            </a:r>
            <a:r>
              <a:rPr dirty="0" smtClean="0" baseline="-2645" sz="3150" spc="-30">
                <a:latin typeface="Arial"/>
                <a:cs typeface="Arial"/>
              </a:rPr>
              <a:t>(</a:t>
            </a:r>
            <a:r>
              <a:rPr dirty="0" smtClean="0" sz="1600" spc="35" b="1">
                <a:latin typeface="Times New Roman"/>
                <a:cs typeface="Times New Roman"/>
              </a:rPr>
              <a:t>A</a:t>
            </a:r>
            <a:r>
              <a:rPr dirty="0" smtClean="0" sz="1600" spc="0">
                <a:latin typeface="Times New Roman"/>
                <a:cs typeface="Times New Roman"/>
              </a:rPr>
              <a:t>,</a:t>
            </a:r>
            <a:r>
              <a:rPr dirty="0" smtClean="0" sz="1600" spc="-210">
                <a:latin typeface="Times New Roman"/>
                <a:cs typeface="Times New Roman"/>
              </a:rPr>
              <a:t> </a:t>
            </a:r>
            <a:r>
              <a:rPr dirty="0" smtClean="0" sz="1600" spc="10" b="1">
                <a:latin typeface="Times New Roman"/>
                <a:cs typeface="Times New Roman"/>
              </a:rPr>
              <a:t>R</a:t>
            </a:r>
            <a:r>
              <a:rPr dirty="0" smtClean="0" sz="1600" spc="10" b="1">
                <a:latin typeface="Times New Roman"/>
                <a:cs typeface="Times New Roman"/>
              </a:rPr>
              <a:t> </a:t>
            </a:r>
            <a:r>
              <a:rPr dirty="0" smtClean="0" sz="1600" spc="75" b="1">
                <a:latin typeface="Times New Roman"/>
                <a:cs typeface="Times New Roman"/>
              </a:rPr>
              <a:t> </a:t>
            </a:r>
            <a:r>
              <a:rPr dirty="0" smtClean="0" baseline="-2645" sz="3150" spc="-262">
                <a:latin typeface="Arial"/>
                <a:cs typeface="Arial"/>
              </a:rPr>
              <a:t>)</a:t>
            </a:r>
            <a:r>
              <a:rPr dirty="0" smtClean="0" baseline="-2645" sz="3150" spc="-352">
                <a:latin typeface="Arial"/>
                <a:cs typeface="Arial"/>
              </a:rPr>
              <a:t> </a:t>
            </a:r>
            <a:r>
              <a:rPr dirty="0" smtClean="0" sz="1600" spc="-60">
                <a:latin typeface="Arial"/>
                <a:cs typeface="Arial"/>
              </a:rPr>
              <a:t>=</a:t>
            </a:r>
            <a:r>
              <a:rPr dirty="0" smtClean="0" sz="1600" spc="35">
                <a:latin typeface="Arial"/>
                <a:cs typeface="Arial"/>
              </a:rPr>
              <a:t> </a:t>
            </a:r>
            <a:r>
              <a:rPr dirty="0" smtClean="0" baseline="34722" sz="2400" spc="0">
                <a:latin typeface="Times New Roman"/>
                <a:cs typeface="Times New Roman"/>
              </a:rPr>
              <a:t>1</a:t>
            </a:r>
            <a:endParaRPr baseline="34722"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35784" y="1882790"/>
            <a:ext cx="1303020" cy="4203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dirty="0" smtClean="0" baseline="-4357" sz="3825" spc="-487">
                <a:latin typeface="Arial"/>
                <a:cs typeface="Arial"/>
              </a:rPr>
              <a:t>(</a:t>
            </a:r>
            <a:r>
              <a:rPr dirty="0" smtClean="0" baseline="-4357" sz="3825" spc="-644">
                <a:latin typeface="Arial"/>
                <a:cs typeface="Arial"/>
              </a:rPr>
              <a:t> </a:t>
            </a:r>
            <a:r>
              <a:rPr dirty="0" smtClean="0" sz="1600" spc="0" i="1">
                <a:latin typeface="Times New Roman"/>
                <a:cs typeface="Times New Roman"/>
              </a:rPr>
              <a:t>y	</a:t>
            </a:r>
            <a:r>
              <a:rPr dirty="0" smtClean="0" sz="1600" spc="350">
                <a:latin typeface="Arial"/>
                <a:cs typeface="Arial"/>
              </a:rPr>
              <a:t>-</a:t>
            </a:r>
            <a:r>
              <a:rPr dirty="0" smtClean="0" sz="1600" spc="-229">
                <a:latin typeface="Arial"/>
                <a:cs typeface="Arial"/>
              </a:rPr>
              <a:t> </a:t>
            </a:r>
            <a:r>
              <a:rPr dirty="0" smtClean="0" sz="1600" spc="15" b="1">
                <a:latin typeface="Times New Roman"/>
                <a:cs typeface="Times New Roman"/>
              </a:rPr>
              <a:t>a</a:t>
            </a:r>
            <a:r>
              <a:rPr dirty="0" smtClean="0" baseline="43209" sz="1350" spc="22" i="1">
                <a:latin typeface="Times New Roman"/>
                <a:cs typeface="Times New Roman"/>
              </a:rPr>
              <a:t>T</a:t>
            </a:r>
            <a:r>
              <a:rPr dirty="0" smtClean="0" baseline="43209" sz="1350" spc="-52" i="1">
                <a:latin typeface="Times New Roman"/>
                <a:cs typeface="Times New Roman"/>
              </a:rPr>
              <a:t> </a:t>
            </a:r>
            <a:r>
              <a:rPr dirty="0" smtClean="0" sz="1600" spc="10" b="1">
                <a:latin typeface="Times New Roman"/>
                <a:cs typeface="Times New Roman"/>
              </a:rPr>
              <a:t>R</a:t>
            </a:r>
            <a:r>
              <a:rPr dirty="0" smtClean="0" sz="1600" spc="10" b="1">
                <a:latin typeface="Times New Roman"/>
                <a:cs typeface="Times New Roman"/>
              </a:rPr>
              <a:t> </a:t>
            </a:r>
            <a:r>
              <a:rPr dirty="0" smtClean="0" sz="1600" spc="-170" b="1">
                <a:latin typeface="Times New Roman"/>
                <a:cs typeface="Times New Roman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a </a:t>
            </a:r>
            <a:r>
              <a:rPr dirty="0" smtClean="0" sz="1600" spc="20" b="1">
                <a:latin typeface="Times New Roman"/>
                <a:cs typeface="Times New Roman"/>
              </a:rPr>
              <a:t> </a:t>
            </a:r>
            <a:r>
              <a:rPr dirty="0" smtClean="0" baseline="-4357" sz="3825" spc="-434">
                <a:latin typeface="Arial"/>
                <a:cs typeface="Arial"/>
              </a:rPr>
              <a:t>)</a:t>
            </a:r>
            <a:r>
              <a:rPr dirty="0" smtClean="0" baseline="70987" sz="1350" spc="15">
                <a:latin typeface="Times New Roman"/>
                <a:cs typeface="Times New Roman"/>
              </a:rPr>
              <a:t>2</a:t>
            </a:r>
            <a:endParaRPr baseline="70987"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29742" y="2197723"/>
            <a:ext cx="398145" cy="2393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1880"/>
              </a:lnSpc>
            </a:pPr>
            <a:r>
              <a:rPr dirty="0" smtClean="0" baseline="8680" sz="2400">
                <a:latin typeface="Times New Roman"/>
                <a:cs typeface="Times New Roman"/>
              </a:rPr>
              <a:t>2</a:t>
            </a:r>
            <a:r>
              <a:rPr dirty="0" smtClean="0" baseline="8680" sz="2400" spc="-135">
                <a:latin typeface="Times New Roman"/>
                <a:cs typeface="Times New Roman"/>
              </a:rPr>
              <a:t> </a:t>
            </a:r>
            <a:r>
              <a:rPr dirty="0" smtClean="0" sz="900" spc="70" i="1">
                <a:latin typeface="Times New Roman"/>
                <a:cs typeface="Times New Roman"/>
              </a:rPr>
              <a:t>i</a:t>
            </a:r>
            <a:r>
              <a:rPr dirty="0" smtClean="0" sz="900" spc="5">
                <a:latin typeface="Times New Roman"/>
                <a:cs typeface="Times New Roman"/>
              </a:rPr>
              <a:t>,</a:t>
            </a:r>
            <a:r>
              <a:rPr dirty="0" smtClean="0" sz="900" spc="-10">
                <a:latin typeface="Times New Roman"/>
                <a:cs typeface="Times New Roman"/>
              </a:rPr>
              <a:t> </a:t>
            </a:r>
            <a:r>
              <a:rPr dirty="0" smtClean="0" sz="900" spc="5" i="1">
                <a:latin typeface="Times New Roman"/>
                <a:cs typeface="Times New Roman"/>
              </a:rPr>
              <a:t>j</a:t>
            </a:r>
            <a:r>
              <a:rPr dirty="0" smtClean="0" sz="900" spc="-140" i="1">
                <a:latin typeface="Times New Roman"/>
                <a:cs typeface="Times New Roman"/>
              </a:rPr>
              <a:t> </a:t>
            </a:r>
            <a:r>
              <a:rPr dirty="0" smtClean="0" sz="900" spc="45">
                <a:latin typeface="Times New Roman"/>
                <a:cs typeface="Times New Roman"/>
              </a:rPr>
              <a:t>,</a:t>
            </a:r>
            <a:r>
              <a:rPr dirty="0" smtClean="0" sz="900" spc="10" i="1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44407" y="2163553"/>
            <a:ext cx="241935" cy="2889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>
                <a:latin typeface="Times New Roman"/>
                <a:cs typeface="Times New Roman"/>
              </a:rPr>
              <a:t>2</a:t>
            </a:r>
            <a:r>
              <a:rPr dirty="0" smtClean="0" sz="1600" spc="-125">
                <a:latin typeface="Times New Roman"/>
                <a:cs typeface="Times New Roman"/>
              </a:rPr>
              <a:t> </a:t>
            </a:r>
            <a:r>
              <a:rPr dirty="0" smtClean="0" baseline="-10416" sz="2400" spc="-419">
                <a:latin typeface="Arial"/>
                <a:cs typeface="Arial"/>
              </a:rPr>
              <a:t>è</a:t>
            </a:r>
            <a:endParaRPr baseline="-10416"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82172" y="1901840"/>
            <a:ext cx="1442720" cy="41973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2475"/>
              </a:lnSpc>
            </a:pPr>
            <a:r>
              <a:rPr dirty="0" smtClean="0" baseline="-17361" sz="2400" spc="-277">
                <a:latin typeface="Arial"/>
                <a:cs typeface="Arial"/>
              </a:rPr>
              <a:t>ç</a:t>
            </a:r>
            <a:r>
              <a:rPr dirty="0" smtClean="0" baseline="-17361" sz="2400" spc="-359">
                <a:latin typeface="Arial"/>
                <a:cs typeface="Arial"/>
              </a:rPr>
              <a:t> </a:t>
            </a:r>
            <a:r>
              <a:rPr dirty="0" smtClean="0" baseline="-8101" sz="3600" spc="577">
                <a:latin typeface="Arial"/>
                <a:cs typeface="Arial"/>
              </a:rPr>
              <a:t>å</a:t>
            </a:r>
            <a:r>
              <a:rPr dirty="0" smtClean="0" baseline="-8101" sz="3600" spc="30">
                <a:latin typeface="Arial"/>
                <a:cs typeface="Arial"/>
              </a:rPr>
              <a:t> </a:t>
            </a:r>
            <a:r>
              <a:rPr dirty="0" smtClean="0" sz="1600" spc="10" b="1">
                <a:latin typeface="Times New Roman"/>
                <a:cs typeface="Times New Roman"/>
              </a:rPr>
              <a:t>Y</a:t>
            </a:r>
            <a:r>
              <a:rPr dirty="0" smtClean="0" sz="1600" spc="10" b="1">
                <a:latin typeface="Times New Roman"/>
                <a:cs typeface="Times New Roman"/>
              </a:rPr>
              <a:t> </a:t>
            </a:r>
            <a:r>
              <a:rPr dirty="0" smtClean="0" sz="1600" spc="10" b="1">
                <a:latin typeface="Times New Roman"/>
                <a:cs typeface="Times New Roman"/>
              </a:rPr>
              <a:t> </a:t>
            </a:r>
            <a:r>
              <a:rPr dirty="0" smtClean="0" sz="1600" spc="350">
                <a:latin typeface="Arial"/>
                <a:cs typeface="Arial"/>
              </a:rPr>
              <a:t>-</a:t>
            </a:r>
            <a:r>
              <a:rPr dirty="0" smtClean="0" sz="1600" spc="-150">
                <a:latin typeface="Arial"/>
                <a:cs typeface="Arial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A</a:t>
            </a:r>
            <a:r>
              <a:rPr dirty="0" smtClean="0" sz="1600" spc="10" b="1">
                <a:latin typeface="Times New Roman"/>
                <a:cs typeface="Times New Roman"/>
              </a:rPr>
              <a:t>R</a:t>
            </a:r>
            <a:r>
              <a:rPr dirty="0" smtClean="0" sz="1600" spc="10" b="1">
                <a:latin typeface="Times New Roman"/>
                <a:cs typeface="Times New Roman"/>
              </a:rPr>
              <a:t> </a:t>
            </a:r>
            <a:r>
              <a:rPr dirty="0" smtClean="0" sz="1600" spc="-95" b="1">
                <a:latin typeface="Times New Roman"/>
                <a:cs typeface="Times New Roman"/>
              </a:rPr>
              <a:t> </a:t>
            </a:r>
            <a:r>
              <a:rPr dirty="0" smtClean="0" sz="1600" spc="35" b="1">
                <a:latin typeface="Times New Roman"/>
                <a:cs typeface="Times New Roman"/>
              </a:rPr>
              <a:t>A</a:t>
            </a:r>
            <a:r>
              <a:rPr dirty="0" smtClean="0" baseline="43209" sz="1350" spc="22" i="1">
                <a:latin typeface="Times New Roman"/>
                <a:cs typeface="Times New Roman"/>
              </a:rPr>
              <a:t>T</a:t>
            </a:r>
            <a:endParaRPr baseline="43209" sz="1350">
              <a:latin typeface="Times New Roman"/>
              <a:cs typeface="Times New Roman"/>
            </a:endParaRPr>
          </a:p>
          <a:p>
            <a:pPr marL="558165">
              <a:lnSpc>
                <a:spcPts val="525"/>
              </a:lnSpc>
              <a:tabLst>
                <a:tab pos="1135380" algn="l"/>
              </a:tabLst>
            </a:pPr>
            <a:r>
              <a:rPr dirty="0" smtClean="0" sz="900" spc="10" i="1">
                <a:latin typeface="Times New Roman"/>
                <a:cs typeface="Times New Roman"/>
              </a:rPr>
              <a:t>k</a:t>
            </a:r>
            <a:r>
              <a:rPr dirty="0" smtClean="0" sz="900" spc="10" i="1">
                <a:latin typeface="Times New Roman"/>
                <a:cs typeface="Times New Roman"/>
              </a:rPr>
              <a:t>	</a:t>
            </a:r>
            <a:r>
              <a:rPr dirty="0" smtClean="0" sz="900" spc="10" i="1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58886" y="2145173"/>
            <a:ext cx="78105" cy="1504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10" i="1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44085" y="2145173"/>
            <a:ext cx="78105" cy="1504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10" i="1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27477" y="2145173"/>
            <a:ext cx="144145" cy="1504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5" i="1">
                <a:latin typeface="Times New Roman"/>
                <a:cs typeface="Times New Roman"/>
              </a:rPr>
              <a:t>ijk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59320" y="2145173"/>
            <a:ext cx="507365" cy="1504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262255" algn="l"/>
                <a:tab pos="461009" algn="l"/>
              </a:tabLst>
            </a:pPr>
            <a:r>
              <a:rPr dirty="0" smtClean="0" sz="900" spc="5" i="1">
                <a:latin typeface="Times New Roman"/>
                <a:cs typeface="Times New Roman"/>
              </a:rPr>
              <a:t>i</a:t>
            </a:r>
            <a:r>
              <a:rPr dirty="0" smtClean="0" sz="900" spc="5" i="1">
                <a:latin typeface="Times New Roman"/>
                <a:cs typeface="Times New Roman"/>
              </a:rPr>
              <a:t>	</a:t>
            </a:r>
            <a:r>
              <a:rPr dirty="0" smtClean="0" sz="900" spc="10" i="1">
                <a:latin typeface="Times New Roman"/>
                <a:cs typeface="Times New Roman"/>
              </a:rPr>
              <a:t>k</a:t>
            </a:r>
            <a:r>
              <a:rPr dirty="0" smtClean="0" sz="900" spc="10" i="1">
                <a:latin typeface="Times New Roman"/>
                <a:cs typeface="Times New Roman"/>
              </a:rPr>
              <a:t>	</a:t>
            </a:r>
            <a:r>
              <a:rPr dirty="0" smtClean="0" sz="900" spc="5" i="1">
                <a:latin typeface="Times New Roman"/>
                <a:cs typeface="Times New Roman"/>
              </a:rPr>
              <a:t>j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06595" y="2065888"/>
            <a:ext cx="233045" cy="2813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-21604" sz="1350" spc="22" i="1">
                <a:latin typeface="Times New Roman"/>
                <a:cs typeface="Times New Roman"/>
              </a:rPr>
              <a:t>F</a:t>
            </a:r>
            <a:r>
              <a:rPr dirty="0" smtClean="0" baseline="-21604" sz="1350" spc="22" i="1">
                <a:latin typeface="Times New Roman"/>
                <a:cs typeface="Times New Roman"/>
              </a:rPr>
              <a:t> </a:t>
            </a:r>
            <a:r>
              <a:rPr dirty="0" smtClean="0" baseline="-21604" sz="1350" spc="-15" i="1">
                <a:latin typeface="Times New Roman"/>
                <a:cs typeface="Times New Roman"/>
              </a:rPr>
              <a:t> </a:t>
            </a:r>
            <a:r>
              <a:rPr dirty="0" smtClean="0" sz="1600" spc="-265">
                <a:latin typeface="Arial"/>
                <a:cs typeface="Arial"/>
              </a:rPr>
              <a:t>÷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65851" y="2286623"/>
            <a:ext cx="78105" cy="1504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10" i="1">
                <a:latin typeface="Times New Roman"/>
                <a:cs typeface="Times New Roman"/>
              </a:rPr>
              <a:t>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35066" y="2199323"/>
            <a:ext cx="104775" cy="25272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-365">
                <a:latin typeface="Arial"/>
                <a:cs typeface="Arial"/>
              </a:rPr>
              <a:t>ø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84028" y="1948806"/>
            <a:ext cx="245110" cy="3727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400" spc="385">
                <a:latin typeface="Arial"/>
                <a:cs typeface="Arial"/>
              </a:rPr>
              <a:t>å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06892" y="3913402"/>
            <a:ext cx="1873250" cy="3587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900" spc="-50" b="1">
                <a:latin typeface="Times New Roman"/>
                <a:cs typeface="Times New Roman"/>
              </a:rPr>
              <a:t>[</a:t>
            </a:r>
            <a:r>
              <a:rPr dirty="0" smtClean="0" sz="1900" spc="45" b="1">
                <a:latin typeface="Times New Roman"/>
                <a:cs typeface="Times New Roman"/>
              </a:rPr>
              <a:t>a</a:t>
            </a:r>
            <a:r>
              <a:rPr dirty="0" smtClean="0" baseline="-30303" sz="1650" spc="-15" b="1">
                <a:latin typeface="Times New Roman"/>
                <a:cs typeface="Times New Roman"/>
              </a:rPr>
              <a:t>1</a:t>
            </a:r>
            <a:r>
              <a:rPr dirty="0" smtClean="0" baseline="-30303" sz="1650" spc="-195" b="1">
                <a:latin typeface="Times New Roman"/>
                <a:cs typeface="Times New Roman"/>
              </a:rPr>
              <a:t> </a:t>
            </a:r>
            <a:r>
              <a:rPr dirty="0" smtClean="0" sz="1900" spc="-5" b="1">
                <a:latin typeface="Times New Roman"/>
                <a:cs typeface="Times New Roman"/>
              </a:rPr>
              <a:t>,</a:t>
            </a:r>
            <a:r>
              <a:rPr dirty="0" smtClean="0" sz="1900" spc="-295" b="1">
                <a:latin typeface="Times New Roman"/>
                <a:cs typeface="Times New Roman"/>
              </a:rPr>
              <a:t> </a:t>
            </a:r>
            <a:r>
              <a:rPr dirty="0" smtClean="0" sz="1900" spc="114" b="1">
                <a:latin typeface="Times New Roman"/>
                <a:cs typeface="Times New Roman"/>
              </a:rPr>
              <a:t>a</a:t>
            </a:r>
            <a:r>
              <a:rPr dirty="0" smtClean="0" baseline="-30303" sz="1650" spc="-15" b="1">
                <a:latin typeface="Times New Roman"/>
                <a:cs typeface="Times New Roman"/>
              </a:rPr>
              <a:t>2</a:t>
            </a:r>
            <a:r>
              <a:rPr dirty="0" smtClean="0" baseline="-30303" sz="1650" spc="-165" b="1">
                <a:latin typeface="Times New Roman"/>
                <a:cs typeface="Times New Roman"/>
              </a:rPr>
              <a:t> </a:t>
            </a:r>
            <a:r>
              <a:rPr dirty="0" smtClean="0" sz="1900" spc="-5" b="1">
                <a:latin typeface="Times New Roman"/>
                <a:cs typeface="Times New Roman"/>
              </a:rPr>
              <a:t>,</a:t>
            </a:r>
            <a:r>
              <a:rPr dirty="0" smtClean="0" sz="1900" spc="-295" b="1">
                <a:latin typeface="Times New Roman"/>
                <a:cs typeface="Times New Roman"/>
              </a:rPr>
              <a:t> </a:t>
            </a:r>
            <a:r>
              <a:rPr dirty="0" smtClean="0" sz="1900" spc="-5" b="1">
                <a:latin typeface="Times New Roman"/>
                <a:cs typeface="Times New Roman"/>
              </a:rPr>
              <a:t>......,</a:t>
            </a:r>
            <a:r>
              <a:rPr dirty="0" smtClean="0" sz="1900" spc="-295" b="1">
                <a:latin typeface="Times New Roman"/>
                <a:cs typeface="Times New Roman"/>
              </a:rPr>
              <a:t> </a:t>
            </a:r>
            <a:r>
              <a:rPr dirty="0" smtClean="0" sz="1900" spc="114" b="1">
                <a:latin typeface="Times New Roman"/>
                <a:cs typeface="Times New Roman"/>
              </a:rPr>
              <a:t>a</a:t>
            </a:r>
            <a:r>
              <a:rPr dirty="0" smtClean="0" baseline="-30303" sz="1650" spc="-15" b="1">
                <a:latin typeface="Times New Roman"/>
                <a:cs typeface="Times New Roman"/>
              </a:rPr>
              <a:t>n</a:t>
            </a:r>
            <a:r>
              <a:rPr dirty="0" smtClean="0" baseline="-30303" sz="1650" spc="-150" b="1">
                <a:latin typeface="Times New Roman"/>
                <a:cs typeface="Times New Roman"/>
              </a:rPr>
              <a:t> </a:t>
            </a:r>
            <a:r>
              <a:rPr dirty="0" smtClean="0" sz="1900" spc="-10" b="1">
                <a:latin typeface="Times New Roman"/>
                <a:cs typeface="Times New Roman"/>
              </a:rPr>
              <a:t>]</a:t>
            </a:r>
            <a:r>
              <a:rPr dirty="0" smtClean="0" sz="1900" spc="-204" b="1">
                <a:latin typeface="Times New Roman"/>
                <a:cs typeface="Times New Roman"/>
              </a:rPr>
              <a:t> </a:t>
            </a:r>
            <a:r>
              <a:rPr dirty="0" smtClean="0" sz="1900" spc="-15" b="1">
                <a:latin typeface="Times New Roman"/>
                <a:cs typeface="Times New Roman"/>
              </a:rPr>
              <a:t>=</a:t>
            </a:r>
            <a:r>
              <a:rPr dirty="0" smtClean="0" sz="1900" spc="-25" b="1">
                <a:latin typeface="Times New Roman"/>
                <a:cs typeface="Times New Roman"/>
              </a:rPr>
              <a:t> </a:t>
            </a:r>
            <a:r>
              <a:rPr dirty="0" smtClean="0" sz="1900" spc="-15" b="1">
                <a:latin typeface="Times New Roman"/>
                <a:cs typeface="Times New Roman"/>
              </a:rPr>
              <a:t>A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模型的解释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81790" y="1754813"/>
            <a:ext cx="4104046" cy="2433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31849" y="4609653"/>
            <a:ext cx="1288415" cy="194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861060" algn="l"/>
              </a:tabLst>
            </a:pPr>
            <a:r>
              <a:rPr dirty="0" smtClean="0" sz="1200" spc="-35">
                <a:latin typeface="Times New Roman"/>
                <a:cs typeface="Times New Roman"/>
              </a:rPr>
              <a:t>A</a:t>
            </a:r>
            <a:r>
              <a:rPr dirty="0" smtClean="0" sz="1200" spc="-10">
                <a:latin typeface="Times New Roman"/>
                <a:cs typeface="Times New Roman"/>
              </a:rPr>
              <a:t>1</a:t>
            </a:r>
            <a:r>
              <a:rPr dirty="0" smtClean="0" sz="1200" spc="-10">
                <a:latin typeface="Times New Roman"/>
                <a:cs typeface="Times New Roman"/>
              </a:rPr>
              <a:t>	</a:t>
            </a:r>
            <a:r>
              <a:rPr dirty="0" smtClean="0" sz="1200" spc="-10">
                <a:latin typeface="Times New Roman"/>
                <a:cs typeface="Times New Roman"/>
              </a:rPr>
              <a:t>p</a:t>
            </a:r>
            <a:r>
              <a:rPr dirty="0" smtClean="0" sz="1200" spc="-20">
                <a:latin typeface="Times New Roman"/>
                <a:cs typeface="Times New Roman"/>
              </a:rPr>
              <a:t>a</a:t>
            </a:r>
            <a:r>
              <a:rPr dirty="0" smtClean="0" sz="1200" spc="-20">
                <a:latin typeface="Times New Roman"/>
                <a:cs typeface="Times New Roman"/>
              </a:rPr>
              <a:t>r</a:t>
            </a:r>
            <a:r>
              <a:rPr dirty="0" smtClean="0" sz="1200" spc="-5">
                <a:latin typeface="Times New Roman"/>
                <a:cs typeface="Times New Roman"/>
              </a:rPr>
              <a:t>ty</a:t>
            </a:r>
            <a:r>
              <a:rPr dirty="0" smtClean="0" sz="1200" spc="-5">
                <a:latin typeface="Times New Roman"/>
                <a:cs typeface="Times New Roman"/>
              </a:rPr>
              <a:t>	</a:t>
            </a:r>
            <a:r>
              <a:rPr dirty="0" smtClean="0" sz="1200" spc="-10">
                <a:latin typeface="Times New Roman"/>
                <a:cs typeface="Times New Roman"/>
              </a:rPr>
              <a:t>p</a:t>
            </a:r>
            <a:r>
              <a:rPr dirty="0" smtClean="0" sz="1200" spc="-20">
                <a:latin typeface="Times New Roman"/>
                <a:cs typeface="Times New Roman"/>
              </a:rPr>
              <a:t>a</a:t>
            </a:r>
            <a:r>
              <a:rPr dirty="0" smtClean="0" sz="1200" spc="-20">
                <a:latin typeface="Times New Roman"/>
                <a:cs typeface="Times New Roman"/>
              </a:rPr>
              <a:t>r</a:t>
            </a:r>
            <a:r>
              <a:rPr dirty="0" smtClean="0" sz="1200" spc="-5">
                <a:latin typeface="Times New Roman"/>
                <a:cs typeface="Times New Roman"/>
              </a:rPr>
              <a:t>t</a:t>
            </a:r>
            <a:r>
              <a:rPr dirty="0" smtClean="0" sz="1200" spc="-50">
                <a:latin typeface="Times New Roman"/>
                <a:cs typeface="Times New Roman"/>
              </a:rPr>
              <a:t>y</a:t>
            </a:r>
            <a:r>
              <a:rPr dirty="0" smtClean="0" sz="1200" spc="-1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4177" y="4609653"/>
            <a:ext cx="1589405" cy="194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703580" algn="l"/>
                <a:tab pos="1161415" algn="l"/>
              </a:tabLst>
            </a:pPr>
            <a:r>
              <a:rPr dirty="0" smtClean="0" sz="1200" spc="-35">
                <a:latin typeface="Times New Roman"/>
                <a:cs typeface="Times New Roman"/>
              </a:rPr>
              <a:t>L</a:t>
            </a:r>
            <a:r>
              <a:rPr dirty="0" smtClean="0" sz="1200" spc="-50">
                <a:latin typeface="Times New Roman"/>
                <a:cs typeface="Times New Roman"/>
              </a:rPr>
              <a:t>y</a:t>
            </a:r>
            <a:r>
              <a:rPr dirty="0" smtClean="0" sz="1200" spc="-10">
                <a:latin typeface="Times New Roman"/>
                <a:cs typeface="Times New Roman"/>
              </a:rPr>
              <a:t>ndon</a:t>
            </a:r>
            <a:r>
              <a:rPr dirty="0" smtClean="0" sz="1200" spc="-10">
                <a:latin typeface="Times New Roman"/>
                <a:cs typeface="Times New Roman"/>
              </a:rPr>
              <a:t>	</a:t>
            </a:r>
            <a:r>
              <a:rPr dirty="0" smtClean="0" sz="1200" spc="-10">
                <a:latin typeface="Times New Roman"/>
                <a:cs typeface="Times New Roman"/>
              </a:rPr>
              <a:t>p</a:t>
            </a:r>
            <a:r>
              <a:rPr dirty="0" smtClean="0" sz="1200" spc="-20">
                <a:latin typeface="Times New Roman"/>
                <a:cs typeface="Times New Roman"/>
              </a:rPr>
              <a:t>a</a:t>
            </a:r>
            <a:r>
              <a:rPr dirty="0" smtClean="0" sz="1200" spc="-20">
                <a:latin typeface="Times New Roman"/>
                <a:cs typeface="Times New Roman"/>
              </a:rPr>
              <a:t>r</a:t>
            </a:r>
            <a:r>
              <a:rPr dirty="0" smtClean="0" sz="1200" spc="-5">
                <a:latin typeface="Times New Roman"/>
                <a:cs typeface="Times New Roman"/>
              </a:rPr>
              <a:t>ty</a:t>
            </a:r>
            <a:r>
              <a:rPr dirty="0" smtClean="0" sz="1200" spc="-5">
                <a:latin typeface="Times New Roman"/>
                <a:cs typeface="Times New Roman"/>
              </a:rPr>
              <a:t>	</a:t>
            </a:r>
            <a:r>
              <a:rPr dirty="0" smtClean="0" sz="1200" spc="-10">
                <a:latin typeface="Times New Roman"/>
                <a:cs typeface="Times New Roman"/>
              </a:rPr>
              <a:t>p</a:t>
            </a:r>
            <a:r>
              <a:rPr dirty="0" smtClean="0" sz="1200" spc="-20">
                <a:latin typeface="Times New Roman"/>
                <a:cs typeface="Times New Roman"/>
              </a:rPr>
              <a:t>a</a:t>
            </a:r>
            <a:r>
              <a:rPr dirty="0" smtClean="0" sz="1200" spc="-20">
                <a:latin typeface="Times New Roman"/>
                <a:cs typeface="Times New Roman"/>
              </a:rPr>
              <a:t>r</a:t>
            </a:r>
            <a:r>
              <a:rPr dirty="0" smtClean="0" sz="1200" spc="-5">
                <a:latin typeface="Times New Roman"/>
                <a:cs typeface="Times New Roman"/>
              </a:rPr>
              <a:t>t</a:t>
            </a:r>
            <a:r>
              <a:rPr dirty="0" smtClean="0" sz="1200" spc="-50">
                <a:latin typeface="Times New Roman"/>
                <a:cs typeface="Times New Roman"/>
              </a:rPr>
              <a:t>y</a:t>
            </a:r>
            <a:r>
              <a:rPr dirty="0" smtClean="0" sz="1200" spc="-1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3537" y="4609653"/>
            <a:ext cx="208279" cy="194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200" spc="-35">
                <a:latin typeface="Times New Roman"/>
                <a:cs typeface="Times New Roman"/>
              </a:rPr>
              <a:t>A</a:t>
            </a:r>
            <a:r>
              <a:rPr dirty="0" smtClean="0" sz="1200" spc="-1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19062" y="4609653"/>
            <a:ext cx="489584" cy="194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200" spc="-35">
                <a:latin typeface="Times New Roman"/>
                <a:cs typeface="Times New Roman"/>
              </a:rPr>
              <a:t>L</a:t>
            </a:r>
            <a:r>
              <a:rPr dirty="0" smtClean="0" sz="1200" spc="-50">
                <a:latin typeface="Times New Roman"/>
                <a:cs typeface="Times New Roman"/>
              </a:rPr>
              <a:t>y</a:t>
            </a:r>
            <a:r>
              <a:rPr dirty="0" smtClean="0" sz="1200" spc="-10">
                <a:latin typeface="Times New Roman"/>
                <a:cs typeface="Times New Roman"/>
              </a:rPr>
              <a:t>ndon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1849" y="5074519"/>
            <a:ext cx="1779270" cy="194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405130" algn="l"/>
                <a:tab pos="1543050" algn="l"/>
              </a:tabLst>
            </a:pPr>
            <a:r>
              <a:rPr dirty="0" smtClean="0" sz="1200" spc="-35">
                <a:latin typeface="Times New Roman"/>
                <a:cs typeface="Times New Roman"/>
              </a:rPr>
              <a:t>A</a:t>
            </a:r>
            <a:r>
              <a:rPr dirty="0" smtClean="0" sz="1200" spc="-10">
                <a:latin typeface="Times New Roman"/>
                <a:cs typeface="Times New Roman"/>
              </a:rPr>
              <a:t>1</a:t>
            </a:r>
            <a:r>
              <a:rPr dirty="0" smtClean="0" sz="1200" spc="-10">
                <a:latin typeface="Times New Roman"/>
                <a:cs typeface="Times New Roman"/>
              </a:rPr>
              <a:t>	</a:t>
            </a:r>
            <a:r>
              <a:rPr dirty="0" smtClean="0" sz="1200" spc="-35">
                <a:latin typeface="Times New Roman"/>
                <a:cs typeface="Times New Roman"/>
              </a:rPr>
              <a:t>v</a:t>
            </a:r>
            <a:r>
              <a:rPr dirty="0" smtClean="0" sz="1200" spc="-5">
                <a:latin typeface="Times New Roman"/>
                <a:cs typeface="Times New Roman"/>
              </a:rPr>
              <a:t>i</a:t>
            </a:r>
            <a:r>
              <a:rPr dirty="0" smtClean="0" sz="1200" spc="-20">
                <a:latin typeface="Times New Roman"/>
                <a:cs typeface="Times New Roman"/>
              </a:rPr>
              <a:t>c</a:t>
            </a:r>
            <a:r>
              <a:rPr dirty="0" smtClean="0" sz="1200" spc="-20">
                <a:latin typeface="Times New Roman"/>
                <a:cs typeface="Times New Roman"/>
              </a:rPr>
              <a:t>e</a:t>
            </a:r>
            <a:r>
              <a:rPr dirty="0" smtClean="0" sz="1200" spc="-10">
                <a:latin typeface="Times New Roman"/>
                <a:cs typeface="Times New Roman"/>
              </a:rPr>
              <a:t>P</a:t>
            </a:r>
            <a:r>
              <a:rPr dirty="0" smtClean="0" sz="1200" spc="-15">
                <a:latin typeface="Times New Roman"/>
                <a:cs typeface="Times New Roman"/>
              </a:rPr>
              <a:t>r</a:t>
            </a:r>
            <a:r>
              <a:rPr dirty="0" smtClean="0" sz="1200" spc="-20">
                <a:latin typeface="Times New Roman"/>
                <a:cs typeface="Times New Roman"/>
              </a:rPr>
              <a:t>e</a:t>
            </a:r>
            <a:r>
              <a:rPr dirty="0" smtClean="0" sz="1200" spc="-5">
                <a:latin typeface="Times New Roman"/>
                <a:cs typeface="Times New Roman"/>
              </a:rPr>
              <a:t>sid</a:t>
            </a:r>
            <a:r>
              <a:rPr dirty="0" smtClean="0" sz="1200" spc="-25">
                <a:latin typeface="Times New Roman"/>
                <a:cs typeface="Times New Roman"/>
              </a:rPr>
              <a:t>e</a:t>
            </a:r>
            <a:r>
              <a:rPr dirty="0" smtClean="0" sz="1200" spc="-5">
                <a:latin typeface="Times New Roman"/>
                <a:cs typeface="Times New Roman"/>
              </a:rPr>
              <a:t>nt</a:t>
            </a:r>
            <a:r>
              <a:rPr dirty="0" smtClean="0" sz="1200" spc="-20">
                <a:latin typeface="Times New Roman"/>
                <a:cs typeface="Times New Roman"/>
              </a:rPr>
              <a:t>O</a:t>
            </a:r>
            <a:r>
              <a:rPr dirty="0" smtClean="0" sz="1200" spc="-5">
                <a:latin typeface="Times New Roman"/>
                <a:cs typeface="Times New Roman"/>
              </a:rPr>
              <a:t>f</a:t>
            </a:r>
            <a:r>
              <a:rPr dirty="0" smtClean="0" sz="1200" spc="-5">
                <a:latin typeface="Times New Roman"/>
                <a:cs typeface="Times New Roman"/>
              </a:rPr>
              <a:t>	</a:t>
            </a:r>
            <a:r>
              <a:rPr dirty="0" smtClean="0" sz="1200" spc="-30">
                <a:latin typeface="Times New Roman"/>
                <a:cs typeface="Times New Roman"/>
              </a:rPr>
              <a:t>B</a:t>
            </a:r>
            <a:r>
              <a:rPr dirty="0" smtClean="0" sz="1200" spc="-5">
                <a:latin typeface="Times New Roman"/>
                <a:cs typeface="Times New Roman"/>
              </a:rPr>
              <a:t>i</a:t>
            </a:r>
            <a:r>
              <a:rPr dirty="0" smtClean="0" sz="1200" spc="-25">
                <a:latin typeface="Times New Roman"/>
                <a:cs typeface="Times New Roman"/>
              </a:rPr>
              <a:t>l</a:t>
            </a:r>
            <a:r>
              <a:rPr dirty="0" smtClean="0" sz="1200" spc="-5">
                <a:latin typeface="Times New Roman"/>
                <a:cs typeface="Times New Roman"/>
              </a:rPr>
              <a:t>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1341" y="5074519"/>
            <a:ext cx="2144395" cy="194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705485" algn="l"/>
                <a:tab pos="1844039" algn="l"/>
              </a:tabLst>
            </a:pPr>
            <a:r>
              <a:rPr dirty="0" smtClean="0" sz="1200" spc="-35">
                <a:latin typeface="Times New Roman"/>
                <a:cs typeface="Times New Roman"/>
              </a:rPr>
              <a:t>L</a:t>
            </a:r>
            <a:r>
              <a:rPr dirty="0" smtClean="0" sz="1200" spc="-50">
                <a:latin typeface="Times New Roman"/>
                <a:cs typeface="Times New Roman"/>
              </a:rPr>
              <a:t>y</a:t>
            </a:r>
            <a:r>
              <a:rPr dirty="0" smtClean="0" sz="1200" spc="-10">
                <a:latin typeface="Times New Roman"/>
                <a:cs typeface="Times New Roman"/>
              </a:rPr>
              <a:t>ndon</a:t>
            </a:r>
            <a:r>
              <a:rPr dirty="0" smtClean="0" sz="1200" spc="-10">
                <a:latin typeface="Times New Roman"/>
                <a:cs typeface="Times New Roman"/>
              </a:rPr>
              <a:t>	</a:t>
            </a:r>
            <a:r>
              <a:rPr dirty="0" smtClean="0" sz="1200" spc="-35">
                <a:latin typeface="Times New Roman"/>
                <a:cs typeface="Times New Roman"/>
              </a:rPr>
              <a:t>v</a:t>
            </a:r>
            <a:r>
              <a:rPr dirty="0" smtClean="0" sz="1200" spc="-5">
                <a:latin typeface="Times New Roman"/>
                <a:cs typeface="Times New Roman"/>
              </a:rPr>
              <a:t>i</a:t>
            </a:r>
            <a:r>
              <a:rPr dirty="0" smtClean="0" sz="1200" spc="-20">
                <a:latin typeface="Times New Roman"/>
                <a:cs typeface="Times New Roman"/>
              </a:rPr>
              <a:t>c</a:t>
            </a:r>
            <a:r>
              <a:rPr dirty="0" smtClean="0" sz="1200" spc="-20">
                <a:latin typeface="Times New Roman"/>
                <a:cs typeface="Times New Roman"/>
              </a:rPr>
              <a:t>e</a:t>
            </a:r>
            <a:r>
              <a:rPr dirty="0" smtClean="0" sz="1200" spc="-10">
                <a:latin typeface="Times New Roman"/>
                <a:cs typeface="Times New Roman"/>
              </a:rPr>
              <a:t>P</a:t>
            </a:r>
            <a:r>
              <a:rPr dirty="0" smtClean="0" sz="1200" spc="-15">
                <a:latin typeface="Times New Roman"/>
                <a:cs typeface="Times New Roman"/>
              </a:rPr>
              <a:t>r</a:t>
            </a:r>
            <a:r>
              <a:rPr dirty="0" smtClean="0" sz="1200" spc="-20">
                <a:latin typeface="Times New Roman"/>
                <a:cs typeface="Times New Roman"/>
              </a:rPr>
              <a:t>e</a:t>
            </a:r>
            <a:r>
              <a:rPr dirty="0" smtClean="0" sz="1200" spc="-5">
                <a:latin typeface="Times New Roman"/>
                <a:cs typeface="Times New Roman"/>
              </a:rPr>
              <a:t>sid</a:t>
            </a:r>
            <a:r>
              <a:rPr dirty="0" smtClean="0" sz="1200" spc="-25">
                <a:latin typeface="Times New Roman"/>
                <a:cs typeface="Times New Roman"/>
              </a:rPr>
              <a:t>e</a:t>
            </a:r>
            <a:r>
              <a:rPr dirty="0" smtClean="0" sz="1200" spc="-10">
                <a:latin typeface="Times New Roman"/>
                <a:cs typeface="Times New Roman"/>
              </a:rPr>
              <a:t>n</a:t>
            </a:r>
            <a:r>
              <a:rPr dirty="0" smtClean="0" sz="1200" spc="0">
                <a:latin typeface="Times New Roman"/>
                <a:cs typeface="Times New Roman"/>
              </a:rPr>
              <a:t>t</a:t>
            </a:r>
            <a:r>
              <a:rPr dirty="0" smtClean="0" sz="1200" spc="-20">
                <a:latin typeface="Times New Roman"/>
                <a:cs typeface="Times New Roman"/>
              </a:rPr>
              <a:t>O</a:t>
            </a:r>
            <a:r>
              <a:rPr dirty="0" smtClean="0" sz="1200" spc="-5">
                <a:latin typeface="Times New Roman"/>
                <a:cs typeface="Times New Roman"/>
              </a:rPr>
              <a:t>f</a:t>
            </a:r>
            <a:r>
              <a:rPr dirty="0" smtClean="0" sz="1200" spc="-5">
                <a:latin typeface="Times New Roman"/>
                <a:cs typeface="Times New Roman"/>
              </a:rPr>
              <a:t>	</a:t>
            </a:r>
            <a:r>
              <a:rPr dirty="0" smtClean="0" sz="1200" spc="-10">
                <a:latin typeface="Times New Roman"/>
                <a:cs typeface="Times New Roman"/>
              </a:rPr>
              <a:t>John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68490" y="5074519"/>
            <a:ext cx="248920" cy="194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200" spc="-30">
                <a:latin typeface="Times New Roman"/>
                <a:cs typeface="Times New Roman"/>
              </a:rPr>
              <a:t>B</a:t>
            </a:r>
            <a:r>
              <a:rPr dirty="0" smtClean="0" sz="1200" spc="-5">
                <a:latin typeface="Times New Roman"/>
                <a:cs typeface="Times New Roman"/>
              </a:rPr>
              <a:t>i</a:t>
            </a:r>
            <a:r>
              <a:rPr dirty="0" smtClean="0" sz="1200" spc="-25">
                <a:latin typeface="Times New Roman"/>
                <a:cs typeface="Times New Roman"/>
              </a:rPr>
              <a:t>l</a:t>
            </a:r>
            <a:r>
              <a:rPr dirty="0" smtClean="0" sz="1200" spc="-5">
                <a:latin typeface="Times New Roman"/>
                <a:cs typeface="Times New Roman"/>
              </a:rPr>
              <a:t>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17436" y="5074519"/>
            <a:ext cx="312420" cy="194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200" spc="-10">
                <a:latin typeface="Times New Roman"/>
                <a:cs typeface="Times New Roman"/>
              </a:rPr>
              <a:t>John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90423" y="4316462"/>
            <a:ext cx="241935" cy="44195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-25745" sz="3075" b="1">
                <a:latin typeface="Times New Roman"/>
                <a:cs typeface="Times New Roman"/>
              </a:rPr>
              <a:t>a</a:t>
            </a:r>
            <a:r>
              <a:rPr dirty="0" smtClean="0" sz="1200" spc="-10" i="1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86601" y="4434029"/>
            <a:ext cx="438784" cy="3244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50" spc="-15">
                <a:latin typeface="Arial"/>
                <a:cs typeface="Arial"/>
              </a:rPr>
              <a:t>»</a:t>
            </a:r>
            <a:r>
              <a:rPr dirty="0" smtClean="0" sz="2050" spc="-165">
                <a:latin typeface="Arial"/>
                <a:cs typeface="Arial"/>
              </a:rPr>
              <a:t> </a:t>
            </a:r>
            <a:r>
              <a:rPr dirty="0" smtClean="0" sz="2050" spc="10" b="1">
                <a:latin typeface="Times New Roman"/>
                <a:cs typeface="Times New Roman"/>
              </a:rPr>
              <a:t>a</a:t>
            </a:r>
            <a:r>
              <a:rPr dirty="0" smtClean="0" baseline="43981" sz="1800" spc="-15" i="1">
                <a:latin typeface="Times New Roman"/>
                <a:cs typeface="Times New Roman"/>
              </a:rPr>
              <a:t>T</a:t>
            </a:r>
            <a:endParaRPr baseline="43981"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1622" y="4434029"/>
            <a:ext cx="1149350" cy="3244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722630" algn="l"/>
              </a:tabLst>
            </a:pPr>
            <a:r>
              <a:rPr dirty="0" smtClean="0" sz="2050" spc="670">
                <a:latin typeface="Arial"/>
                <a:cs typeface="Arial"/>
              </a:rPr>
              <a:t>Þ</a:t>
            </a:r>
            <a:r>
              <a:rPr dirty="0" smtClean="0" sz="2050" spc="-170">
                <a:latin typeface="Arial"/>
                <a:cs typeface="Arial"/>
              </a:rPr>
              <a:t> </a:t>
            </a:r>
            <a:r>
              <a:rPr dirty="0" smtClean="0" sz="2050" spc="15" b="1">
                <a:latin typeface="Times New Roman"/>
                <a:cs typeface="Times New Roman"/>
              </a:rPr>
              <a:t>a</a:t>
            </a:r>
            <a:r>
              <a:rPr dirty="0" smtClean="0" baseline="43981" sz="1800" spc="-15" i="1">
                <a:latin typeface="Times New Roman"/>
                <a:cs typeface="Times New Roman"/>
              </a:rPr>
              <a:t>T</a:t>
            </a:r>
            <a:r>
              <a:rPr dirty="0" smtClean="0" baseline="43981" sz="1800" spc="-15" i="1">
                <a:latin typeface="Times New Roman"/>
                <a:cs typeface="Times New Roman"/>
              </a:rPr>
              <a:t>	</a:t>
            </a:r>
            <a:r>
              <a:rPr dirty="0" smtClean="0" sz="2050" spc="-15">
                <a:latin typeface="Arial"/>
                <a:cs typeface="Arial"/>
              </a:rPr>
              <a:t>»</a:t>
            </a:r>
            <a:r>
              <a:rPr dirty="0" smtClean="0" sz="2050" spc="-170">
                <a:latin typeface="Arial"/>
                <a:cs typeface="Arial"/>
              </a:rPr>
              <a:t> </a:t>
            </a:r>
            <a:r>
              <a:rPr dirty="0" smtClean="0" sz="2050" spc="15" b="1">
                <a:latin typeface="Times New Roman"/>
                <a:cs typeface="Times New Roman"/>
              </a:rPr>
              <a:t>a</a:t>
            </a:r>
            <a:r>
              <a:rPr dirty="0" smtClean="0" baseline="43981" sz="1800" spc="-15" i="1">
                <a:latin typeface="Times New Roman"/>
                <a:cs typeface="Times New Roman"/>
              </a:rPr>
              <a:t>T</a:t>
            </a:r>
            <a:endParaRPr baseline="43981"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0423" y="4781301"/>
            <a:ext cx="241935" cy="44195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-25745" sz="3075" b="1">
                <a:latin typeface="Times New Roman"/>
                <a:cs typeface="Times New Roman"/>
              </a:rPr>
              <a:t>a</a:t>
            </a:r>
            <a:r>
              <a:rPr dirty="0" smtClean="0" sz="1200" spc="-10" i="1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15398" y="4898896"/>
            <a:ext cx="5316220" cy="3244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217930" algn="l"/>
                <a:tab pos="1670685" algn="l"/>
                <a:tab pos="2492375" algn="l"/>
                <a:tab pos="3697604" algn="l"/>
                <a:tab pos="4212590" algn="l"/>
                <a:tab pos="4975860" algn="l"/>
              </a:tabLst>
            </a:pPr>
            <a:r>
              <a:rPr dirty="0" smtClean="0" sz="2050" b="1">
                <a:latin typeface="Times New Roman"/>
                <a:cs typeface="Times New Roman"/>
              </a:rPr>
              <a:t>R	</a:t>
            </a:r>
            <a:r>
              <a:rPr dirty="0" smtClean="0" sz="2050" b="1">
                <a:latin typeface="Times New Roman"/>
                <a:cs typeface="Times New Roman"/>
              </a:rPr>
              <a:t>a	</a:t>
            </a:r>
            <a:r>
              <a:rPr dirty="0" smtClean="0" sz="2050" spc="-15">
                <a:latin typeface="Arial"/>
                <a:cs typeface="Arial"/>
              </a:rPr>
              <a:t>»</a:t>
            </a:r>
            <a:r>
              <a:rPr dirty="0" smtClean="0" sz="2050" spc="-165">
                <a:latin typeface="Arial"/>
                <a:cs typeface="Arial"/>
              </a:rPr>
              <a:t> </a:t>
            </a:r>
            <a:r>
              <a:rPr dirty="0" smtClean="0" sz="2050" spc="5" b="1">
                <a:latin typeface="Times New Roman"/>
                <a:cs typeface="Times New Roman"/>
              </a:rPr>
              <a:t>a</a:t>
            </a:r>
            <a:r>
              <a:rPr dirty="0" smtClean="0" baseline="43981" sz="1800" spc="-15" i="1">
                <a:latin typeface="Times New Roman"/>
                <a:cs typeface="Times New Roman"/>
              </a:rPr>
              <a:t>T</a:t>
            </a:r>
            <a:r>
              <a:rPr dirty="0" smtClean="0" baseline="43981" sz="1800" spc="-15" i="1">
                <a:latin typeface="Times New Roman"/>
                <a:cs typeface="Times New Roman"/>
              </a:rPr>
              <a:t>	</a:t>
            </a:r>
            <a:r>
              <a:rPr dirty="0" smtClean="0" sz="2050" spc="-10" b="1">
                <a:latin typeface="Times New Roman"/>
                <a:cs typeface="Times New Roman"/>
              </a:rPr>
              <a:t>R	</a:t>
            </a:r>
            <a:r>
              <a:rPr dirty="0" smtClean="0" sz="2050" spc="-10" b="1">
                <a:latin typeface="Times New Roman"/>
                <a:cs typeface="Times New Roman"/>
              </a:rPr>
              <a:t>a	</a:t>
            </a:r>
            <a:r>
              <a:rPr dirty="0" smtClean="0" sz="2050" spc="670">
                <a:latin typeface="Arial"/>
                <a:cs typeface="Arial"/>
              </a:rPr>
              <a:t>Þ</a:t>
            </a:r>
            <a:r>
              <a:rPr dirty="0" smtClean="0" sz="2050" spc="-170">
                <a:latin typeface="Arial"/>
                <a:cs typeface="Arial"/>
              </a:rPr>
              <a:t> </a:t>
            </a:r>
            <a:r>
              <a:rPr dirty="0" smtClean="0" sz="2050" spc="0" b="1">
                <a:latin typeface="Times New Roman"/>
                <a:cs typeface="Times New Roman"/>
              </a:rPr>
              <a:t>a	</a:t>
            </a:r>
            <a:r>
              <a:rPr dirty="0" smtClean="0" sz="2050" spc="-15">
                <a:latin typeface="Arial"/>
                <a:cs typeface="Arial"/>
              </a:rPr>
              <a:t>»</a:t>
            </a:r>
            <a:r>
              <a:rPr dirty="0" smtClean="0" sz="2050" spc="-170">
                <a:latin typeface="Arial"/>
                <a:cs typeface="Arial"/>
              </a:rPr>
              <a:t> </a:t>
            </a:r>
            <a:r>
              <a:rPr dirty="0" smtClean="0" sz="2050" spc="0" b="1">
                <a:latin typeface="Times New Roman"/>
                <a:cs typeface="Times New Roman"/>
              </a:rPr>
              <a:t>a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15398" y="4434029"/>
            <a:ext cx="680720" cy="3244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535940" algn="l"/>
              </a:tabLst>
            </a:pPr>
            <a:r>
              <a:rPr dirty="0" smtClean="0" sz="2050" b="1">
                <a:latin typeface="Times New Roman"/>
                <a:cs typeface="Times New Roman"/>
              </a:rPr>
              <a:t>R	</a:t>
            </a:r>
            <a:r>
              <a:rPr dirty="0" smtClean="0" sz="2050" b="1">
                <a:latin typeface="Times New Roman"/>
                <a:cs typeface="Times New Roman"/>
              </a:rPr>
              <a:t>a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8032" y="4434029"/>
            <a:ext cx="680720" cy="3244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535940" algn="l"/>
              </a:tabLst>
            </a:pPr>
            <a:r>
              <a:rPr dirty="0" smtClean="0" sz="2050" b="1">
                <a:latin typeface="Times New Roman"/>
                <a:cs typeface="Times New Roman"/>
              </a:rPr>
              <a:t>R	</a:t>
            </a:r>
            <a:r>
              <a:rPr dirty="0" smtClean="0" sz="2050" b="1">
                <a:latin typeface="Times New Roman"/>
                <a:cs typeface="Times New Roman"/>
              </a:rPr>
              <a:t>a</a:t>
            </a:r>
            <a:endParaRPr sz="2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分解的计算方法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108712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更新 </a:t>
            </a:r>
            <a:r>
              <a:rPr dirty="0" smtClean="0" sz="1800" spc="-245">
                <a:latin typeface="Microsoft YaHei UI"/>
                <a:cs typeface="Microsoft YaHei UI"/>
              </a:rPr>
              <a:t> </a:t>
            </a:r>
            <a:r>
              <a:rPr dirty="0" smtClean="0" baseline="3267" sz="2550" spc="0" b="1">
                <a:latin typeface="Times New Roman"/>
                <a:cs typeface="Times New Roman"/>
              </a:rPr>
              <a:t>A</a:t>
            </a:r>
            <a:endParaRPr baseline="3267" sz="2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3556190"/>
            <a:ext cx="1123950" cy="3041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更新</a:t>
            </a:r>
            <a:r>
              <a:rPr dirty="0" smtClean="0" sz="1800" spc="-75">
                <a:latin typeface="Microsoft YaHei UI"/>
                <a:cs typeface="Microsoft YaHei UI"/>
              </a:rPr>
              <a:t> </a:t>
            </a:r>
            <a:r>
              <a:rPr dirty="0" smtClean="0" baseline="6172" sz="2700" spc="179" b="1">
                <a:latin typeface="Times New Roman"/>
                <a:cs typeface="Times New Roman"/>
              </a:rPr>
              <a:t>R</a:t>
            </a:r>
            <a:r>
              <a:rPr dirty="0" smtClean="0" baseline="-15873" sz="1575" spc="-7" i="1">
                <a:latin typeface="Times New Roman"/>
                <a:cs typeface="Times New Roman"/>
              </a:rPr>
              <a:t>k</a:t>
            </a:r>
            <a:endParaRPr baseline="-15873" sz="157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540" y="4993471"/>
            <a:ext cx="2191385" cy="342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  <a:tab pos="1517015" algn="l"/>
                <a:tab pos="2009139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迭代直到	</a:t>
            </a:r>
            <a:r>
              <a:rPr dirty="0" smtClean="0" baseline="1291" sz="3225" spc="-262">
                <a:latin typeface="Arial"/>
                <a:cs typeface="Arial"/>
              </a:rPr>
              <a:t>(</a:t>
            </a:r>
            <a:r>
              <a:rPr dirty="0" smtClean="0" baseline="1291" sz="3225" spc="-262">
                <a:latin typeface="Arial"/>
                <a:cs typeface="Arial"/>
              </a:rPr>
              <a:t>	</a:t>
            </a:r>
            <a:r>
              <a:rPr dirty="0" smtClean="0" baseline="-14619" sz="1425" spc="0" i="1">
                <a:latin typeface="Times New Roman"/>
                <a:cs typeface="Times New Roman"/>
              </a:rPr>
              <a:t>k</a:t>
            </a:r>
            <a:r>
              <a:rPr dirty="0" smtClean="0" baseline="-14619" sz="1425" spc="0" i="1">
                <a:latin typeface="Times New Roman"/>
                <a:cs typeface="Times New Roman"/>
              </a:rPr>
              <a:t> </a:t>
            </a:r>
            <a:r>
              <a:rPr dirty="0" smtClean="0" baseline="-14619" sz="1425" spc="-179" i="1">
                <a:latin typeface="Times New Roman"/>
                <a:cs typeface="Times New Roman"/>
              </a:rPr>
              <a:t> </a:t>
            </a:r>
            <a:r>
              <a:rPr dirty="0" smtClean="0" baseline="1291" sz="3225" spc="-262">
                <a:latin typeface="Arial"/>
                <a:cs typeface="Arial"/>
              </a:rPr>
              <a:t>)</a:t>
            </a:r>
            <a:endParaRPr baseline="1291" sz="322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63340" y="5037921"/>
            <a:ext cx="25400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Microsoft YaHei UI"/>
                <a:cs typeface="Microsoft YaHei UI"/>
              </a:rPr>
              <a:t>或者超过最大迭代次数。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7520" y="5002494"/>
            <a:ext cx="2502535" cy="3276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100" spc="-305">
                <a:latin typeface="Arial"/>
                <a:cs typeface="Arial"/>
              </a:rPr>
              <a:t>e</a:t>
            </a:r>
            <a:r>
              <a:rPr dirty="0" smtClean="0" sz="2100" spc="45">
                <a:latin typeface="Arial"/>
                <a:cs typeface="Arial"/>
              </a:rPr>
              <a:t> </a:t>
            </a:r>
            <a:r>
              <a:rPr dirty="0" smtClean="0" sz="1800" spc="0">
                <a:latin typeface="Microsoft YaHei UI"/>
                <a:cs typeface="Microsoft YaHei UI"/>
              </a:rPr>
              <a:t>是设定的一个很小的数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19599" y="1658837"/>
            <a:ext cx="252729" cy="3765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3825">
              <a:lnSpc>
                <a:spcPts val="1125"/>
              </a:lnSpc>
            </a:pPr>
            <a:r>
              <a:rPr dirty="0" smtClean="0" sz="1150" spc="-30">
                <a:latin typeface="Times New Roman"/>
                <a:cs typeface="Times New Roman"/>
              </a:rPr>
              <a:t>-1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780"/>
              </a:lnSpc>
            </a:pPr>
            <a:r>
              <a:rPr dirty="0" smtClean="0" sz="2000" spc="-360">
                <a:latin typeface="Arial"/>
                <a:cs typeface="Arial"/>
              </a:rPr>
              <a:t>ù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93635" y="2119197"/>
            <a:ext cx="388620" cy="3124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360">
                <a:latin typeface="Arial"/>
                <a:cs typeface="Arial"/>
              </a:rPr>
              <a:t>ë</a:t>
            </a:r>
            <a:r>
              <a:rPr dirty="0" smtClean="0" sz="2000" spc="-280">
                <a:latin typeface="Arial"/>
                <a:cs typeface="Arial"/>
              </a:rPr>
              <a:t> </a:t>
            </a:r>
            <a:r>
              <a:rPr dirty="0" smtClean="0" sz="1150" spc="0" i="1">
                <a:latin typeface="Times New Roman"/>
                <a:cs typeface="Times New Roman"/>
              </a:rPr>
              <a:t>k</a:t>
            </a:r>
            <a:r>
              <a:rPr dirty="0" smtClean="0" sz="1150" spc="-135" i="1">
                <a:latin typeface="Times New Roman"/>
                <a:cs typeface="Times New Roman"/>
              </a:rPr>
              <a:t> </a:t>
            </a:r>
            <a:r>
              <a:rPr dirty="0" smtClean="0" sz="1150" spc="-105">
                <a:latin typeface="Arial"/>
                <a:cs typeface="Arial"/>
              </a:rPr>
              <a:t>=</a:t>
            </a:r>
            <a:r>
              <a:rPr dirty="0" smtClean="0" sz="1150" spc="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7845" y="2119197"/>
            <a:ext cx="530860" cy="3124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360">
                <a:latin typeface="Arial"/>
                <a:cs typeface="Arial"/>
              </a:rPr>
              <a:t>û</a:t>
            </a:r>
            <a:r>
              <a:rPr dirty="0" smtClean="0" sz="2000" spc="-204">
                <a:latin typeface="Arial"/>
                <a:cs typeface="Arial"/>
              </a:rPr>
              <a:t> </a:t>
            </a:r>
            <a:r>
              <a:rPr dirty="0" smtClean="0" sz="2000" spc="-360">
                <a:latin typeface="Arial"/>
                <a:cs typeface="Arial"/>
              </a:rPr>
              <a:t>ë</a:t>
            </a:r>
            <a:r>
              <a:rPr dirty="0" smtClean="0" sz="2000" spc="-275">
                <a:latin typeface="Arial"/>
                <a:cs typeface="Arial"/>
              </a:rPr>
              <a:t> </a:t>
            </a:r>
            <a:r>
              <a:rPr dirty="0" smtClean="0" sz="1150" spc="0" i="1">
                <a:latin typeface="Times New Roman"/>
                <a:cs typeface="Times New Roman"/>
              </a:rPr>
              <a:t>k</a:t>
            </a:r>
            <a:r>
              <a:rPr dirty="0" smtClean="0" sz="1150" spc="-135" i="1">
                <a:latin typeface="Times New Roman"/>
                <a:cs typeface="Times New Roman"/>
              </a:rPr>
              <a:t> </a:t>
            </a:r>
            <a:r>
              <a:rPr dirty="0" smtClean="0" sz="1150" spc="-105">
                <a:latin typeface="Arial"/>
                <a:cs typeface="Arial"/>
              </a:rPr>
              <a:t>=</a:t>
            </a:r>
            <a:r>
              <a:rPr dirty="0" smtClean="0" sz="1150" spc="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6615" y="2489955"/>
            <a:ext cx="1722120" cy="36068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R="0">
              <a:lnSpc>
                <a:spcPts val="1995"/>
              </a:lnSpc>
              <a:tabLst>
                <a:tab pos="340995" algn="l"/>
              </a:tabLst>
            </a:pPr>
            <a:r>
              <a:rPr dirty="0" smtClean="0" sz="2000" spc="-15" b="1">
                <a:latin typeface="Times New Roman"/>
                <a:cs typeface="Times New Roman"/>
              </a:rPr>
              <a:t>B</a:t>
            </a:r>
            <a:r>
              <a:rPr dirty="0" smtClean="0" sz="2000" spc="-15" b="1">
                <a:latin typeface="Times New Roman"/>
                <a:cs typeface="Times New Roman"/>
              </a:rPr>
              <a:t>	</a:t>
            </a:r>
            <a:r>
              <a:rPr dirty="0" smtClean="0" sz="2000" spc="-85">
                <a:latin typeface="Arial"/>
                <a:cs typeface="Arial"/>
              </a:rPr>
              <a:t>=</a:t>
            </a:r>
            <a:r>
              <a:rPr dirty="0" smtClean="0" sz="2000" spc="-100">
                <a:latin typeface="Arial"/>
                <a:cs typeface="Arial"/>
              </a:rPr>
              <a:t> </a:t>
            </a:r>
            <a:r>
              <a:rPr dirty="0" smtClean="0" sz="2000" spc="-15" b="1">
                <a:latin typeface="Times New Roman"/>
                <a:cs typeface="Times New Roman"/>
              </a:rPr>
              <a:t>R</a:t>
            </a:r>
            <a:r>
              <a:rPr dirty="0" smtClean="0" sz="2000" spc="-15" b="1">
                <a:latin typeface="Times New Roman"/>
                <a:cs typeface="Times New Roman"/>
              </a:rPr>
              <a:t> </a:t>
            </a:r>
            <a:r>
              <a:rPr dirty="0" smtClean="0" sz="2000" spc="-130" b="1">
                <a:latin typeface="Times New Roman"/>
                <a:cs typeface="Times New Roman"/>
              </a:rPr>
              <a:t> </a:t>
            </a:r>
            <a:r>
              <a:rPr dirty="0" smtClean="0" sz="2000" spc="15" b="1">
                <a:latin typeface="Times New Roman"/>
                <a:cs typeface="Times New Roman"/>
              </a:rPr>
              <a:t>A</a:t>
            </a:r>
            <a:r>
              <a:rPr dirty="0" smtClean="0" baseline="43478" sz="1725" spc="0" i="1">
                <a:latin typeface="Times New Roman"/>
                <a:cs typeface="Times New Roman"/>
              </a:rPr>
              <a:t>T</a:t>
            </a:r>
            <a:r>
              <a:rPr dirty="0" smtClean="0" baseline="43478" sz="1725" spc="-22" i="1">
                <a:latin typeface="Times New Roman"/>
                <a:cs typeface="Times New Roman"/>
              </a:rPr>
              <a:t> </a:t>
            </a:r>
            <a:r>
              <a:rPr dirty="0" smtClean="0" sz="2000" spc="-25" b="1">
                <a:latin typeface="Times New Roman"/>
                <a:cs typeface="Times New Roman"/>
              </a:rPr>
              <a:t>A</a:t>
            </a:r>
            <a:r>
              <a:rPr dirty="0" smtClean="0" sz="2000" spc="50" b="1">
                <a:latin typeface="Times New Roman"/>
                <a:cs typeface="Times New Roman"/>
              </a:rPr>
              <a:t>R</a:t>
            </a:r>
            <a:r>
              <a:rPr dirty="0" smtClean="0" baseline="43478" sz="1725" spc="0" i="1">
                <a:latin typeface="Times New Roman"/>
                <a:cs typeface="Times New Roman"/>
              </a:rPr>
              <a:t>T</a:t>
            </a:r>
            <a:r>
              <a:rPr dirty="0" smtClean="0" baseline="43478" sz="1725" spc="82" i="1">
                <a:latin typeface="Times New Roman"/>
                <a:cs typeface="Times New Roman"/>
              </a:rPr>
              <a:t> </a:t>
            </a:r>
            <a:r>
              <a:rPr dirty="0" smtClean="0" sz="2000" spc="-5">
                <a:latin typeface="Times New Roman"/>
                <a:cs typeface="Times New Roman"/>
              </a:rPr>
              <a:t>,</a:t>
            </a:r>
            <a:endParaRPr sz="2000">
              <a:latin typeface="Times New Roman"/>
              <a:cs typeface="Times New Roman"/>
            </a:endParaRPr>
          </a:p>
          <a:p>
            <a:pPr algn="ctr" marL="64769">
              <a:lnSpc>
                <a:spcPts val="750"/>
              </a:lnSpc>
              <a:tabLst>
                <a:tab pos="622935" algn="l"/>
                <a:tab pos="1402080" algn="l"/>
              </a:tabLst>
            </a:pPr>
            <a:r>
              <a:rPr dirty="0" smtClean="0" sz="1150" i="1">
                <a:latin typeface="Times New Roman"/>
                <a:cs typeface="Times New Roman"/>
              </a:rPr>
              <a:t>k	</a:t>
            </a:r>
            <a:r>
              <a:rPr dirty="0" smtClean="0" sz="1150" i="1">
                <a:latin typeface="Times New Roman"/>
                <a:cs typeface="Times New Roman"/>
              </a:rPr>
              <a:t>k	</a:t>
            </a:r>
            <a:r>
              <a:rPr dirty="0" smtClean="0" sz="1150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81972" y="1728650"/>
            <a:ext cx="131445" cy="1873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50" i="1">
                <a:latin typeface="Times New Roman"/>
                <a:cs typeface="Times New Roman"/>
              </a:rPr>
              <a:t>m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18496" y="1728650"/>
            <a:ext cx="131445" cy="1873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50" i="1">
                <a:latin typeface="Times New Roman"/>
                <a:cs typeface="Times New Roman"/>
              </a:rPr>
              <a:t>m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03644" y="1877532"/>
            <a:ext cx="1677035" cy="3162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15" b="1">
                <a:latin typeface="Times New Roman"/>
                <a:cs typeface="Times New Roman"/>
              </a:rPr>
              <a:t>Y</a:t>
            </a:r>
            <a:r>
              <a:rPr dirty="0" smtClean="0" sz="2000" spc="90" b="1">
                <a:latin typeface="Times New Roman"/>
                <a:cs typeface="Times New Roman"/>
              </a:rPr>
              <a:t> </a:t>
            </a:r>
            <a:r>
              <a:rPr dirty="0" smtClean="0" sz="2000" spc="-25" b="1">
                <a:latin typeface="Times New Roman"/>
                <a:cs typeface="Times New Roman"/>
              </a:rPr>
              <a:t>A</a:t>
            </a:r>
            <a:r>
              <a:rPr dirty="0" smtClean="0" sz="2000" spc="50" b="1">
                <a:latin typeface="Times New Roman"/>
                <a:cs typeface="Times New Roman"/>
              </a:rPr>
              <a:t>R</a:t>
            </a:r>
            <a:r>
              <a:rPr dirty="0" smtClean="0" baseline="43478" sz="1725" spc="0" i="1">
                <a:latin typeface="Times New Roman"/>
                <a:cs typeface="Times New Roman"/>
              </a:rPr>
              <a:t>T </a:t>
            </a:r>
            <a:r>
              <a:rPr dirty="0" smtClean="0" baseline="43478" sz="1725" spc="165" i="1">
                <a:latin typeface="Times New Roman"/>
                <a:cs typeface="Times New Roman"/>
              </a:rPr>
              <a:t> </a:t>
            </a:r>
            <a:r>
              <a:rPr dirty="0" smtClean="0" sz="2000" spc="-85">
                <a:latin typeface="Arial"/>
                <a:cs typeface="Arial"/>
              </a:rPr>
              <a:t>+</a:t>
            </a:r>
            <a:r>
              <a:rPr dirty="0" smtClean="0" sz="2000" spc="-195">
                <a:latin typeface="Arial"/>
                <a:cs typeface="Arial"/>
              </a:rPr>
              <a:t> </a:t>
            </a:r>
            <a:r>
              <a:rPr dirty="0" smtClean="0" sz="2000" spc="15" b="1">
                <a:latin typeface="Times New Roman"/>
                <a:cs typeface="Times New Roman"/>
              </a:rPr>
              <a:t>Y</a:t>
            </a:r>
            <a:r>
              <a:rPr dirty="0" smtClean="0" baseline="43478" sz="1725" spc="0" i="1">
                <a:latin typeface="Times New Roman"/>
                <a:cs typeface="Times New Roman"/>
              </a:rPr>
              <a:t>T</a:t>
            </a:r>
            <a:r>
              <a:rPr dirty="0" smtClean="0" baseline="43478" sz="1725" spc="-22" i="1">
                <a:latin typeface="Times New Roman"/>
                <a:cs typeface="Times New Roman"/>
              </a:rPr>
              <a:t> </a:t>
            </a:r>
            <a:r>
              <a:rPr dirty="0" smtClean="0" sz="2000" spc="-25" b="1">
                <a:latin typeface="Times New Roman"/>
                <a:cs typeface="Times New Roman"/>
              </a:rPr>
              <a:t>A</a:t>
            </a:r>
            <a:r>
              <a:rPr dirty="0" smtClean="0" sz="2000" spc="-15" b="1"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67798" y="2050660"/>
            <a:ext cx="1074420" cy="1873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487680" algn="l"/>
                <a:tab pos="996315" algn="l"/>
              </a:tabLst>
            </a:pPr>
            <a:r>
              <a:rPr dirty="0" smtClean="0" sz="1150" i="1">
                <a:latin typeface="Times New Roman"/>
                <a:cs typeface="Times New Roman"/>
              </a:rPr>
              <a:t>k	</a:t>
            </a:r>
            <a:r>
              <a:rPr dirty="0" smtClean="0" sz="1150" i="1">
                <a:latin typeface="Times New Roman"/>
                <a:cs typeface="Times New Roman"/>
              </a:rPr>
              <a:t>k	</a:t>
            </a:r>
            <a:r>
              <a:rPr dirty="0" smtClean="0" sz="1150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2502" y="1844468"/>
            <a:ext cx="659765" cy="4330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404"/>
              </a:lnSpc>
            </a:pPr>
            <a:r>
              <a:rPr dirty="0" smtClean="0" baseline="9661" sz="1725" i="1">
                <a:latin typeface="Times New Roman"/>
                <a:cs typeface="Times New Roman"/>
              </a:rPr>
              <a:t>k</a:t>
            </a:r>
            <a:r>
              <a:rPr dirty="0" smtClean="0" baseline="9661" sz="1725" spc="157" i="1">
                <a:latin typeface="Times New Roman"/>
                <a:cs typeface="Times New Roman"/>
              </a:rPr>
              <a:t> </a:t>
            </a:r>
            <a:r>
              <a:rPr dirty="0" smtClean="0" sz="2000" spc="-360">
                <a:latin typeface="Arial"/>
                <a:cs typeface="Arial"/>
              </a:rPr>
              <a:t>ú</a:t>
            </a:r>
            <a:r>
              <a:rPr dirty="0" smtClean="0" sz="2000" spc="-204">
                <a:latin typeface="Arial"/>
                <a:cs typeface="Arial"/>
              </a:rPr>
              <a:t> </a:t>
            </a:r>
            <a:r>
              <a:rPr dirty="0" smtClean="0" sz="2000" spc="-290">
                <a:latin typeface="Arial"/>
                <a:cs typeface="Arial"/>
              </a:rPr>
              <a:t>ê</a:t>
            </a:r>
            <a:r>
              <a:rPr dirty="0" smtClean="0" baseline="4708" sz="4425" spc="712">
                <a:latin typeface="Arial"/>
                <a:cs typeface="Arial"/>
              </a:rPr>
              <a:t>å</a:t>
            </a:r>
            <a:endParaRPr baseline="4708" sz="4425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5727" y="2050660"/>
            <a:ext cx="601345" cy="1873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523240" algn="l"/>
              </a:tabLst>
            </a:pPr>
            <a:r>
              <a:rPr dirty="0" smtClean="0" sz="1150" i="1">
                <a:latin typeface="Times New Roman"/>
                <a:cs typeface="Times New Roman"/>
              </a:rPr>
              <a:t>k	</a:t>
            </a:r>
            <a:r>
              <a:rPr dirty="0" smtClean="0" sz="1150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56643" y="2489955"/>
            <a:ext cx="1546860" cy="3162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61950" algn="l"/>
              </a:tabLst>
            </a:pPr>
            <a:r>
              <a:rPr dirty="0" smtClean="0" sz="2000" spc="-15" b="1">
                <a:latin typeface="Times New Roman"/>
                <a:cs typeface="Times New Roman"/>
              </a:rPr>
              <a:t>C</a:t>
            </a:r>
            <a:r>
              <a:rPr dirty="0" smtClean="0" sz="2000" spc="-15" b="1">
                <a:latin typeface="Times New Roman"/>
                <a:cs typeface="Times New Roman"/>
              </a:rPr>
              <a:t>	</a:t>
            </a:r>
            <a:r>
              <a:rPr dirty="0" smtClean="0" sz="2000" spc="-85">
                <a:latin typeface="Arial"/>
                <a:cs typeface="Arial"/>
              </a:rPr>
              <a:t>=</a:t>
            </a:r>
            <a:r>
              <a:rPr dirty="0" smtClean="0" sz="2000" spc="-105">
                <a:latin typeface="Arial"/>
                <a:cs typeface="Arial"/>
              </a:rPr>
              <a:t> </a:t>
            </a:r>
            <a:r>
              <a:rPr dirty="0" smtClean="0" sz="2000" spc="50" b="1">
                <a:latin typeface="Times New Roman"/>
                <a:cs typeface="Times New Roman"/>
              </a:rPr>
              <a:t>R</a:t>
            </a:r>
            <a:r>
              <a:rPr dirty="0" smtClean="0" baseline="43478" sz="1725" spc="0" i="1">
                <a:latin typeface="Times New Roman"/>
                <a:cs typeface="Times New Roman"/>
              </a:rPr>
              <a:t>T</a:t>
            </a:r>
            <a:r>
              <a:rPr dirty="0" smtClean="0" baseline="43478" sz="1725" spc="-30" i="1">
                <a:latin typeface="Times New Roman"/>
                <a:cs typeface="Times New Roman"/>
              </a:rPr>
              <a:t> </a:t>
            </a:r>
            <a:r>
              <a:rPr dirty="0" smtClean="0" sz="2000" spc="20" b="1">
                <a:latin typeface="Times New Roman"/>
                <a:cs typeface="Times New Roman"/>
              </a:rPr>
              <a:t>A</a:t>
            </a:r>
            <a:r>
              <a:rPr dirty="0" smtClean="0" baseline="43478" sz="1725" spc="0" i="1">
                <a:latin typeface="Times New Roman"/>
                <a:cs typeface="Times New Roman"/>
              </a:rPr>
              <a:t>T</a:t>
            </a:r>
            <a:r>
              <a:rPr dirty="0" smtClean="0" baseline="43478" sz="1725" spc="-30" i="1">
                <a:latin typeface="Times New Roman"/>
                <a:cs typeface="Times New Roman"/>
              </a:rPr>
              <a:t> </a:t>
            </a:r>
            <a:r>
              <a:rPr dirty="0" smtClean="0" sz="2000" spc="-25" b="1">
                <a:latin typeface="Times New Roman"/>
                <a:cs typeface="Times New Roman"/>
              </a:rPr>
              <a:t>A</a:t>
            </a:r>
            <a:r>
              <a:rPr dirty="0" smtClean="0" sz="2000" spc="-15" b="1"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45098" y="2663111"/>
            <a:ext cx="648970" cy="1873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</a:tabLst>
            </a:pPr>
            <a:r>
              <a:rPr dirty="0" smtClean="0" sz="1150" i="1">
                <a:latin typeface="Times New Roman"/>
                <a:cs typeface="Times New Roman"/>
              </a:rPr>
              <a:t>k	</a:t>
            </a:r>
            <a:r>
              <a:rPr dirty="0" smtClean="0" sz="1150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95983" y="2663111"/>
            <a:ext cx="90805" cy="1873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50" i="1">
                <a:latin typeface="Times New Roman"/>
                <a:cs typeface="Times New Roman"/>
              </a:rPr>
              <a:t>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35197" y="1864832"/>
            <a:ext cx="1291590" cy="3289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38455" algn="l"/>
                <a:tab pos="848994" algn="l"/>
              </a:tabLst>
            </a:pPr>
            <a:r>
              <a:rPr dirty="0" smtClean="0" sz="2000" spc="-15" b="1">
                <a:latin typeface="Times New Roman"/>
                <a:cs typeface="Times New Roman"/>
              </a:rPr>
              <a:t>B</a:t>
            </a:r>
            <a:r>
              <a:rPr dirty="0" smtClean="0" sz="2000" spc="-15" b="1">
                <a:latin typeface="Times New Roman"/>
                <a:cs typeface="Times New Roman"/>
              </a:rPr>
              <a:t>	</a:t>
            </a:r>
            <a:r>
              <a:rPr dirty="0" smtClean="0" sz="2000" spc="-85">
                <a:latin typeface="Arial"/>
                <a:cs typeface="Arial"/>
              </a:rPr>
              <a:t>+</a:t>
            </a:r>
            <a:r>
              <a:rPr dirty="0" smtClean="0" sz="2000" spc="-260">
                <a:latin typeface="Arial"/>
                <a:cs typeface="Arial"/>
              </a:rPr>
              <a:t> </a:t>
            </a:r>
            <a:r>
              <a:rPr dirty="0" smtClean="0" sz="2000" spc="-15" b="1">
                <a:latin typeface="Times New Roman"/>
                <a:cs typeface="Times New Roman"/>
              </a:rPr>
              <a:t>C</a:t>
            </a:r>
            <a:r>
              <a:rPr dirty="0" smtClean="0" sz="2000" spc="-15" b="1">
                <a:latin typeface="Times New Roman"/>
                <a:cs typeface="Times New Roman"/>
              </a:rPr>
              <a:t>	</a:t>
            </a:r>
            <a:r>
              <a:rPr dirty="0" smtClean="0" sz="2000" spc="-85">
                <a:latin typeface="Arial"/>
                <a:cs typeface="Arial"/>
              </a:rPr>
              <a:t>+</a:t>
            </a:r>
            <a:r>
              <a:rPr dirty="0" smtClean="0" sz="2000" spc="-215">
                <a:latin typeface="Arial"/>
                <a:cs typeface="Arial"/>
              </a:rPr>
              <a:t> </a:t>
            </a:r>
            <a:r>
              <a:rPr dirty="0" smtClean="0" sz="2100" spc="690">
                <a:latin typeface="Arial"/>
                <a:cs typeface="Arial"/>
              </a:rPr>
              <a:t>l</a:t>
            </a:r>
            <a:r>
              <a:rPr dirty="0" smtClean="0" sz="2000" spc="-10" b="1">
                <a:latin typeface="Times New Roman"/>
                <a:cs typeface="Times New Roman"/>
              </a:rPr>
              <a:t>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93635" y="1722767"/>
            <a:ext cx="122555" cy="3124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360">
                <a:latin typeface="Arial"/>
                <a:cs typeface="Arial"/>
              </a:rPr>
              <a:t>é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87845" y="1722767"/>
            <a:ext cx="264795" cy="3124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360">
                <a:latin typeface="Arial"/>
                <a:cs typeface="Arial"/>
              </a:rPr>
              <a:t>ù</a:t>
            </a:r>
            <a:r>
              <a:rPr dirty="0" smtClean="0" sz="2000" spc="-204">
                <a:latin typeface="Arial"/>
                <a:cs typeface="Arial"/>
              </a:rPr>
              <a:t> </a:t>
            </a:r>
            <a:r>
              <a:rPr dirty="0" smtClean="0" sz="2000" spc="-360">
                <a:latin typeface="Arial"/>
                <a:cs typeface="Arial"/>
              </a:rPr>
              <a:t>é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44515" y="1877532"/>
            <a:ext cx="516255" cy="3162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15" b="1">
                <a:latin typeface="Times New Roman"/>
                <a:cs typeface="Times New Roman"/>
              </a:rPr>
              <a:t>A</a:t>
            </a:r>
            <a:r>
              <a:rPr dirty="0" smtClean="0" sz="2000" spc="-45" b="1">
                <a:latin typeface="Times New Roman"/>
                <a:cs typeface="Times New Roman"/>
              </a:rPr>
              <a:t> </a:t>
            </a:r>
            <a:r>
              <a:rPr dirty="0" smtClean="0" sz="2000" spc="790">
                <a:latin typeface="Arial"/>
                <a:cs typeface="Arial"/>
              </a:rPr>
              <a:t>¬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93635" y="1814819"/>
            <a:ext cx="401955" cy="4629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-6944" sz="3000" spc="-434">
                <a:latin typeface="Arial"/>
                <a:cs typeface="Arial"/>
              </a:rPr>
              <a:t>ê</a:t>
            </a:r>
            <a:r>
              <a:rPr dirty="0" smtClean="0" sz="2950" spc="475">
                <a:latin typeface="Arial"/>
                <a:cs typeface="Arial"/>
              </a:rPr>
              <a:t>å</a:t>
            </a:r>
            <a:endParaRPr sz="29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19599" y="1965118"/>
            <a:ext cx="122555" cy="3124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360">
                <a:latin typeface="Arial"/>
                <a:cs typeface="Arial"/>
              </a:rPr>
              <a:t>ú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19599" y="2119197"/>
            <a:ext cx="122555" cy="3124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360">
                <a:latin typeface="Arial"/>
                <a:cs typeface="Arial"/>
              </a:rPr>
              <a:t>û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72403" y="3485828"/>
            <a:ext cx="121920" cy="553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600" spc="-445">
                <a:latin typeface="Arial"/>
                <a:cs typeface="Arial"/>
              </a:rPr>
              <a:t>(</a:t>
            </a:r>
            <a:endParaRPr sz="3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90713" y="3236524"/>
            <a:ext cx="305435" cy="8026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-30092" sz="5400" spc="-592">
                <a:latin typeface="Arial"/>
                <a:cs typeface="Arial"/>
              </a:rPr>
              <a:t>)</a:t>
            </a:r>
            <a:r>
              <a:rPr dirty="0" smtClean="0" sz="1300" spc="280">
                <a:latin typeface="Arial"/>
                <a:cs typeface="Arial"/>
              </a:rPr>
              <a:t>-</a:t>
            </a:r>
            <a:r>
              <a:rPr dirty="0" smtClean="0" sz="1300" spc="1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25514" y="3525435"/>
            <a:ext cx="1125855" cy="50228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300" b="1">
                <a:latin typeface="Times New Roman"/>
                <a:cs typeface="Times New Roman"/>
              </a:rPr>
              <a:t>Z</a:t>
            </a:r>
            <a:r>
              <a:rPr dirty="0" smtClean="0" sz="2300" spc="125" b="1">
                <a:latin typeface="Times New Roman"/>
                <a:cs typeface="Times New Roman"/>
              </a:rPr>
              <a:t> </a:t>
            </a:r>
            <a:r>
              <a:rPr dirty="0" smtClean="0" sz="2300" spc="-40">
                <a:latin typeface="Times New Roman"/>
                <a:cs typeface="Times New Roman"/>
              </a:rPr>
              <a:t>v</a:t>
            </a:r>
            <a:r>
              <a:rPr dirty="0" smtClean="0" sz="2300" spc="-20">
                <a:latin typeface="Times New Roman"/>
                <a:cs typeface="Times New Roman"/>
              </a:rPr>
              <a:t>e</a:t>
            </a:r>
            <a:r>
              <a:rPr dirty="0" smtClean="0" sz="2300" spc="0">
                <a:latin typeface="Times New Roman"/>
                <a:cs typeface="Times New Roman"/>
              </a:rPr>
              <a:t>c</a:t>
            </a:r>
            <a:r>
              <a:rPr dirty="0" smtClean="0" sz="2300" spc="-340">
                <a:latin typeface="Times New Roman"/>
                <a:cs typeface="Times New Roman"/>
              </a:rPr>
              <a:t> </a:t>
            </a:r>
            <a:r>
              <a:rPr dirty="0" smtClean="0" baseline="-2777" sz="4500" spc="-97">
                <a:latin typeface="Arial"/>
                <a:cs typeface="Arial"/>
              </a:rPr>
              <a:t>(</a:t>
            </a:r>
            <a:r>
              <a:rPr dirty="0" smtClean="0" sz="2300" spc="-165" b="1">
                <a:latin typeface="Times New Roman"/>
                <a:cs typeface="Times New Roman"/>
              </a:rPr>
              <a:t>Y</a:t>
            </a:r>
            <a:r>
              <a:rPr dirty="0" smtClean="0" baseline="-25641" sz="1950" spc="15" i="1">
                <a:latin typeface="Times New Roman"/>
                <a:cs typeface="Times New Roman"/>
              </a:rPr>
              <a:t>k</a:t>
            </a:r>
            <a:endParaRPr baseline="-25641" sz="19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88631" y="3546758"/>
            <a:ext cx="121920" cy="4629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000" spc="-25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16593" y="3446919"/>
            <a:ext cx="1974214" cy="10375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42300"/>
              </a:lnSpc>
              <a:tabLst>
                <a:tab pos="888365" algn="l"/>
                <a:tab pos="1216660" algn="l"/>
              </a:tabLst>
            </a:pPr>
            <a:r>
              <a:rPr dirty="0" smtClean="0" sz="2300" spc="150" b="1">
                <a:latin typeface="Times New Roman"/>
                <a:cs typeface="Times New Roman"/>
              </a:rPr>
              <a:t>R</a:t>
            </a:r>
            <a:r>
              <a:rPr dirty="0" smtClean="0" baseline="-25641" sz="1950" spc="15" i="1">
                <a:latin typeface="Times New Roman"/>
                <a:cs typeface="Times New Roman"/>
              </a:rPr>
              <a:t>k</a:t>
            </a:r>
            <a:r>
              <a:rPr dirty="0" smtClean="0" baseline="-25641" sz="1950" spc="15" i="1">
                <a:latin typeface="Times New Roman"/>
                <a:cs typeface="Times New Roman"/>
              </a:rPr>
              <a:t>  </a:t>
            </a:r>
            <a:r>
              <a:rPr dirty="0" smtClean="0" baseline="-25641" sz="1950" spc="-202" i="1">
                <a:latin typeface="Times New Roman"/>
                <a:cs typeface="Times New Roman"/>
              </a:rPr>
              <a:t> </a:t>
            </a:r>
            <a:r>
              <a:rPr dirty="0" smtClean="0" sz="2300" spc="925">
                <a:latin typeface="Arial"/>
                <a:cs typeface="Arial"/>
              </a:rPr>
              <a:t>¬</a:t>
            </a:r>
            <a:r>
              <a:rPr dirty="0" smtClean="0" sz="2300" spc="925">
                <a:latin typeface="Arial"/>
                <a:cs typeface="Arial"/>
              </a:rPr>
              <a:t>	</a:t>
            </a:r>
            <a:r>
              <a:rPr dirty="0" smtClean="0" sz="2300" spc="925" b="1">
                <a:latin typeface="Times New Roman"/>
                <a:cs typeface="Times New Roman"/>
              </a:rPr>
              <a:t>Z	</a:t>
            </a:r>
            <a:r>
              <a:rPr dirty="0" smtClean="0" sz="2300" spc="925" b="1">
                <a:latin typeface="Times New Roman"/>
                <a:cs typeface="Times New Roman"/>
              </a:rPr>
              <a:t>Z</a:t>
            </a:r>
            <a:r>
              <a:rPr dirty="0" smtClean="0" sz="2300" spc="-170" b="1">
                <a:latin typeface="Times New Roman"/>
                <a:cs typeface="Times New Roman"/>
              </a:rPr>
              <a:t> </a:t>
            </a:r>
            <a:r>
              <a:rPr dirty="0" smtClean="0" sz="2300" spc="-85">
                <a:latin typeface="Arial"/>
                <a:cs typeface="Arial"/>
              </a:rPr>
              <a:t>+</a:t>
            </a:r>
            <a:r>
              <a:rPr dirty="0" smtClean="0" sz="2300" spc="-250">
                <a:latin typeface="Arial"/>
                <a:cs typeface="Arial"/>
              </a:rPr>
              <a:t> </a:t>
            </a:r>
            <a:r>
              <a:rPr dirty="0" smtClean="0" sz="2400" spc="819">
                <a:latin typeface="Arial"/>
                <a:cs typeface="Arial"/>
              </a:rPr>
              <a:t>l</a:t>
            </a:r>
            <a:r>
              <a:rPr dirty="0" smtClean="0" sz="2300" spc="0" b="1">
                <a:latin typeface="Times New Roman"/>
                <a:cs typeface="Times New Roman"/>
              </a:rPr>
              <a:t>I</a:t>
            </a:r>
            <a:r>
              <a:rPr dirty="0" smtClean="0" sz="2300" spc="0" b="1">
                <a:latin typeface="Times New Roman"/>
                <a:cs typeface="Times New Roman"/>
              </a:rPr>
              <a:t> </a:t>
            </a:r>
            <a:r>
              <a:rPr dirty="0" smtClean="0" sz="2300" spc="80" b="1">
                <a:latin typeface="Times New Roman"/>
                <a:cs typeface="Times New Roman"/>
              </a:rPr>
              <a:t>Z</a:t>
            </a:r>
            <a:r>
              <a:rPr dirty="0" smtClean="0" sz="2300" spc="-10">
                <a:latin typeface="Times New Roman"/>
                <a:cs typeface="Times New Roman"/>
              </a:rPr>
              <a:t>=</a:t>
            </a:r>
            <a:r>
              <a:rPr dirty="0" smtClean="0" sz="2300" spc="0" b="1">
                <a:latin typeface="Times New Roman"/>
                <a:cs typeface="Times New Roman"/>
              </a:rPr>
              <a:t>A</a:t>
            </a:r>
            <a:r>
              <a:rPr dirty="0" smtClean="0" sz="2300" spc="-190" b="1">
                <a:latin typeface="Times New Roman"/>
                <a:cs typeface="Times New Roman"/>
              </a:rPr>
              <a:t> </a:t>
            </a:r>
            <a:r>
              <a:rPr dirty="0" smtClean="0" sz="2300" spc="229">
                <a:latin typeface="Arial"/>
                <a:cs typeface="Arial"/>
              </a:rPr>
              <a:t>Ä</a:t>
            </a:r>
            <a:r>
              <a:rPr dirty="0" smtClean="0" sz="2300" spc="-254">
                <a:latin typeface="Arial"/>
                <a:cs typeface="Arial"/>
              </a:rPr>
              <a:t> </a:t>
            </a:r>
            <a:r>
              <a:rPr dirty="0" smtClean="0" sz="2300" spc="0" b="1">
                <a:latin typeface="Times New Roman"/>
                <a:cs typeface="Times New Roman"/>
              </a:rPr>
              <a:t>A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90136" y="3610191"/>
            <a:ext cx="120014" cy="21145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00" spc="10" i="1">
                <a:latin typeface="Times New Roman"/>
                <a:cs typeface="Times New Roman"/>
              </a:rPr>
              <a:t>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121585" y="5023484"/>
            <a:ext cx="0" cy="336927"/>
          </a:xfrm>
          <a:custGeom>
            <a:avLst/>
            <a:gdLst/>
            <a:ahLst/>
            <a:cxnLst/>
            <a:rect l="l" t="t" r="r" b="b"/>
            <a:pathLst>
              <a:path w="0" h="336927">
                <a:moveTo>
                  <a:pt x="0" y="0"/>
                </a:moveTo>
                <a:lnTo>
                  <a:pt x="0" y="336927"/>
                </a:lnTo>
              </a:path>
            </a:pathLst>
          </a:custGeom>
          <a:ln w="104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090231" y="5023484"/>
            <a:ext cx="0" cy="336927"/>
          </a:xfrm>
          <a:custGeom>
            <a:avLst/>
            <a:gdLst/>
            <a:ahLst/>
            <a:cxnLst/>
            <a:rect l="l" t="t" r="r" b="b"/>
            <a:pathLst>
              <a:path w="0" h="336927">
                <a:moveTo>
                  <a:pt x="0" y="0"/>
                </a:moveTo>
                <a:lnTo>
                  <a:pt x="0" y="336927"/>
                </a:lnTo>
              </a:path>
            </a:pathLst>
          </a:custGeom>
          <a:ln w="104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350513" y="5023484"/>
            <a:ext cx="0" cy="336927"/>
          </a:xfrm>
          <a:custGeom>
            <a:avLst/>
            <a:gdLst/>
            <a:ahLst/>
            <a:cxnLst/>
            <a:rect l="l" t="t" r="r" b="b"/>
            <a:pathLst>
              <a:path w="0" h="336927">
                <a:moveTo>
                  <a:pt x="0" y="0"/>
                </a:moveTo>
                <a:lnTo>
                  <a:pt x="0" y="336927"/>
                </a:lnTo>
              </a:path>
            </a:pathLst>
          </a:custGeom>
          <a:ln w="104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319159" y="5023484"/>
            <a:ext cx="0" cy="336927"/>
          </a:xfrm>
          <a:custGeom>
            <a:avLst/>
            <a:gdLst/>
            <a:ahLst/>
            <a:cxnLst/>
            <a:rect l="l" t="t" r="r" b="b"/>
            <a:pathLst>
              <a:path w="0" h="336927">
                <a:moveTo>
                  <a:pt x="0" y="0"/>
                </a:moveTo>
                <a:lnTo>
                  <a:pt x="0" y="336927"/>
                </a:lnTo>
              </a:path>
            </a:pathLst>
          </a:custGeom>
          <a:ln w="104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358193" y="4954034"/>
            <a:ext cx="86995" cy="15748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50" spc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40354" y="5035253"/>
            <a:ext cx="1129030" cy="2641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231775" algn="l"/>
                <a:tab pos="838835" algn="l"/>
              </a:tabLst>
            </a:pPr>
            <a:r>
              <a:rPr dirty="0" smtClean="0" sz="1650" i="1">
                <a:latin typeface="Times New Roman"/>
                <a:cs typeface="Times New Roman"/>
              </a:rPr>
              <a:t>f	</a:t>
            </a:r>
            <a:r>
              <a:rPr dirty="0" smtClean="0" sz="1650" spc="15" b="1">
                <a:latin typeface="Times New Roman"/>
                <a:cs typeface="Times New Roman"/>
              </a:rPr>
              <a:t>A</a:t>
            </a:r>
            <a:r>
              <a:rPr dirty="0" smtClean="0" sz="1650" spc="0">
                <a:latin typeface="Times New Roman"/>
                <a:cs typeface="Times New Roman"/>
              </a:rPr>
              <a:t>,</a:t>
            </a:r>
            <a:r>
              <a:rPr dirty="0" smtClean="0" sz="1650" spc="-210">
                <a:latin typeface="Times New Roman"/>
                <a:cs typeface="Times New Roman"/>
              </a:rPr>
              <a:t> </a:t>
            </a:r>
            <a:r>
              <a:rPr dirty="0" smtClean="0" sz="1650" spc="0" b="1">
                <a:latin typeface="Times New Roman"/>
                <a:cs typeface="Times New Roman"/>
              </a:rPr>
              <a:t>R	</a:t>
            </a:r>
            <a:r>
              <a:rPr dirty="0" smtClean="0" sz="1650" spc="0">
                <a:latin typeface="Times New Roman"/>
                <a:cs typeface="Times New Roman"/>
              </a:rPr>
              <a:t>/ </a:t>
            </a:r>
            <a:r>
              <a:rPr dirty="0" smtClean="0" sz="1650" spc="10">
                <a:latin typeface="Times New Roman"/>
                <a:cs typeface="Times New Roman"/>
              </a:rPr>
              <a:t> </a:t>
            </a:r>
            <a:r>
              <a:rPr dirty="0" smtClean="0" sz="1650" spc="-875" b="1">
                <a:latin typeface="Times New Roman"/>
                <a:cs typeface="Times New Roman"/>
              </a:rPr>
              <a:t>Y</a:t>
            </a:r>
            <a:r>
              <a:rPr dirty="0" smtClean="0" baseline="15151" sz="2475" spc="0">
                <a:latin typeface="Times New Roman"/>
                <a:cs typeface="Times New Roman"/>
              </a:rPr>
              <a:t>ˆ</a:t>
            </a:r>
            <a:endParaRPr baseline="15151" sz="2475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61487" y="5249110"/>
            <a:ext cx="100330" cy="15748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50" spc="5" i="1">
                <a:latin typeface="Times New Roman"/>
                <a:cs typeface="Times New Roman"/>
              </a:rPr>
              <a:t>F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16116" y="5022553"/>
            <a:ext cx="273685" cy="274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50" spc="-10">
                <a:latin typeface="Arial"/>
                <a:cs typeface="Arial"/>
              </a:rPr>
              <a:t>£</a:t>
            </a:r>
            <a:r>
              <a:rPr dirty="0" smtClean="0" sz="1650" spc="-155">
                <a:latin typeface="Arial"/>
                <a:cs typeface="Arial"/>
              </a:rPr>
              <a:t> </a:t>
            </a:r>
            <a:r>
              <a:rPr dirty="0" smtClean="0" sz="1750" spc="-245">
                <a:latin typeface="Arial"/>
                <a:cs typeface="Arial"/>
              </a:rPr>
              <a:t>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基于翻译的模型：</a:t>
            </a:r>
            <a:r>
              <a:rPr dirty="0" smtClean="0" sz="4000" spc="-5">
                <a:latin typeface="Microsoft YaHei UI"/>
                <a:cs typeface="Microsoft YaHei UI"/>
              </a:rPr>
              <a:t>Tra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5">
                <a:latin typeface="Microsoft YaHei UI"/>
                <a:cs typeface="Microsoft YaHei UI"/>
              </a:rPr>
              <a:t>s</a:t>
            </a:r>
            <a:r>
              <a:rPr dirty="0" smtClean="0" sz="4000" spc="0">
                <a:latin typeface="Microsoft YaHei UI"/>
                <a:cs typeface="Microsoft YaHei UI"/>
              </a:rPr>
              <a:t>E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66507"/>
            <a:ext cx="7872095" cy="72898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ts val="287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>
                <a:latin typeface="Microsoft YaHei UI"/>
                <a:cs typeface="Microsoft YaHei UI"/>
              </a:rPr>
              <a:t>用向量表示实体和关系。关系事实</a:t>
            </a:r>
            <a:r>
              <a:rPr dirty="0" smtClean="0" sz="2400" spc="-50">
                <a:latin typeface="Microsoft YaHei UI"/>
                <a:cs typeface="Microsoft YaHei UI"/>
              </a:rPr>
              <a:t> </a:t>
            </a:r>
            <a:r>
              <a:rPr dirty="0" smtClean="0" sz="2400" spc="-15">
                <a:latin typeface="Arial"/>
                <a:cs typeface="Arial"/>
              </a:rPr>
              <a:t>=</a:t>
            </a:r>
            <a:r>
              <a:rPr dirty="0" smtClean="0" sz="2400" spc="-10">
                <a:latin typeface="Arial"/>
                <a:cs typeface="Arial"/>
              </a:rPr>
              <a:t> </a:t>
            </a:r>
            <a:r>
              <a:rPr dirty="0" smtClean="0" sz="2400" spc="-20">
                <a:latin typeface="Lucida Sans Unicode"/>
                <a:cs typeface="Lucida Sans Unicode"/>
              </a:rPr>
              <a:t>(h</a:t>
            </a:r>
            <a:r>
              <a:rPr dirty="0" smtClean="0" sz="2400" spc="-5">
                <a:latin typeface="Lucida Sans Unicode"/>
                <a:cs typeface="Lucida Sans Unicode"/>
              </a:rPr>
              <a:t>e</a:t>
            </a:r>
            <a:r>
              <a:rPr dirty="0" smtClean="0" sz="2400" spc="-5"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latin typeface="Lucida Sans Unicode"/>
                <a:cs typeface="Lucida Sans Unicode"/>
              </a:rPr>
              <a:t>d,</a:t>
            </a:r>
            <a:r>
              <a:rPr dirty="0" smtClean="0" sz="2400" spc="5">
                <a:latin typeface="Lucida Sans Unicode"/>
                <a:cs typeface="Lucida Sans Unicode"/>
              </a:rPr>
              <a:t> </a:t>
            </a:r>
            <a:r>
              <a:rPr dirty="0" smtClean="0" sz="2400" spc="5">
                <a:latin typeface="Lucida Sans Unicode"/>
                <a:cs typeface="Lucida Sans Unicode"/>
              </a:rPr>
              <a:t>r</a:t>
            </a:r>
            <a:r>
              <a:rPr dirty="0" smtClean="0" sz="2400" spc="-5">
                <a:latin typeface="Lucida Sans Unicode"/>
                <a:cs typeface="Lucida Sans Unicode"/>
              </a:rPr>
              <a:t>e</a:t>
            </a:r>
            <a:r>
              <a:rPr dirty="0" smtClean="0" sz="2400" spc="5">
                <a:latin typeface="Lucida Sans Unicode"/>
                <a:cs typeface="Lucida Sans Unicode"/>
              </a:rPr>
              <a:t>l</a:t>
            </a:r>
            <a:r>
              <a:rPr dirty="0" smtClean="0" sz="2400" spc="-5"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latin typeface="Lucida Sans Unicode"/>
                <a:cs typeface="Lucida Sans Unicode"/>
              </a:rPr>
              <a:t>t</a:t>
            </a:r>
            <a:r>
              <a:rPr dirty="0" smtClean="0" sz="2400" spc="5">
                <a:latin typeface="Lucida Sans Unicode"/>
                <a:cs typeface="Lucida Sans Unicode"/>
              </a:rPr>
              <a:t>i</a:t>
            </a:r>
            <a:r>
              <a:rPr dirty="0" smtClean="0" sz="2400" spc="0">
                <a:latin typeface="Lucida Sans Unicode"/>
                <a:cs typeface="Lucida Sans Unicode"/>
              </a:rPr>
              <a:t>o</a:t>
            </a:r>
            <a:r>
              <a:rPr dirty="0" smtClean="0" sz="2400" spc="-20">
                <a:latin typeface="Lucida Sans Unicode"/>
                <a:cs typeface="Lucida Sans Unicode"/>
              </a:rPr>
              <a:t>n</a:t>
            </a:r>
            <a:r>
              <a:rPr dirty="0" smtClean="0" sz="2400" spc="0">
                <a:latin typeface="Lucida Sans Unicode"/>
                <a:cs typeface="Lucida Sans Unicode"/>
              </a:rPr>
              <a:t>,</a:t>
            </a:r>
            <a:r>
              <a:rPr dirty="0" smtClean="0" sz="2400" spc="0">
                <a:latin typeface="Lucida Sans Unicode"/>
                <a:cs typeface="Lucida Sans Unicode"/>
              </a:rPr>
              <a:t> t</a:t>
            </a:r>
            <a:r>
              <a:rPr dirty="0" smtClean="0" sz="2400" spc="-5">
                <a:latin typeface="Lucida Sans Unicode"/>
                <a:cs typeface="Lucida Sans Unicode"/>
              </a:rPr>
              <a:t>a</a:t>
            </a:r>
            <a:r>
              <a:rPr dirty="0" smtClean="0" sz="2400" spc="5">
                <a:latin typeface="Lucida Sans Unicode"/>
                <a:cs typeface="Lucida Sans Unicode"/>
              </a:rPr>
              <a:t>i</a:t>
            </a:r>
            <a:r>
              <a:rPr dirty="0" smtClean="0" sz="2400" spc="5">
                <a:latin typeface="Lucida Sans Unicode"/>
                <a:cs typeface="Lucida Sans Unicode"/>
              </a:rPr>
              <a:t>l</a:t>
            </a:r>
            <a:r>
              <a:rPr dirty="0" smtClean="0" sz="2400" spc="0">
                <a:latin typeface="Lucida Sans Unicode"/>
                <a:cs typeface="Lucida Sans Unicode"/>
              </a:rPr>
              <a:t>)</a:t>
            </a:r>
            <a:r>
              <a:rPr dirty="0" smtClean="0" sz="2400" spc="-5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简写为（</a:t>
            </a:r>
            <a:r>
              <a:rPr dirty="0" smtClean="0" sz="2400" spc="30">
                <a:latin typeface="Cambria Math"/>
                <a:cs typeface="Cambria Math"/>
              </a:rPr>
              <a:t>ℎ</a:t>
            </a:r>
            <a:r>
              <a:rPr dirty="0" smtClean="0" sz="2400" spc="0">
                <a:latin typeface="Cambria Math"/>
                <a:cs typeface="Cambria Math"/>
              </a:rPr>
              <a:t>,</a:t>
            </a:r>
            <a:r>
              <a:rPr dirty="0" smtClean="0" sz="2400" spc="-135">
                <a:latin typeface="Cambria Math"/>
                <a:cs typeface="Cambria Math"/>
              </a:rPr>
              <a:t> </a:t>
            </a:r>
            <a:r>
              <a:rPr dirty="0" smtClean="0" sz="2400" spc="0">
                <a:latin typeface="Cambria Math"/>
                <a:cs typeface="Cambria Math"/>
              </a:rPr>
              <a:t>𝑟,</a:t>
            </a:r>
            <a:r>
              <a:rPr dirty="0" smtClean="0" sz="2400" spc="-135">
                <a:latin typeface="Cambria Math"/>
                <a:cs typeface="Cambria Math"/>
              </a:rPr>
              <a:t> </a:t>
            </a:r>
            <a:r>
              <a:rPr dirty="0" smtClean="0" sz="2400" spc="0">
                <a:latin typeface="Cambria Math"/>
                <a:cs typeface="Cambria Math"/>
              </a:rPr>
              <a:t>𝑡</a:t>
            </a:r>
            <a:r>
              <a:rPr dirty="0" smtClean="0" sz="2400" spc="0">
                <a:latin typeface="Microsoft YaHei UI"/>
                <a:cs typeface="Microsoft YaHei UI"/>
              </a:rPr>
              <a:t>），其对应的向量表示为（</a:t>
            </a:r>
            <a:r>
              <a:rPr dirty="0" smtClean="0" sz="2400" spc="-15">
                <a:latin typeface="Cambria Math"/>
                <a:cs typeface="Cambria Math"/>
              </a:rPr>
              <a:t>h</a:t>
            </a:r>
            <a:r>
              <a:rPr dirty="0" smtClean="0" sz="2400" spc="-15">
                <a:latin typeface="Cambria Math"/>
                <a:cs typeface="Cambria Math"/>
              </a:rPr>
              <a:t>,</a:t>
            </a:r>
            <a:r>
              <a:rPr dirty="0" smtClean="0" sz="2400" spc="-135">
                <a:latin typeface="Cambria Math"/>
                <a:cs typeface="Cambria Math"/>
              </a:rPr>
              <a:t> </a:t>
            </a:r>
            <a:r>
              <a:rPr dirty="0" smtClean="0" sz="2400" spc="-15">
                <a:latin typeface="Cambria Math"/>
                <a:cs typeface="Cambria Math"/>
              </a:rPr>
              <a:t>r</a:t>
            </a:r>
            <a:r>
              <a:rPr dirty="0" smtClean="0" sz="2400" spc="0">
                <a:latin typeface="Cambria Math"/>
                <a:cs typeface="Cambria Math"/>
              </a:rPr>
              <a:t>,</a:t>
            </a:r>
            <a:r>
              <a:rPr dirty="0" smtClean="0" sz="2400" spc="-135">
                <a:latin typeface="Cambria Math"/>
                <a:cs typeface="Cambria Math"/>
              </a:rPr>
              <a:t> </a:t>
            </a:r>
            <a:r>
              <a:rPr dirty="0" smtClean="0" sz="2400" spc="0">
                <a:latin typeface="Cambria Math"/>
                <a:cs typeface="Cambria Math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）</a:t>
            </a:r>
            <a:r>
              <a:rPr dirty="0" smtClean="0" sz="2400" spc="-19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。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8615" y="3104964"/>
            <a:ext cx="2936032" cy="1697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15463" y="3366085"/>
            <a:ext cx="1848485" cy="935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7940" marR="12700" indent="-15875">
              <a:lnSpc>
                <a:spcPct val="130300"/>
              </a:lnSpc>
            </a:pPr>
            <a:r>
              <a:rPr dirty="0" smtClean="0" sz="1550" spc="-10">
                <a:latin typeface="宋体"/>
                <a:cs typeface="宋体"/>
              </a:rPr>
              <a:t>中</a:t>
            </a:r>
            <a:r>
              <a:rPr dirty="0" smtClean="0" sz="1550" spc="-65">
                <a:latin typeface="宋体"/>
                <a:cs typeface="宋体"/>
              </a:rPr>
              <a:t>国</a:t>
            </a:r>
            <a:r>
              <a:rPr dirty="0" smtClean="0" sz="1550" spc="-10">
                <a:latin typeface="Times New Roman"/>
                <a:cs typeface="Times New Roman"/>
              </a:rPr>
              <a:t>+</a:t>
            </a:r>
            <a:r>
              <a:rPr dirty="0" smtClean="0" sz="1550" spc="-10">
                <a:solidFill>
                  <a:srgbClr val="FF0000"/>
                </a:solidFill>
                <a:latin typeface="宋体"/>
                <a:cs typeface="宋体"/>
              </a:rPr>
              <a:t>首</a:t>
            </a:r>
            <a:r>
              <a:rPr dirty="0" smtClean="0" sz="1550" spc="10">
                <a:solidFill>
                  <a:srgbClr val="FF0000"/>
                </a:solidFill>
                <a:latin typeface="宋体"/>
                <a:cs typeface="宋体"/>
              </a:rPr>
              <a:t>都</a:t>
            </a:r>
            <a:r>
              <a:rPr dirty="0" smtClean="0" sz="1550" spc="-10">
                <a:latin typeface="Times New Roman"/>
                <a:cs typeface="Times New Roman"/>
              </a:rPr>
              <a:t>=</a:t>
            </a:r>
            <a:r>
              <a:rPr dirty="0" smtClean="0" sz="1550" spc="-10">
                <a:latin typeface="宋体"/>
                <a:cs typeface="宋体"/>
              </a:rPr>
              <a:t>北</a:t>
            </a:r>
            <a:r>
              <a:rPr dirty="0" smtClean="0" sz="1550" spc="0">
                <a:latin typeface="宋体"/>
                <a:cs typeface="宋体"/>
              </a:rPr>
              <a:t>京</a:t>
            </a:r>
            <a:r>
              <a:rPr dirty="0" smtClean="0" sz="1550" spc="0">
                <a:latin typeface="宋体"/>
                <a:cs typeface="宋体"/>
              </a:rPr>
              <a:t> </a:t>
            </a:r>
            <a:r>
              <a:rPr dirty="0" smtClean="0" sz="1550" spc="-10">
                <a:latin typeface="宋体"/>
                <a:cs typeface="宋体"/>
              </a:rPr>
              <a:t>法</a:t>
            </a:r>
            <a:r>
              <a:rPr dirty="0" smtClean="0" sz="1550" spc="-60">
                <a:latin typeface="宋体"/>
                <a:cs typeface="宋体"/>
              </a:rPr>
              <a:t>国</a:t>
            </a:r>
            <a:r>
              <a:rPr dirty="0" smtClean="0" sz="1550" spc="-15">
                <a:latin typeface="Times New Roman"/>
                <a:cs typeface="Times New Roman"/>
              </a:rPr>
              <a:t>+</a:t>
            </a:r>
            <a:r>
              <a:rPr dirty="0" smtClean="0" sz="1550" spc="-10">
                <a:solidFill>
                  <a:srgbClr val="FF0000"/>
                </a:solidFill>
                <a:latin typeface="宋体"/>
                <a:cs typeface="宋体"/>
              </a:rPr>
              <a:t>首</a:t>
            </a:r>
            <a:r>
              <a:rPr dirty="0" smtClean="0" sz="1550" spc="10">
                <a:solidFill>
                  <a:srgbClr val="FF0000"/>
                </a:solidFill>
                <a:latin typeface="宋体"/>
                <a:cs typeface="宋体"/>
              </a:rPr>
              <a:t>都</a:t>
            </a:r>
            <a:r>
              <a:rPr dirty="0" smtClean="0" sz="1550" spc="-10">
                <a:latin typeface="Times New Roman"/>
                <a:cs typeface="Times New Roman"/>
              </a:rPr>
              <a:t>=</a:t>
            </a:r>
            <a:r>
              <a:rPr dirty="0" smtClean="0" sz="1550" spc="-10">
                <a:latin typeface="宋体"/>
                <a:cs typeface="宋体"/>
              </a:rPr>
              <a:t>巴</a:t>
            </a:r>
            <a:r>
              <a:rPr dirty="0" smtClean="0" sz="1550" spc="0">
                <a:latin typeface="宋体"/>
                <a:cs typeface="宋体"/>
              </a:rPr>
              <a:t>黎</a:t>
            </a:r>
            <a:r>
              <a:rPr dirty="0" smtClean="0" sz="1550" spc="0">
                <a:latin typeface="宋体"/>
                <a:cs typeface="宋体"/>
              </a:rPr>
              <a:t> </a:t>
            </a:r>
            <a:r>
              <a:rPr dirty="0" smtClean="0" sz="1550" spc="-10">
                <a:latin typeface="宋体"/>
                <a:cs typeface="宋体"/>
              </a:rPr>
              <a:t>俄</a:t>
            </a:r>
            <a:r>
              <a:rPr dirty="0" smtClean="0" sz="1550" spc="-15">
                <a:latin typeface="宋体"/>
                <a:cs typeface="宋体"/>
              </a:rPr>
              <a:t>罗</a:t>
            </a:r>
            <a:r>
              <a:rPr dirty="0" smtClean="0" sz="1550" spc="15">
                <a:latin typeface="宋体"/>
                <a:cs typeface="宋体"/>
              </a:rPr>
              <a:t>斯</a:t>
            </a:r>
            <a:r>
              <a:rPr dirty="0" smtClean="0" sz="1550" spc="-15">
                <a:latin typeface="Times New Roman"/>
                <a:cs typeface="Times New Roman"/>
              </a:rPr>
              <a:t>+</a:t>
            </a:r>
            <a:r>
              <a:rPr dirty="0" smtClean="0" sz="1550" spc="-10">
                <a:solidFill>
                  <a:srgbClr val="FF0000"/>
                </a:solidFill>
                <a:latin typeface="宋体"/>
                <a:cs typeface="宋体"/>
              </a:rPr>
              <a:t>首</a:t>
            </a:r>
            <a:r>
              <a:rPr dirty="0" smtClean="0" sz="1550" spc="10">
                <a:solidFill>
                  <a:srgbClr val="FF0000"/>
                </a:solidFill>
                <a:latin typeface="宋体"/>
                <a:cs typeface="宋体"/>
              </a:rPr>
              <a:t>都</a:t>
            </a:r>
            <a:r>
              <a:rPr dirty="0" smtClean="0" sz="1550" spc="-10">
                <a:latin typeface="Times New Roman"/>
                <a:cs typeface="Times New Roman"/>
              </a:rPr>
              <a:t>=</a:t>
            </a:r>
            <a:r>
              <a:rPr dirty="0" smtClean="0" sz="1550" spc="-10">
                <a:latin typeface="宋体"/>
                <a:cs typeface="宋体"/>
              </a:rPr>
              <a:t>莫</a:t>
            </a:r>
            <a:r>
              <a:rPr dirty="0" smtClean="0" sz="1550" spc="-10">
                <a:latin typeface="宋体"/>
                <a:cs typeface="宋体"/>
              </a:rPr>
              <a:t>斯</a:t>
            </a:r>
            <a:r>
              <a:rPr dirty="0" smtClean="0" sz="1550" spc="0">
                <a:latin typeface="宋体"/>
                <a:cs typeface="宋体"/>
              </a:rPr>
              <a:t>科</a:t>
            </a:r>
            <a:endParaRPr sz="15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8189" y="6475721"/>
            <a:ext cx="7487284" cy="1327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-10">
                <a:latin typeface="Lucida Sans Unicode"/>
                <a:cs typeface="Lucida Sans Unicode"/>
              </a:rPr>
              <a:t>B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5">
                <a:latin typeface="Lucida Sans Unicode"/>
                <a:cs typeface="Lucida Sans Unicode"/>
              </a:rPr>
              <a:t>r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15">
                <a:latin typeface="Lucida Sans Unicode"/>
                <a:cs typeface="Lucida Sans Unicode"/>
              </a:rPr>
              <a:t>s</a:t>
            </a:r>
            <a:r>
              <a:rPr dirty="0" smtClean="0" sz="800" spc="0">
                <a:latin typeface="Lucida Sans Unicode"/>
                <a:cs typeface="Lucida Sans Unicode"/>
              </a:rPr>
              <a:t>,</a:t>
            </a:r>
            <a:r>
              <a:rPr dirty="0" smtClean="0" sz="800" spc="-10">
                <a:latin typeface="Lucida Sans Unicode"/>
                <a:cs typeface="Lucida Sans Unicode"/>
              </a:rPr>
              <a:t> e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5">
                <a:latin typeface="Lucida Sans Unicode"/>
                <a:cs typeface="Lucida Sans Unicode"/>
              </a:rPr>
              <a:t> a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0">
                <a:latin typeface="Lucida Sans Unicode"/>
                <a:cs typeface="Lucida Sans Unicode"/>
              </a:rPr>
              <a:t>.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T</a:t>
            </a:r>
            <a:r>
              <a:rPr dirty="0" smtClean="0" sz="800" spc="-5">
                <a:latin typeface="Lucida Sans Unicode"/>
                <a:cs typeface="Lucida Sans Unicode"/>
              </a:rPr>
              <a:t>r</a:t>
            </a:r>
            <a:r>
              <a:rPr dirty="0" smtClean="0" sz="800" spc="-10">
                <a:latin typeface="Lucida Sans Unicode"/>
                <a:cs typeface="Lucida Sans Unicode"/>
              </a:rPr>
              <a:t>a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15">
                <a:latin typeface="Lucida Sans Unicode"/>
                <a:cs typeface="Lucida Sans Unicode"/>
              </a:rPr>
              <a:t>s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g</a:t>
            </a:r>
            <a:r>
              <a:rPr dirty="0" smtClean="0" sz="800" spc="-5">
                <a:latin typeface="Lucida Sans Unicode"/>
                <a:cs typeface="Lucida Sans Unicode"/>
              </a:rPr>
              <a:t> </a:t>
            </a:r>
            <a:r>
              <a:rPr dirty="0" smtClean="0" sz="800" spc="-20">
                <a:latin typeface="Lucida Sans Unicode"/>
                <a:cs typeface="Lucida Sans Unicode"/>
              </a:rPr>
              <a:t> </a:t>
            </a:r>
            <a:r>
              <a:rPr dirty="0" smtClean="0" sz="800" spc="-20">
                <a:latin typeface="Lucida Sans Unicode"/>
                <a:cs typeface="Lucida Sans Unicode"/>
              </a:rPr>
              <a:t>em</a:t>
            </a:r>
            <a:r>
              <a:rPr dirty="0" smtClean="0" sz="800" spc="-5">
                <a:latin typeface="Lucida Sans Unicode"/>
                <a:cs typeface="Lucida Sans Unicode"/>
              </a:rPr>
              <a:t>b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20">
                <a:latin typeface="Lucida Sans Unicode"/>
                <a:cs typeface="Lucida Sans Unicode"/>
              </a:rPr>
              <a:t>g</a:t>
            </a:r>
            <a:r>
              <a:rPr dirty="0" smtClean="0" sz="800" spc="-5">
                <a:latin typeface="Lucida Sans Unicode"/>
                <a:cs typeface="Lucida Sans Unicode"/>
              </a:rPr>
              <a:t>s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15">
                <a:latin typeface="Lucida Sans Unicode"/>
                <a:cs typeface="Lucida Sans Unicode"/>
              </a:rPr>
              <a:t>f</a:t>
            </a:r>
            <a:r>
              <a:rPr dirty="0" smtClean="0" sz="800" spc="-10">
                <a:latin typeface="Lucida Sans Unicode"/>
                <a:cs typeface="Lucida Sans Unicode"/>
              </a:rPr>
              <a:t>o</a:t>
            </a:r>
            <a:r>
              <a:rPr dirty="0" smtClean="0" sz="800" spc="0">
                <a:latin typeface="Lucida Sans Unicode"/>
                <a:cs typeface="Lucida Sans Unicode"/>
              </a:rPr>
              <a:t>r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20">
                <a:latin typeface="Lucida Sans Unicode"/>
                <a:cs typeface="Lucida Sans Unicode"/>
              </a:rPr>
              <a:t>m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g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20">
                <a:latin typeface="Lucida Sans Unicode"/>
                <a:cs typeface="Lucida Sans Unicode"/>
              </a:rPr>
              <a:t>m</a:t>
            </a:r>
            <a:r>
              <a:rPr dirty="0" smtClean="0" sz="800" spc="-15">
                <a:latin typeface="Lucida Sans Unicode"/>
                <a:cs typeface="Lucida Sans Unicode"/>
              </a:rPr>
              <a:t>u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204">
                <a:latin typeface="Lucida Sans Unicode"/>
                <a:cs typeface="Lucida Sans Unicode"/>
              </a:rPr>
              <a:t>-</a:t>
            </a:r>
            <a:r>
              <a:rPr dirty="0" smtClean="0" sz="800" spc="-5">
                <a:latin typeface="Lucida Sans Unicode"/>
                <a:cs typeface="Lucida Sans Unicode"/>
              </a:rPr>
              <a:t>r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.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5">
                <a:latin typeface="Lucida Sans Unicode"/>
                <a:cs typeface="Lucida Sans Unicode"/>
              </a:rPr>
              <a:t>n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5" i="1">
                <a:latin typeface="Arial"/>
                <a:cs typeface="Arial"/>
              </a:rPr>
              <a:t>Ad</a:t>
            </a:r>
            <a:r>
              <a:rPr dirty="0" smtClean="0" sz="800" spc="20" i="1">
                <a:latin typeface="Arial"/>
                <a:cs typeface="Arial"/>
              </a:rPr>
              <a:t>v</a:t>
            </a:r>
            <a:r>
              <a:rPr dirty="0" smtClean="0" sz="800" spc="25" i="1">
                <a:latin typeface="Arial"/>
                <a:cs typeface="Arial"/>
              </a:rPr>
              <a:t>a</a:t>
            </a:r>
            <a:r>
              <a:rPr dirty="0" smtClean="0" sz="800" spc="35" i="1">
                <a:latin typeface="Arial"/>
                <a:cs typeface="Arial"/>
              </a:rPr>
              <a:t>n</a:t>
            </a:r>
            <a:r>
              <a:rPr dirty="0" smtClean="0" sz="800" spc="-5" i="1">
                <a:latin typeface="Arial"/>
                <a:cs typeface="Arial"/>
              </a:rPr>
              <a:t>c</a:t>
            </a:r>
            <a:r>
              <a:rPr dirty="0" smtClean="0" sz="800" spc="-40" i="1">
                <a:latin typeface="Arial"/>
                <a:cs typeface="Arial"/>
              </a:rPr>
              <a:t>e</a:t>
            </a:r>
            <a:r>
              <a:rPr dirty="0" smtClean="0" sz="800" spc="-15" i="1">
                <a:latin typeface="Arial"/>
                <a:cs typeface="Arial"/>
              </a:rPr>
              <a:t>s</a:t>
            </a:r>
            <a:r>
              <a:rPr dirty="0" smtClean="0" sz="800" spc="20" i="1">
                <a:latin typeface="Arial"/>
                <a:cs typeface="Arial"/>
              </a:rPr>
              <a:t> </a:t>
            </a:r>
            <a:r>
              <a:rPr dirty="0" smtClean="0" sz="800" spc="40" i="1">
                <a:latin typeface="Arial"/>
                <a:cs typeface="Arial"/>
              </a:rPr>
              <a:t>i</a:t>
            </a:r>
            <a:r>
              <a:rPr dirty="0" smtClean="0" sz="800" spc="45" i="1">
                <a:latin typeface="Arial"/>
                <a:cs typeface="Arial"/>
              </a:rPr>
              <a:t>n</a:t>
            </a:r>
            <a:r>
              <a:rPr dirty="0" smtClean="0" sz="800" spc="15" i="1">
                <a:latin typeface="Arial"/>
                <a:cs typeface="Arial"/>
              </a:rPr>
              <a:t> </a:t>
            </a:r>
            <a:r>
              <a:rPr dirty="0" smtClean="0" sz="800" spc="5" i="1">
                <a:latin typeface="Arial"/>
                <a:cs typeface="Arial"/>
              </a:rPr>
              <a:t>N</a:t>
            </a:r>
            <a:r>
              <a:rPr dirty="0" smtClean="0" sz="800" spc="-40" i="1">
                <a:latin typeface="Arial"/>
                <a:cs typeface="Arial"/>
              </a:rPr>
              <a:t>e</a:t>
            </a:r>
            <a:r>
              <a:rPr dirty="0" smtClean="0" sz="800" spc="35" i="1">
                <a:latin typeface="Arial"/>
                <a:cs typeface="Arial"/>
              </a:rPr>
              <a:t>u</a:t>
            </a:r>
            <a:r>
              <a:rPr dirty="0" smtClean="0" sz="800" spc="100" i="1">
                <a:latin typeface="Arial"/>
                <a:cs typeface="Arial"/>
              </a:rPr>
              <a:t>r</a:t>
            </a:r>
            <a:r>
              <a:rPr dirty="0" smtClean="0" sz="800" spc="25" i="1">
                <a:latin typeface="Arial"/>
                <a:cs typeface="Arial"/>
              </a:rPr>
              <a:t>a</a:t>
            </a:r>
            <a:r>
              <a:rPr dirty="0" smtClean="0" sz="800" spc="50" i="1">
                <a:latin typeface="Arial"/>
                <a:cs typeface="Arial"/>
              </a:rPr>
              <a:t>l</a:t>
            </a:r>
            <a:r>
              <a:rPr dirty="0" smtClean="0" sz="800" spc="20" i="1">
                <a:latin typeface="Arial"/>
                <a:cs typeface="Arial"/>
              </a:rPr>
              <a:t> </a:t>
            </a:r>
            <a:r>
              <a:rPr dirty="0" smtClean="0" sz="800" spc="-5" i="1">
                <a:latin typeface="Arial"/>
                <a:cs typeface="Arial"/>
              </a:rPr>
              <a:t>I</a:t>
            </a:r>
            <a:r>
              <a:rPr dirty="0" smtClean="0" sz="800" spc="35" i="1">
                <a:latin typeface="Arial"/>
                <a:cs typeface="Arial"/>
              </a:rPr>
              <a:t>n</a:t>
            </a:r>
            <a:r>
              <a:rPr dirty="0" smtClean="0" sz="800" spc="70" i="1">
                <a:latin typeface="Arial"/>
                <a:cs typeface="Arial"/>
              </a:rPr>
              <a:t>f</a:t>
            </a:r>
            <a:r>
              <a:rPr dirty="0" smtClean="0" sz="800" spc="-5" i="1">
                <a:latin typeface="Arial"/>
                <a:cs typeface="Arial"/>
              </a:rPr>
              <a:t>o</a:t>
            </a:r>
            <a:r>
              <a:rPr dirty="0" smtClean="0" sz="800" spc="100" i="1">
                <a:latin typeface="Arial"/>
                <a:cs typeface="Arial"/>
              </a:rPr>
              <a:t>r</a:t>
            </a:r>
            <a:r>
              <a:rPr dirty="0" smtClean="0" sz="800" spc="70" i="1">
                <a:latin typeface="Arial"/>
                <a:cs typeface="Arial"/>
              </a:rPr>
              <a:t>m</a:t>
            </a:r>
            <a:r>
              <a:rPr dirty="0" smtClean="0" sz="800" spc="25" i="1">
                <a:latin typeface="Arial"/>
                <a:cs typeface="Arial"/>
              </a:rPr>
              <a:t>a</a:t>
            </a:r>
            <a:r>
              <a:rPr dirty="0" smtClean="0" sz="800" spc="70" i="1">
                <a:latin typeface="Arial"/>
                <a:cs typeface="Arial"/>
              </a:rPr>
              <a:t>t</a:t>
            </a:r>
            <a:r>
              <a:rPr dirty="0" smtClean="0" sz="800" spc="40" i="1">
                <a:latin typeface="Arial"/>
                <a:cs typeface="Arial"/>
              </a:rPr>
              <a:t>i</a:t>
            </a:r>
            <a:r>
              <a:rPr dirty="0" smtClean="0" sz="800" spc="-5" i="1">
                <a:latin typeface="Arial"/>
                <a:cs typeface="Arial"/>
              </a:rPr>
              <a:t>o</a:t>
            </a:r>
            <a:r>
              <a:rPr dirty="0" smtClean="0" sz="800" spc="45" i="1">
                <a:latin typeface="Arial"/>
                <a:cs typeface="Arial"/>
              </a:rPr>
              <a:t>n</a:t>
            </a:r>
            <a:r>
              <a:rPr dirty="0" smtClean="0" sz="800" spc="15" i="1">
                <a:latin typeface="Arial"/>
                <a:cs typeface="Arial"/>
              </a:rPr>
              <a:t> </a:t>
            </a:r>
            <a:r>
              <a:rPr dirty="0" smtClean="0" sz="800" spc="-85" i="1">
                <a:latin typeface="Arial"/>
                <a:cs typeface="Arial"/>
              </a:rPr>
              <a:t>P</a:t>
            </a:r>
            <a:r>
              <a:rPr dirty="0" smtClean="0" sz="800" spc="100" i="1">
                <a:latin typeface="Arial"/>
                <a:cs typeface="Arial"/>
              </a:rPr>
              <a:t>r</a:t>
            </a:r>
            <a:r>
              <a:rPr dirty="0" smtClean="0" sz="800" spc="-5" i="1">
                <a:latin typeface="Arial"/>
                <a:cs typeface="Arial"/>
              </a:rPr>
              <a:t>o</a:t>
            </a:r>
            <a:r>
              <a:rPr dirty="0" smtClean="0" sz="800" spc="-5" i="1">
                <a:latin typeface="Arial"/>
                <a:cs typeface="Arial"/>
              </a:rPr>
              <a:t>c</a:t>
            </a:r>
            <a:r>
              <a:rPr dirty="0" smtClean="0" sz="800" spc="-40" i="1">
                <a:latin typeface="Arial"/>
                <a:cs typeface="Arial"/>
              </a:rPr>
              <a:t>e</a:t>
            </a:r>
            <a:r>
              <a:rPr dirty="0" smtClean="0" sz="800" spc="-20" i="1">
                <a:latin typeface="Arial"/>
                <a:cs typeface="Arial"/>
              </a:rPr>
              <a:t>s</a:t>
            </a:r>
            <a:r>
              <a:rPr dirty="0" smtClean="0" sz="800" spc="-20" i="1">
                <a:latin typeface="Arial"/>
                <a:cs typeface="Arial"/>
              </a:rPr>
              <a:t>s</a:t>
            </a:r>
            <a:r>
              <a:rPr dirty="0" smtClean="0" sz="800" spc="40" i="1">
                <a:latin typeface="Arial"/>
                <a:cs typeface="Arial"/>
              </a:rPr>
              <a:t>i</a:t>
            </a:r>
            <a:r>
              <a:rPr dirty="0" smtClean="0" sz="800" spc="35" i="1">
                <a:latin typeface="Arial"/>
                <a:cs typeface="Arial"/>
              </a:rPr>
              <a:t>n</a:t>
            </a:r>
            <a:r>
              <a:rPr dirty="0" smtClean="0" sz="800" spc="40" i="1">
                <a:latin typeface="Arial"/>
                <a:cs typeface="Arial"/>
              </a:rPr>
              <a:t>g</a:t>
            </a:r>
            <a:r>
              <a:rPr dirty="0" smtClean="0" sz="800" spc="40" i="1">
                <a:latin typeface="Arial"/>
                <a:cs typeface="Arial"/>
              </a:rPr>
              <a:t> </a:t>
            </a:r>
            <a:r>
              <a:rPr dirty="0" smtClean="0" sz="800" spc="40" i="1">
                <a:latin typeface="Arial"/>
                <a:cs typeface="Arial"/>
              </a:rPr>
              <a:t> </a:t>
            </a:r>
            <a:r>
              <a:rPr dirty="0" smtClean="0" sz="800" spc="-105" i="1">
                <a:latin typeface="Arial"/>
                <a:cs typeface="Arial"/>
              </a:rPr>
              <a:t>S</a:t>
            </a:r>
            <a:r>
              <a:rPr dirty="0" smtClean="0" sz="800" spc="30" i="1">
                <a:latin typeface="Arial"/>
                <a:cs typeface="Arial"/>
              </a:rPr>
              <a:t>y</a:t>
            </a:r>
            <a:r>
              <a:rPr dirty="0" smtClean="0" sz="800" spc="-20" i="1">
                <a:latin typeface="Arial"/>
                <a:cs typeface="Arial"/>
              </a:rPr>
              <a:t>s</a:t>
            </a:r>
            <a:r>
              <a:rPr dirty="0" smtClean="0" sz="800" spc="70" i="1">
                <a:latin typeface="Arial"/>
                <a:cs typeface="Arial"/>
              </a:rPr>
              <a:t>t</a:t>
            </a:r>
            <a:r>
              <a:rPr dirty="0" smtClean="0" sz="800" spc="-40" i="1">
                <a:latin typeface="Arial"/>
                <a:cs typeface="Arial"/>
              </a:rPr>
              <a:t>e</a:t>
            </a:r>
            <a:r>
              <a:rPr dirty="0" smtClean="0" sz="800" spc="70" i="1">
                <a:latin typeface="Arial"/>
                <a:cs typeface="Arial"/>
              </a:rPr>
              <a:t>m</a:t>
            </a:r>
            <a:r>
              <a:rPr dirty="0" smtClean="0" sz="800" spc="-20" i="1">
                <a:latin typeface="Arial"/>
                <a:cs typeface="Arial"/>
              </a:rPr>
              <a:t>s</a:t>
            </a:r>
            <a:r>
              <a:rPr dirty="0" smtClean="0" sz="800" spc="25" i="1">
                <a:latin typeface="Arial"/>
                <a:cs typeface="Arial"/>
              </a:rPr>
              <a:t>,</a:t>
            </a:r>
            <a:r>
              <a:rPr dirty="0" smtClean="0" sz="800" spc="15" i="1">
                <a:latin typeface="Arial"/>
                <a:cs typeface="Arial"/>
              </a:rPr>
              <a:t> </a:t>
            </a:r>
            <a:r>
              <a:rPr dirty="0" smtClean="0" sz="800" spc="45" i="1">
                <a:latin typeface="Arial"/>
                <a:cs typeface="Arial"/>
              </a:rPr>
              <a:t>201</a:t>
            </a:r>
            <a:r>
              <a:rPr dirty="0" smtClean="0" sz="800" spc="55" i="1">
                <a:latin typeface="Arial"/>
                <a:cs typeface="Arial"/>
              </a:rPr>
              <a:t>3</a:t>
            </a:r>
            <a:r>
              <a:rPr dirty="0" smtClean="0" sz="800" spc="20" i="1">
                <a:latin typeface="Arial"/>
                <a:cs typeface="Arial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(</a:t>
            </a:r>
            <a:r>
              <a:rPr dirty="0" smtClean="0" sz="800" spc="-5">
                <a:latin typeface="Lucida Sans Unicode"/>
                <a:cs typeface="Lucida Sans Unicode"/>
              </a:rPr>
              <a:t>p</a:t>
            </a:r>
            <a:r>
              <a:rPr dirty="0" smtClean="0" sz="800" spc="-5">
                <a:latin typeface="Lucida Sans Unicode"/>
                <a:cs typeface="Lucida Sans Unicode"/>
              </a:rPr>
              <a:t>p</a:t>
            </a:r>
            <a:r>
              <a:rPr dirty="0" smtClean="0" sz="800" spc="0">
                <a:latin typeface="Lucida Sans Unicode"/>
                <a:cs typeface="Lucida Sans Unicode"/>
              </a:rPr>
              <a:t>.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2</a:t>
            </a:r>
            <a:r>
              <a:rPr dirty="0" smtClean="0" sz="800" spc="-10">
                <a:latin typeface="Lucida Sans Unicode"/>
                <a:cs typeface="Lucida Sans Unicode"/>
              </a:rPr>
              <a:t>7</a:t>
            </a:r>
            <a:r>
              <a:rPr dirty="0" smtClean="0" sz="800" spc="-10">
                <a:latin typeface="Lucida Sans Unicode"/>
                <a:cs typeface="Lucida Sans Unicode"/>
              </a:rPr>
              <a:t>8</a:t>
            </a:r>
            <a:r>
              <a:rPr dirty="0" smtClean="0" sz="800" spc="-10">
                <a:latin typeface="Lucida Sans Unicode"/>
                <a:cs typeface="Lucida Sans Unicode"/>
              </a:rPr>
              <a:t>7</a:t>
            </a:r>
            <a:r>
              <a:rPr dirty="0" smtClean="0" sz="800" spc="-204">
                <a:latin typeface="Lucida Sans Unicode"/>
                <a:cs typeface="Lucida Sans Unicode"/>
              </a:rPr>
              <a:t>-</a:t>
            </a:r>
            <a:r>
              <a:rPr dirty="0" smtClean="0" sz="800" spc="-10">
                <a:latin typeface="Lucida Sans Unicode"/>
                <a:cs typeface="Lucida Sans Unicode"/>
              </a:rPr>
              <a:t>2795</a:t>
            </a:r>
            <a:r>
              <a:rPr dirty="0" smtClean="0" sz="800" spc="0">
                <a:latin typeface="Lucida Sans Unicode"/>
                <a:cs typeface="Lucida Sans Unicode"/>
              </a:rPr>
              <a:t>).</a:t>
            </a:r>
            <a:endParaRPr sz="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翻译模型的学习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673975" cy="13055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900" spc="38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900" spc="38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3200" spc="380">
                <a:latin typeface="Microsoft YaHei UI"/>
                <a:cs typeface="Microsoft YaHei UI"/>
              </a:rPr>
              <a:t>势能函数</a:t>
            </a:r>
            <a:endParaRPr sz="32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47"/>
              </a:spcBef>
            </a:pPr>
            <a:endParaRPr sz="650"/>
          </a:p>
          <a:p>
            <a:pPr marL="527050" marR="12700" indent="-257175">
              <a:lnSpc>
                <a:spcPts val="2870"/>
              </a:lnSpc>
              <a:tabLst>
                <a:tab pos="526415" algn="l"/>
              </a:tabLst>
            </a:pPr>
            <a:r>
              <a:rPr dirty="0" smtClean="0" sz="12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2400">
                <a:latin typeface="Microsoft YaHei UI"/>
                <a:cs typeface="Microsoft YaHei UI"/>
              </a:rPr>
              <a:t>对于真实事实的三元组（</a:t>
            </a:r>
            <a:r>
              <a:rPr dirty="0" smtClean="0" sz="2400" spc="30">
                <a:latin typeface="Cambria Math"/>
                <a:cs typeface="Cambria Math"/>
              </a:rPr>
              <a:t>ℎ</a:t>
            </a:r>
            <a:r>
              <a:rPr dirty="0" smtClean="0" sz="2400" spc="0">
                <a:latin typeface="Cambria Math"/>
                <a:cs typeface="Cambria Math"/>
              </a:rPr>
              <a:t>,</a:t>
            </a:r>
            <a:r>
              <a:rPr dirty="0" smtClean="0" sz="2400" spc="-135">
                <a:latin typeface="Cambria Math"/>
                <a:cs typeface="Cambria Math"/>
              </a:rPr>
              <a:t> </a:t>
            </a:r>
            <a:r>
              <a:rPr dirty="0" smtClean="0" sz="2400" spc="0">
                <a:latin typeface="Cambria Math"/>
                <a:cs typeface="Cambria Math"/>
              </a:rPr>
              <a:t>𝑟,</a:t>
            </a:r>
            <a:r>
              <a:rPr dirty="0" smtClean="0" sz="2400" spc="-135">
                <a:latin typeface="Cambria Math"/>
                <a:cs typeface="Cambria Math"/>
              </a:rPr>
              <a:t> </a:t>
            </a:r>
            <a:r>
              <a:rPr dirty="0" smtClean="0" sz="2400" spc="0">
                <a:latin typeface="Cambria Math"/>
                <a:cs typeface="Cambria Math"/>
              </a:rPr>
              <a:t>𝑡</a:t>
            </a:r>
            <a:r>
              <a:rPr dirty="0" smtClean="0" sz="2400" spc="0">
                <a:latin typeface="Microsoft YaHei UI"/>
                <a:cs typeface="Microsoft YaHei UI"/>
              </a:rPr>
              <a:t>）</a:t>
            </a:r>
            <a:r>
              <a:rPr dirty="0" smtClean="0" sz="2400" spc="-19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，要求</a:t>
            </a:r>
            <a:r>
              <a:rPr dirty="0" smtClean="0" sz="2400" spc="-15">
                <a:latin typeface="Cambria Math"/>
                <a:cs typeface="Cambria Math"/>
              </a:rPr>
              <a:t>ℎ</a:t>
            </a:r>
            <a:r>
              <a:rPr dirty="0" smtClean="0" sz="2400" spc="50">
                <a:latin typeface="Cambria Math"/>
                <a:cs typeface="Cambria Math"/>
              </a:rPr>
              <a:t> </a:t>
            </a:r>
            <a:r>
              <a:rPr dirty="0" smtClean="0" sz="2400" spc="0">
                <a:latin typeface="Cambria Math"/>
                <a:cs typeface="Cambria Math"/>
              </a:rPr>
              <a:t>+ 𝑟=</a:t>
            </a:r>
            <a:r>
              <a:rPr dirty="0" smtClean="0" sz="2400" spc="130">
                <a:latin typeface="Cambria Math"/>
                <a:cs typeface="Cambria Math"/>
              </a:rPr>
              <a:t> </a:t>
            </a:r>
            <a:r>
              <a:rPr dirty="0" smtClean="0" sz="2400" spc="0">
                <a:latin typeface="Cambria Math"/>
                <a:cs typeface="Cambria Math"/>
              </a:rPr>
              <a:t>𝑡</a:t>
            </a:r>
            <a:r>
              <a:rPr dirty="0" smtClean="0" sz="2400" spc="0">
                <a:latin typeface="Microsoft YaHei UI"/>
                <a:cs typeface="Microsoft YaHei UI"/>
              </a:rPr>
              <a:t>；而</a:t>
            </a:r>
            <a:r>
              <a:rPr dirty="0" smtClean="0" sz="2400" spc="0">
                <a:latin typeface="Microsoft YaHei UI"/>
                <a:cs typeface="Microsoft YaHei UI"/>
              </a:rPr>
              <a:t> 对于错误的三元组则不满足该条件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11595" y="3378268"/>
            <a:ext cx="0" cy="378224"/>
          </a:xfrm>
          <a:custGeom>
            <a:avLst/>
            <a:gdLst/>
            <a:ahLst/>
            <a:cxnLst/>
            <a:rect l="l" t="t" r="r" b="b"/>
            <a:pathLst>
              <a:path w="0" h="378224">
                <a:moveTo>
                  <a:pt x="0" y="0"/>
                </a:moveTo>
                <a:lnTo>
                  <a:pt x="0" y="378224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564383" y="3378268"/>
            <a:ext cx="0" cy="378224"/>
          </a:xfrm>
          <a:custGeom>
            <a:avLst/>
            <a:gdLst/>
            <a:ahLst/>
            <a:cxnLst/>
            <a:rect l="l" t="t" r="r" b="b"/>
            <a:pathLst>
              <a:path w="0" h="378224">
                <a:moveTo>
                  <a:pt x="0" y="0"/>
                </a:moveTo>
                <a:lnTo>
                  <a:pt x="0" y="378224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11774" y="3378268"/>
            <a:ext cx="0" cy="378224"/>
          </a:xfrm>
          <a:custGeom>
            <a:avLst/>
            <a:gdLst/>
            <a:ahLst/>
            <a:cxnLst/>
            <a:rect l="l" t="t" r="r" b="b"/>
            <a:pathLst>
              <a:path w="0" h="378224">
                <a:moveTo>
                  <a:pt x="0" y="0"/>
                </a:moveTo>
                <a:lnTo>
                  <a:pt x="0" y="378224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664538" y="3378268"/>
            <a:ext cx="0" cy="378224"/>
          </a:xfrm>
          <a:custGeom>
            <a:avLst/>
            <a:gdLst/>
            <a:ahLst/>
            <a:cxnLst/>
            <a:rect l="l" t="t" r="r" b="b"/>
            <a:pathLst>
              <a:path w="0" h="378224">
                <a:moveTo>
                  <a:pt x="0" y="0"/>
                </a:moveTo>
                <a:lnTo>
                  <a:pt x="0" y="378224"/>
                </a:lnTo>
              </a:path>
            </a:pathLst>
          </a:custGeom>
          <a:ln w="15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37539" y="3234277"/>
            <a:ext cx="2501900" cy="5238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498600" algn="l"/>
              </a:tabLst>
            </a:pPr>
            <a:r>
              <a:rPr dirty="0" smtClean="0" sz="2500" i="1">
                <a:latin typeface="Times New Roman"/>
                <a:cs typeface="Times New Roman"/>
              </a:rPr>
              <a:t>f</a:t>
            </a:r>
            <a:r>
              <a:rPr dirty="0" smtClean="0" sz="2500" spc="200" i="1">
                <a:latin typeface="Times New Roman"/>
                <a:cs typeface="Times New Roman"/>
              </a:rPr>
              <a:t> </a:t>
            </a:r>
            <a:r>
              <a:rPr dirty="0" smtClean="0" baseline="-3418" sz="4875" spc="-97">
                <a:latin typeface="Arial"/>
                <a:cs typeface="Arial"/>
              </a:rPr>
              <a:t>(</a:t>
            </a:r>
            <a:r>
              <a:rPr dirty="0" smtClean="0" sz="2500" spc="0" i="1">
                <a:latin typeface="Times New Roman"/>
                <a:cs typeface="Times New Roman"/>
              </a:rPr>
              <a:t>h</a:t>
            </a:r>
            <a:r>
              <a:rPr dirty="0" smtClean="0" sz="2500" spc="0">
                <a:latin typeface="Times New Roman"/>
                <a:cs typeface="Times New Roman"/>
              </a:rPr>
              <a:t>,</a:t>
            </a:r>
            <a:r>
              <a:rPr dirty="0" smtClean="0" sz="2500" spc="-320">
                <a:latin typeface="Times New Roman"/>
                <a:cs typeface="Times New Roman"/>
              </a:rPr>
              <a:t> </a:t>
            </a:r>
            <a:r>
              <a:rPr dirty="0" smtClean="0" sz="2500" spc="120" i="1">
                <a:latin typeface="Times New Roman"/>
                <a:cs typeface="Times New Roman"/>
              </a:rPr>
              <a:t>r</a:t>
            </a:r>
            <a:r>
              <a:rPr dirty="0" smtClean="0" sz="2500" spc="0">
                <a:latin typeface="Times New Roman"/>
                <a:cs typeface="Times New Roman"/>
              </a:rPr>
              <a:t>,</a:t>
            </a:r>
            <a:r>
              <a:rPr dirty="0" smtClean="0" sz="2500" spc="-400">
                <a:latin typeface="Times New Roman"/>
                <a:cs typeface="Times New Roman"/>
              </a:rPr>
              <a:t> </a:t>
            </a:r>
            <a:r>
              <a:rPr dirty="0" smtClean="0" sz="2500" spc="0" i="1">
                <a:latin typeface="Times New Roman"/>
                <a:cs typeface="Times New Roman"/>
              </a:rPr>
              <a:t>t</a:t>
            </a:r>
            <a:r>
              <a:rPr dirty="0" smtClean="0" sz="2500" spc="-325" i="1">
                <a:latin typeface="Times New Roman"/>
                <a:cs typeface="Times New Roman"/>
              </a:rPr>
              <a:t> </a:t>
            </a:r>
            <a:r>
              <a:rPr dirty="0" smtClean="0" baseline="-3418" sz="4875" spc="-412">
                <a:latin typeface="Arial"/>
                <a:cs typeface="Arial"/>
              </a:rPr>
              <a:t>)</a:t>
            </a:r>
            <a:r>
              <a:rPr dirty="0" smtClean="0" baseline="-3418" sz="4875" spc="-525">
                <a:latin typeface="Arial"/>
                <a:cs typeface="Arial"/>
              </a:rPr>
              <a:t> </a:t>
            </a:r>
            <a:r>
              <a:rPr dirty="0" smtClean="0" sz="2500" spc="-90">
                <a:latin typeface="Arial"/>
                <a:cs typeface="Arial"/>
              </a:rPr>
              <a:t>=</a:t>
            </a:r>
            <a:r>
              <a:rPr dirty="0" smtClean="0" sz="2500" spc="-90">
                <a:latin typeface="Arial"/>
                <a:cs typeface="Arial"/>
              </a:rPr>
              <a:t>	</a:t>
            </a:r>
            <a:r>
              <a:rPr dirty="0" smtClean="0" sz="2500" spc="-90" b="1">
                <a:latin typeface="Times New Roman"/>
                <a:cs typeface="Times New Roman"/>
              </a:rPr>
              <a:t>h</a:t>
            </a:r>
            <a:r>
              <a:rPr dirty="0" smtClean="0" sz="2500" spc="-185" b="1">
                <a:latin typeface="Times New Roman"/>
                <a:cs typeface="Times New Roman"/>
              </a:rPr>
              <a:t> </a:t>
            </a:r>
            <a:r>
              <a:rPr dirty="0" smtClean="0" sz="2500" spc="-90">
                <a:latin typeface="Arial"/>
                <a:cs typeface="Arial"/>
              </a:rPr>
              <a:t>+</a:t>
            </a:r>
            <a:r>
              <a:rPr dirty="0" smtClean="0" sz="2500" spc="-310">
                <a:latin typeface="Arial"/>
                <a:cs typeface="Arial"/>
              </a:rPr>
              <a:t> </a:t>
            </a:r>
            <a:r>
              <a:rPr dirty="0" smtClean="0" sz="2500" spc="0" b="1">
                <a:latin typeface="Times New Roman"/>
                <a:cs typeface="Times New Roman"/>
              </a:rPr>
              <a:t>r</a:t>
            </a:r>
            <a:r>
              <a:rPr dirty="0" smtClean="0" sz="2500" spc="-140" b="1">
                <a:latin typeface="Times New Roman"/>
                <a:cs typeface="Times New Roman"/>
              </a:rPr>
              <a:t> </a:t>
            </a:r>
            <a:r>
              <a:rPr dirty="0" smtClean="0" sz="2500" spc="540">
                <a:latin typeface="Arial"/>
                <a:cs typeface="Arial"/>
              </a:rPr>
              <a:t>-</a:t>
            </a:r>
            <a:r>
              <a:rPr dirty="0" smtClean="0" sz="2500" spc="-310">
                <a:latin typeface="Arial"/>
                <a:cs typeface="Arial"/>
              </a:rPr>
              <a:t> </a:t>
            </a:r>
            <a:r>
              <a:rPr dirty="0" smtClean="0" sz="2500" spc="0" b="1">
                <a:latin typeface="Times New Roman"/>
                <a:cs typeface="Times New Roman"/>
              </a:rPr>
              <a:t>t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9709" y="3586450"/>
            <a:ext cx="117475" cy="233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50" spc="-1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65104" y="5025971"/>
            <a:ext cx="1752875" cy="176455"/>
          </a:xfrm>
          <a:custGeom>
            <a:avLst/>
            <a:gdLst/>
            <a:ahLst/>
            <a:cxnLst/>
            <a:rect l="l" t="t" r="r" b="b"/>
            <a:pathLst>
              <a:path w="1752875" h="176455">
                <a:moveTo>
                  <a:pt x="1696963" y="0"/>
                </a:moveTo>
                <a:lnTo>
                  <a:pt x="1694474" y="7169"/>
                </a:lnTo>
                <a:lnTo>
                  <a:pt x="1704736" y="11731"/>
                </a:lnTo>
                <a:lnTo>
                  <a:pt x="1713898" y="18757"/>
                </a:lnTo>
                <a:lnTo>
                  <a:pt x="1733247" y="53453"/>
                </a:lnTo>
                <a:lnTo>
                  <a:pt x="1736919" y="96574"/>
                </a:lnTo>
                <a:lnTo>
                  <a:pt x="1735690" y="109443"/>
                </a:lnTo>
                <a:lnTo>
                  <a:pt x="1716408" y="155820"/>
                </a:lnTo>
                <a:lnTo>
                  <a:pt x="1694731" y="169292"/>
                </a:lnTo>
                <a:lnTo>
                  <a:pt x="1702111" y="174913"/>
                </a:lnTo>
                <a:lnTo>
                  <a:pt x="1741063" y="141567"/>
                </a:lnTo>
                <a:lnTo>
                  <a:pt x="1752554" y="94631"/>
                </a:lnTo>
                <a:lnTo>
                  <a:pt x="1752875" y="77914"/>
                </a:lnTo>
                <a:lnTo>
                  <a:pt x="1751232" y="64814"/>
                </a:lnTo>
                <a:lnTo>
                  <a:pt x="1730033" y="19446"/>
                </a:lnTo>
                <a:lnTo>
                  <a:pt x="1709494" y="4496"/>
                </a:lnTo>
                <a:lnTo>
                  <a:pt x="1696963" y="0"/>
                </a:lnTo>
                <a:close/>
              </a:path>
              <a:path w="1752875" h="176455">
                <a:moveTo>
                  <a:pt x="55914" y="0"/>
                </a:moveTo>
                <a:lnTo>
                  <a:pt x="20320" y="22935"/>
                </a:lnTo>
                <a:lnTo>
                  <a:pt x="1684" y="67618"/>
                </a:lnTo>
                <a:lnTo>
                  <a:pt x="0" y="98627"/>
                </a:lnTo>
                <a:lnTo>
                  <a:pt x="1635" y="111754"/>
                </a:lnTo>
                <a:lnTo>
                  <a:pt x="22774" y="157049"/>
                </a:lnTo>
                <a:lnTo>
                  <a:pt x="55914" y="176455"/>
                </a:lnTo>
                <a:lnTo>
                  <a:pt x="58118" y="169283"/>
                </a:lnTo>
                <a:lnTo>
                  <a:pt x="48018" y="164700"/>
                </a:lnTo>
                <a:lnTo>
                  <a:pt x="38968" y="157609"/>
                </a:lnTo>
                <a:lnTo>
                  <a:pt x="19666" y="122493"/>
                </a:lnTo>
                <a:lnTo>
                  <a:pt x="15894" y="79731"/>
                </a:lnTo>
                <a:lnTo>
                  <a:pt x="17054" y="66876"/>
                </a:lnTo>
                <a:lnTo>
                  <a:pt x="36513" y="20521"/>
                </a:lnTo>
                <a:lnTo>
                  <a:pt x="58425" y="7162"/>
                </a:lnTo>
                <a:lnTo>
                  <a:pt x="55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124935" y="4978073"/>
            <a:ext cx="596265" cy="2393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00">
                <a:latin typeface="Cambria Math"/>
                <a:cs typeface="Cambria Math"/>
              </a:rPr>
              <a:t>𝑓</a:t>
            </a:r>
            <a:r>
              <a:rPr dirty="0" smtClean="0" sz="1500">
                <a:latin typeface="Microsoft JhengHei Light"/>
                <a:cs typeface="Microsoft JhengHei Light"/>
              </a:rPr>
              <a:t>姚明</a:t>
            </a:r>
            <a:endParaRPr sz="1500">
              <a:latin typeface="Microsoft JhengHei Light"/>
              <a:cs typeface="Microsoft JhengHe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60456" y="4978073"/>
            <a:ext cx="1101725" cy="23050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00">
                <a:latin typeface="Microsoft JhengHei Light"/>
                <a:cs typeface="Microsoft JhengHei Light"/>
              </a:rPr>
              <a:t>出生于 </a:t>
            </a:r>
            <a:r>
              <a:rPr dirty="0" smtClean="0" sz="1500" spc="85">
                <a:latin typeface="Microsoft JhengHei Light"/>
                <a:cs typeface="Microsoft JhengHei Light"/>
              </a:rPr>
              <a:t> </a:t>
            </a:r>
            <a:r>
              <a:rPr dirty="0" smtClean="0" sz="1500" spc="0">
                <a:latin typeface="Microsoft JhengHei Light"/>
                <a:cs typeface="Microsoft JhengHei Light"/>
              </a:rPr>
              <a:t>北京</a:t>
            </a:r>
            <a:endParaRPr sz="1500">
              <a:latin typeface="Microsoft JhengHei Light"/>
              <a:cs typeface="Microsoft JhengHe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95780" y="5021780"/>
            <a:ext cx="1857458" cy="176455"/>
          </a:xfrm>
          <a:custGeom>
            <a:avLst/>
            <a:gdLst/>
            <a:ahLst/>
            <a:cxnLst/>
            <a:rect l="l" t="t" r="r" b="b"/>
            <a:pathLst>
              <a:path w="1857458" h="176455">
                <a:moveTo>
                  <a:pt x="1801548" y="0"/>
                </a:moveTo>
                <a:lnTo>
                  <a:pt x="1799058" y="7169"/>
                </a:lnTo>
                <a:lnTo>
                  <a:pt x="1809320" y="11731"/>
                </a:lnTo>
                <a:lnTo>
                  <a:pt x="1818482" y="18758"/>
                </a:lnTo>
                <a:lnTo>
                  <a:pt x="1837831" y="53453"/>
                </a:lnTo>
                <a:lnTo>
                  <a:pt x="1841504" y="96574"/>
                </a:lnTo>
                <a:lnTo>
                  <a:pt x="1840274" y="109443"/>
                </a:lnTo>
                <a:lnTo>
                  <a:pt x="1820992" y="155820"/>
                </a:lnTo>
                <a:lnTo>
                  <a:pt x="1799315" y="169292"/>
                </a:lnTo>
                <a:lnTo>
                  <a:pt x="1806695" y="174914"/>
                </a:lnTo>
                <a:lnTo>
                  <a:pt x="1845647" y="141568"/>
                </a:lnTo>
                <a:lnTo>
                  <a:pt x="1857137" y="94631"/>
                </a:lnTo>
                <a:lnTo>
                  <a:pt x="1857458" y="77914"/>
                </a:lnTo>
                <a:lnTo>
                  <a:pt x="1855816" y="64815"/>
                </a:lnTo>
                <a:lnTo>
                  <a:pt x="1834617" y="19446"/>
                </a:lnTo>
                <a:lnTo>
                  <a:pt x="1814079" y="4496"/>
                </a:lnTo>
                <a:lnTo>
                  <a:pt x="1801548" y="0"/>
                </a:lnTo>
                <a:close/>
              </a:path>
              <a:path w="1857458" h="176455">
                <a:moveTo>
                  <a:pt x="55913" y="0"/>
                </a:moveTo>
                <a:lnTo>
                  <a:pt x="20321" y="22934"/>
                </a:lnTo>
                <a:lnTo>
                  <a:pt x="1684" y="67617"/>
                </a:lnTo>
                <a:lnTo>
                  <a:pt x="0" y="98626"/>
                </a:lnTo>
                <a:lnTo>
                  <a:pt x="1634" y="111753"/>
                </a:lnTo>
                <a:lnTo>
                  <a:pt x="22773" y="157049"/>
                </a:lnTo>
                <a:lnTo>
                  <a:pt x="55913" y="176455"/>
                </a:lnTo>
                <a:lnTo>
                  <a:pt x="58117" y="169282"/>
                </a:lnTo>
                <a:lnTo>
                  <a:pt x="48018" y="164699"/>
                </a:lnTo>
                <a:lnTo>
                  <a:pt x="38968" y="157608"/>
                </a:lnTo>
                <a:lnTo>
                  <a:pt x="19666" y="122493"/>
                </a:lnTo>
                <a:lnTo>
                  <a:pt x="15894" y="79731"/>
                </a:lnTo>
                <a:lnTo>
                  <a:pt x="17054" y="66876"/>
                </a:lnTo>
                <a:lnTo>
                  <a:pt x="36513" y="20521"/>
                </a:lnTo>
                <a:lnTo>
                  <a:pt x="58425" y="7162"/>
                </a:lnTo>
                <a:lnTo>
                  <a:pt x="559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014338" y="4973882"/>
            <a:ext cx="637540" cy="2393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500">
                <a:latin typeface="Cambria Math"/>
                <a:cs typeface="Cambria Math"/>
              </a:rPr>
              <a:t>𝑓</a:t>
            </a:r>
            <a:r>
              <a:rPr dirty="0" smtClean="0" sz="1500">
                <a:latin typeface="Microsoft JhengHei Light"/>
                <a:cs typeface="Microsoft JhengHei Light"/>
              </a:rPr>
              <a:t>姚明</a:t>
            </a:r>
            <a:endParaRPr sz="1500">
              <a:latin typeface="Microsoft JhengHei Light"/>
              <a:cs typeface="Microsoft JhengHe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4634" y="4973882"/>
            <a:ext cx="1149350" cy="23050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1500">
                <a:latin typeface="Microsoft JhengHei Light"/>
                <a:cs typeface="Microsoft JhengHei Light"/>
              </a:rPr>
              <a:t>出生于	</a:t>
            </a:r>
            <a:r>
              <a:rPr dirty="0" smtClean="0" sz="1500">
                <a:latin typeface="Microsoft JhengHei Light"/>
                <a:cs typeface="Microsoft JhengHei Light"/>
              </a:rPr>
              <a:t>上海</a:t>
            </a:r>
            <a:endParaRPr sz="1500">
              <a:latin typeface="Microsoft JhengHei Light"/>
              <a:cs typeface="Microsoft JhengHe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39143" y="4984793"/>
            <a:ext cx="135255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215">
                <a:latin typeface="Lucida Sans Unicode"/>
                <a:cs typeface="Lucida Sans Unicode"/>
              </a:rPr>
              <a:t>&gt;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翻译模型的学习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2060575" cy="4394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800">
                <a:latin typeface="Microsoft YaHei UI"/>
                <a:cs typeface="Microsoft YaHei UI"/>
              </a:rPr>
              <a:t>-</a:t>
            </a:r>
            <a:r>
              <a:rPr dirty="0" smtClean="0" sz="2800" spc="-20">
                <a:latin typeface="Microsoft YaHei UI"/>
                <a:cs typeface="Microsoft YaHei UI"/>
              </a:rPr>
              <a:t> </a:t>
            </a:r>
            <a:r>
              <a:rPr dirty="0" smtClean="0" sz="2800" spc="0">
                <a:latin typeface="Microsoft YaHei UI"/>
                <a:cs typeface="Microsoft YaHei UI"/>
              </a:rPr>
              <a:t>目标函数：</a:t>
            </a:r>
            <a:endParaRPr sz="28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1000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868761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092233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059990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508644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476409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679516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647281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095935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063692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246442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214183" y="4012023"/>
            <a:ext cx="0" cy="258303"/>
          </a:xfrm>
          <a:custGeom>
            <a:avLst/>
            <a:gdLst/>
            <a:ahLst/>
            <a:cxnLst/>
            <a:rect l="l" t="t" r="r" b="b"/>
            <a:pathLst>
              <a:path w="0" h="258303">
                <a:moveTo>
                  <a:pt x="0" y="0"/>
                </a:moveTo>
                <a:lnTo>
                  <a:pt x="0" y="258303"/>
                </a:lnTo>
              </a:path>
            </a:pathLst>
          </a:custGeom>
          <a:ln w="107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64540" y="3011891"/>
            <a:ext cx="1968500" cy="3276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-9259" sz="2700">
                <a:latin typeface="Microsoft YaHei UI"/>
                <a:cs typeface="Microsoft YaHei UI"/>
              </a:rPr>
              <a:t>其中</a:t>
            </a:r>
            <a:r>
              <a:rPr dirty="0" smtClean="0" baseline="-9259" sz="2700" spc="-254">
                <a:latin typeface="Microsoft YaHei UI"/>
                <a:cs typeface="Microsoft YaHei UI"/>
              </a:rPr>
              <a:t> </a:t>
            </a:r>
            <a:r>
              <a:rPr dirty="0" smtClean="0" sz="1750" spc="105">
                <a:latin typeface="Cambria"/>
                <a:cs typeface="Cambria"/>
              </a:rPr>
              <a:t>[</a:t>
            </a:r>
            <a:r>
              <a:rPr dirty="0" smtClean="0" sz="1750" spc="0" i="1">
                <a:latin typeface="Cambria"/>
                <a:cs typeface="Cambria"/>
              </a:rPr>
              <a:t>x</a:t>
            </a:r>
            <a:r>
              <a:rPr dirty="0" smtClean="0" sz="1750" spc="-235" i="1">
                <a:latin typeface="Cambria"/>
                <a:cs typeface="Cambria"/>
              </a:rPr>
              <a:t> </a:t>
            </a:r>
            <a:r>
              <a:rPr dirty="0" smtClean="0" sz="1750" spc="0">
                <a:latin typeface="Cambria"/>
                <a:cs typeface="Cambria"/>
              </a:rPr>
              <a:t>] </a:t>
            </a:r>
            <a:r>
              <a:rPr dirty="0" smtClean="0" sz="1750" spc="175">
                <a:latin typeface="Cambria"/>
                <a:cs typeface="Cambria"/>
              </a:rPr>
              <a:t> </a:t>
            </a:r>
            <a:r>
              <a:rPr dirty="0" smtClean="0" sz="1750" spc="-75">
                <a:latin typeface="Arial"/>
                <a:cs typeface="Arial"/>
              </a:rPr>
              <a:t>=</a:t>
            </a:r>
            <a:r>
              <a:rPr dirty="0" smtClean="0" sz="1750" spc="-185">
                <a:latin typeface="Arial"/>
                <a:cs typeface="Arial"/>
              </a:rPr>
              <a:t> </a:t>
            </a:r>
            <a:r>
              <a:rPr dirty="0" smtClean="0" sz="1750" spc="-35">
                <a:latin typeface="Cambria"/>
                <a:cs typeface="Cambria"/>
              </a:rPr>
              <a:t>m</a:t>
            </a:r>
            <a:r>
              <a:rPr dirty="0" smtClean="0" sz="1750" spc="-20">
                <a:latin typeface="Cambria"/>
                <a:cs typeface="Cambria"/>
              </a:rPr>
              <a:t>a</a:t>
            </a:r>
            <a:r>
              <a:rPr dirty="0" smtClean="0" sz="1750" spc="-10">
                <a:latin typeface="Cambria"/>
                <a:cs typeface="Cambria"/>
              </a:rPr>
              <a:t>x</a:t>
            </a:r>
            <a:r>
              <a:rPr dirty="0" smtClean="0" sz="1750" spc="-35">
                <a:latin typeface="Cambria"/>
                <a:cs typeface="Cambria"/>
              </a:rPr>
              <a:t>(</a:t>
            </a:r>
            <a:r>
              <a:rPr dirty="0" smtClean="0" sz="1750" spc="-5">
                <a:latin typeface="Cambria"/>
                <a:cs typeface="Cambria"/>
              </a:rPr>
              <a:t>0</a:t>
            </a:r>
            <a:r>
              <a:rPr dirty="0" smtClean="0" sz="1750" spc="0">
                <a:latin typeface="Cambria"/>
                <a:cs typeface="Cambria"/>
              </a:rPr>
              <a:t>,</a:t>
            </a:r>
            <a:r>
              <a:rPr dirty="0" smtClean="0" sz="1750" spc="-220">
                <a:latin typeface="Cambria"/>
                <a:cs typeface="Cambria"/>
              </a:rPr>
              <a:t> </a:t>
            </a:r>
            <a:r>
              <a:rPr dirty="0" smtClean="0" sz="1750" spc="120" i="1">
                <a:latin typeface="Cambria"/>
                <a:cs typeface="Cambria"/>
              </a:rPr>
              <a:t>x</a:t>
            </a:r>
            <a:r>
              <a:rPr dirty="0" smtClean="0" baseline="-9259" sz="2700" spc="-2662">
                <a:latin typeface="Microsoft YaHei UI"/>
                <a:cs typeface="Microsoft YaHei UI"/>
              </a:rPr>
              <a:t>，</a:t>
            </a:r>
            <a:r>
              <a:rPr dirty="0" smtClean="0" sz="1750" spc="-10">
                <a:latin typeface="Cambria"/>
                <a:cs typeface="Cambria"/>
              </a:rPr>
              <a:t>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04220" y="3039922"/>
            <a:ext cx="3469640" cy="3200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4273" sz="2925" spc="-89">
                <a:latin typeface="Arial"/>
                <a:cs typeface="Arial"/>
              </a:rPr>
              <a:t>D</a:t>
            </a:r>
            <a:r>
              <a:rPr dirty="0" smtClean="0" baseline="4273" sz="2925" spc="-209">
                <a:latin typeface="Arial"/>
                <a:cs typeface="Arial"/>
              </a:rPr>
              <a:t> </a:t>
            </a:r>
            <a:r>
              <a:rPr dirty="0" smtClean="0" baseline="1543" sz="2700" spc="0">
                <a:latin typeface="Microsoft YaHei UI"/>
                <a:cs typeface="Microsoft YaHei UI"/>
              </a:rPr>
              <a:t>表示知识库中三元组的集合</a:t>
            </a:r>
            <a:r>
              <a:rPr dirty="0" smtClean="0" baseline="1543" sz="2700" spc="-30">
                <a:latin typeface="Microsoft YaHei UI"/>
                <a:cs typeface="Microsoft YaHei UI"/>
              </a:rPr>
              <a:t>，</a:t>
            </a:r>
            <a:r>
              <a:rPr dirty="0" smtClean="0" baseline="-2849" sz="2925" spc="0">
                <a:latin typeface="Arial"/>
                <a:cs typeface="Arial"/>
              </a:rPr>
              <a:t>D</a:t>
            </a:r>
            <a:r>
              <a:rPr dirty="0" smtClean="0" sz="1950" spc="-545">
                <a:latin typeface="Arial"/>
                <a:cs typeface="Arial"/>
              </a:rPr>
              <a:t>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81140" y="3052423"/>
            <a:ext cx="20828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Microsoft YaHei UI"/>
                <a:cs typeface="Microsoft YaHei UI"/>
              </a:rPr>
              <a:t>表示三元组的负样本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4540" y="3327568"/>
            <a:ext cx="7112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Microsoft YaHei UI"/>
                <a:cs typeface="Microsoft YaHei UI"/>
              </a:rPr>
              <a:t>集合。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4540" y="3983821"/>
            <a:ext cx="11684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Microsoft YaHei UI"/>
                <a:cs typeface="Microsoft YaHei UI"/>
              </a:rPr>
              <a:t>约束条件：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62702" y="3905751"/>
            <a:ext cx="671195" cy="3968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-3401" sz="3675" spc="-112">
                <a:latin typeface="Arial"/>
                <a:cs typeface="Arial"/>
              </a:rPr>
              <a:t>(</a:t>
            </a:r>
            <a:r>
              <a:rPr dirty="0" smtClean="0" sz="1850" spc="-30" i="1">
                <a:latin typeface="Times New Roman"/>
                <a:cs typeface="Times New Roman"/>
              </a:rPr>
              <a:t>h</a:t>
            </a:r>
            <a:r>
              <a:rPr dirty="0" smtClean="0" sz="1850" spc="5">
                <a:latin typeface="Times New Roman"/>
                <a:cs typeface="Times New Roman"/>
              </a:rPr>
              <a:t>,</a:t>
            </a:r>
            <a:r>
              <a:rPr dirty="0" smtClean="0" sz="1850" spc="-265">
                <a:latin typeface="Times New Roman"/>
                <a:cs typeface="Times New Roman"/>
              </a:rPr>
              <a:t> </a:t>
            </a:r>
            <a:r>
              <a:rPr dirty="0" smtClean="0" sz="1850" spc="65" i="1">
                <a:latin typeface="Times New Roman"/>
                <a:cs typeface="Times New Roman"/>
              </a:rPr>
              <a:t>r</a:t>
            </a:r>
            <a:r>
              <a:rPr dirty="0" smtClean="0" sz="1850" spc="150">
                <a:latin typeface="Times New Roman"/>
                <a:cs typeface="Times New Roman"/>
              </a:rPr>
              <a:t>,</a:t>
            </a:r>
            <a:r>
              <a:rPr dirty="0" smtClean="0" sz="1850" spc="10" i="1">
                <a:latin typeface="Times New Roman"/>
                <a:cs typeface="Times New Roman"/>
              </a:rPr>
              <a:t>t</a:t>
            </a:r>
            <a:r>
              <a:rPr dirty="0" smtClean="0" sz="1850" spc="-275" i="1">
                <a:latin typeface="Times New Roman"/>
                <a:cs typeface="Times New Roman"/>
              </a:rPr>
              <a:t> </a:t>
            </a:r>
            <a:r>
              <a:rPr dirty="0" smtClean="0" baseline="-3401" sz="3675" spc="-300">
                <a:latin typeface="Arial"/>
                <a:cs typeface="Arial"/>
              </a:rPr>
              <a:t>)</a:t>
            </a:r>
            <a:endParaRPr baseline="-3401" sz="3675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05292" y="3979668"/>
            <a:ext cx="1668145" cy="2711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00" b="1">
                <a:latin typeface="Times New Roman"/>
                <a:cs typeface="Times New Roman"/>
              </a:rPr>
              <a:t>h </a:t>
            </a:r>
            <a:r>
              <a:rPr dirty="0" smtClean="0" sz="1700" spc="40" b="1">
                <a:latin typeface="Times New Roman"/>
                <a:cs typeface="Times New Roman"/>
              </a:rPr>
              <a:t> </a:t>
            </a:r>
            <a:r>
              <a:rPr dirty="0" smtClean="0" sz="1700" spc="-10">
                <a:latin typeface="Arial"/>
                <a:cs typeface="Arial"/>
              </a:rPr>
              <a:t>£</a:t>
            </a:r>
            <a:r>
              <a:rPr dirty="0" smtClean="0" sz="1700" spc="-265">
                <a:latin typeface="Arial"/>
                <a:cs typeface="Arial"/>
              </a:rPr>
              <a:t> </a:t>
            </a:r>
            <a:r>
              <a:rPr dirty="0" smtClean="0" sz="1700" spc="-165">
                <a:latin typeface="Times New Roman"/>
                <a:cs typeface="Times New Roman"/>
              </a:rPr>
              <a:t>1</a:t>
            </a:r>
            <a:r>
              <a:rPr dirty="0" smtClean="0" sz="1700" spc="0">
                <a:latin typeface="Times New Roman"/>
                <a:cs typeface="Times New Roman"/>
              </a:rPr>
              <a:t>, </a:t>
            </a:r>
            <a:r>
              <a:rPr dirty="0" smtClean="0" sz="1700" spc="-185">
                <a:latin typeface="Times New Roman"/>
                <a:cs typeface="Times New Roman"/>
              </a:rPr>
              <a:t> </a:t>
            </a:r>
            <a:r>
              <a:rPr dirty="0" smtClean="0" sz="1700" spc="0" b="1">
                <a:latin typeface="Times New Roman"/>
                <a:cs typeface="Times New Roman"/>
              </a:rPr>
              <a:t>r </a:t>
            </a:r>
            <a:r>
              <a:rPr dirty="0" smtClean="0" sz="1700" spc="70" b="1">
                <a:latin typeface="Times New Roman"/>
                <a:cs typeface="Times New Roman"/>
              </a:rPr>
              <a:t> </a:t>
            </a:r>
            <a:r>
              <a:rPr dirty="0" smtClean="0" sz="1700" spc="-10">
                <a:latin typeface="Arial"/>
                <a:cs typeface="Arial"/>
              </a:rPr>
              <a:t>£</a:t>
            </a:r>
            <a:r>
              <a:rPr dirty="0" smtClean="0" sz="1700" spc="-265">
                <a:latin typeface="Arial"/>
                <a:cs typeface="Arial"/>
              </a:rPr>
              <a:t> </a:t>
            </a:r>
            <a:r>
              <a:rPr dirty="0" smtClean="0" sz="1700" spc="-165">
                <a:latin typeface="Times New Roman"/>
                <a:cs typeface="Times New Roman"/>
              </a:rPr>
              <a:t>1</a:t>
            </a:r>
            <a:r>
              <a:rPr dirty="0" smtClean="0" sz="1700" spc="0">
                <a:latin typeface="Times New Roman"/>
                <a:cs typeface="Times New Roman"/>
              </a:rPr>
              <a:t>, </a:t>
            </a:r>
            <a:r>
              <a:rPr dirty="0" smtClean="0" sz="1700" spc="-160">
                <a:latin typeface="Times New Roman"/>
                <a:cs typeface="Times New Roman"/>
              </a:rPr>
              <a:t> </a:t>
            </a:r>
            <a:r>
              <a:rPr dirty="0" smtClean="0" sz="1700" spc="0" b="1">
                <a:latin typeface="Times New Roman"/>
                <a:cs typeface="Times New Roman"/>
              </a:rPr>
              <a:t>t </a:t>
            </a:r>
            <a:r>
              <a:rPr dirty="0" smtClean="0" sz="1700" spc="70" b="1">
                <a:latin typeface="Times New Roman"/>
                <a:cs typeface="Times New Roman"/>
              </a:rPr>
              <a:t> </a:t>
            </a:r>
            <a:r>
              <a:rPr dirty="0" smtClean="0" sz="1700" spc="-10">
                <a:latin typeface="Arial"/>
                <a:cs typeface="Arial"/>
              </a:rPr>
              <a:t>£</a:t>
            </a:r>
            <a:r>
              <a:rPr dirty="0" smtClean="0" sz="1700" spc="-265">
                <a:latin typeface="Arial"/>
                <a:cs typeface="Arial"/>
              </a:rPr>
              <a:t> </a:t>
            </a:r>
            <a:r>
              <a:rPr dirty="0" smtClean="0" sz="1700" spc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44580" y="3193334"/>
            <a:ext cx="95885" cy="1689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00" spc="-30">
                <a:latin typeface="Arial"/>
                <a:cs typeface="Arial"/>
              </a:rPr>
              <a:t>+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55799" y="2125603"/>
            <a:ext cx="2562860" cy="3302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950" spc="-80">
                <a:latin typeface="Cambria"/>
                <a:cs typeface="Cambria"/>
              </a:rPr>
              <a:t>[</a:t>
            </a:r>
            <a:r>
              <a:rPr dirty="0" smtClean="0" sz="2050" spc="-220">
                <a:latin typeface="Arial"/>
                <a:cs typeface="Arial"/>
              </a:rPr>
              <a:t>γ</a:t>
            </a:r>
            <a:r>
              <a:rPr dirty="0" smtClean="0" sz="2050" spc="130">
                <a:latin typeface="Arial"/>
                <a:cs typeface="Arial"/>
              </a:rPr>
              <a:t> </a:t>
            </a:r>
            <a:r>
              <a:rPr dirty="0" smtClean="0" sz="1950" spc="-60">
                <a:latin typeface="Arial"/>
                <a:cs typeface="Arial"/>
              </a:rPr>
              <a:t>+</a:t>
            </a:r>
            <a:r>
              <a:rPr dirty="0" smtClean="0" sz="1950" spc="50">
                <a:latin typeface="Arial"/>
                <a:cs typeface="Arial"/>
              </a:rPr>
              <a:t> </a:t>
            </a:r>
            <a:r>
              <a:rPr dirty="0" smtClean="0" sz="1950" spc="5" i="1">
                <a:latin typeface="Cambria"/>
                <a:cs typeface="Cambria"/>
              </a:rPr>
              <a:t>f</a:t>
            </a:r>
            <a:r>
              <a:rPr dirty="0" smtClean="0" sz="1950" spc="-114" i="1">
                <a:latin typeface="Cambria"/>
                <a:cs typeface="Cambria"/>
              </a:rPr>
              <a:t> </a:t>
            </a:r>
            <a:r>
              <a:rPr dirty="0" smtClean="0" sz="1950" spc="20">
                <a:latin typeface="Cambria"/>
                <a:cs typeface="Cambria"/>
              </a:rPr>
              <a:t>(</a:t>
            </a:r>
            <a:r>
              <a:rPr dirty="0" smtClean="0" sz="1950" spc="20" i="1">
                <a:latin typeface="Cambria"/>
                <a:cs typeface="Cambria"/>
              </a:rPr>
              <a:t>h</a:t>
            </a:r>
            <a:r>
              <a:rPr dirty="0" smtClean="0" sz="1950" spc="60">
                <a:latin typeface="Cambria"/>
                <a:cs typeface="Cambria"/>
              </a:rPr>
              <a:t>,</a:t>
            </a:r>
            <a:r>
              <a:rPr dirty="0" smtClean="0" sz="1950" spc="5" i="1">
                <a:latin typeface="Cambria"/>
                <a:cs typeface="Cambria"/>
              </a:rPr>
              <a:t>r</a:t>
            </a:r>
            <a:r>
              <a:rPr dirty="0" smtClean="0" sz="1950" spc="-215" i="1">
                <a:latin typeface="Cambria"/>
                <a:cs typeface="Cambria"/>
              </a:rPr>
              <a:t> </a:t>
            </a:r>
            <a:r>
              <a:rPr dirty="0" smtClean="0" sz="1950" spc="-20">
                <a:latin typeface="Cambria"/>
                <a:cs typeface="Cambria"/>
              </a:rPr>
              <a:t>,</a:t>
            </a:r>
            <a:r>
              <a:rPr dirty="0" smtClean="0" sz="1950" spc="5" i="1">
                <a:latin typeface="Cambria"/>
                <a:cs typeface="Cambria"/>
              </a:rPr>
              <a:t>t</a:t>
            </a:r>
            <a:r>
              <a:rPr dirty="0" smtClean="0" sz="1950" spc="-220" i="1">
                <a:latin typeface="Cambria"/>
                <a:cs typeface="Cambria"/>
              </a:rPr>
              <a:t> </a:t>
            </a:r>
            <a:r>
              <a:rPr dirty="0" smtClean="0" sz="1950" spc="145">
                <a:latin typeface="Cambria"/>
                <a:cs typeface="Cambria"/>
              </a:rPr>
              <a:t>)</a:t>
            </a:r>
            <a:r>
              <a:rPr dirty="0" smtClean="0" sz="1950" spc="-465">
                <a:latin typeface="Lucida Sans Unicode"/>
                <a:cs typeface="Lucida Sans Unicode"/>
              </a:rPr>
              <a:t>−</a:t>
            </a:r>
            <a:r>
              <a:rPr dirty="0" smtClean="0" sz="1950" spc="-25">
                <a:latin typeface="Lucida Sans Unicode"/>
                <a:cs typeface="Lucida Sans Unicode"/>
              </a:rPr>
              <a:t> </a:t>
            </a:r>
            <a:r>
              <a:rPr dirty="0" smtClean="0" sz="1950" spc="5" i="1">
                <a:latin typeface="Cambria"/>
                <a:cs typeface="Cambria"/>
              </a:rPr>
              <a:t>f</a:t>
            </a:r>
            <a:r>
              <a:rPr dirty="0" smtClean="0" sz="1950" spc="-114" i="1">
                <a:latin typeface="Cambria"/>
                <a:cs typeface="Cambria"/>
              </a:rPr>
              <a:t> </a:t>
            </a:r>
            <a:r>
              <a:rPr dirty="0" smtClean="0" sz="1950" spc="20">
                <a:latin typeface="Cambria"/>
                <a:cs typeface="Cambria"/>
              </a:rPr>
              <a:t>(</a:t>
            </a:r>
            <a:r>
              <a:rPr dirty="0" smtClean="0" sz="1950" spc="-20" i="1">
                <a:latin typeface="Cambria"/>
                <a:cs typeface="Cambria"/>
              </a:rPr>
              <a:t>h</a:t>
            </a:r>
            <a:r>
              <a:rPr dirty="0" smtClean="0" sz="1950" spc="-35">
                <a:latin typeface="Lucida Sans Unicode"/>
                <a:cs typeface="Lucida Sans Unicode"/>
              </a:rPr>
              <a:t>′</a:t>
            </a:r>
            <a:r>
              <a:rPr dirty="0" smtClean="0" sz="1950" spc="60">
                <a:latin typeface="Cambria"/>
                <a:cs typeface="Cambria"/>
              </a:rPr>
              <a:t>,</a:t>
            </a:r>
            <a:r>
              <a:rPr dirty="0" smtClean="0" sz="1950" spc="5" i="1">
                <a:latin typeface="Cambria"/>
                <a:cs typeface="Cambria"/>
              </a:rPr>
              <a:t>r</a:t>
            </a:r>
            <a:r>
              <a:rPr dirty="0" smtClean="0" sz="1950" spc="-215" i="1">
                <a:latin typeface="Cambria"/>
                <a:cs typeface="Cambria"/>
              </a:rPr>
              <a:t> </a:t>
            </a:r>
            <a:r>
              <a:rPr dirty="0" smtClean="0" sz="1950" spc="-20">
                <a:latin typeface="Cambria"/>
                <a:cs typeface="Cambria"/>
              </a:rPr>
              <a:t>,</a:t>
            </a:r>
            <a:r>
              <a:rPr dirty="0" smtClean="0" sz="1950" spc="5" i="1">
                <a:latin typeface="Cambria"/>
                <a:cs typeface="Cambria"/>
              </a:rPr>
              <a:t>t</a:t>
            </a:r>
            <a:r>
              <a:rPr dirty="0" smtClean="0" sz="1950" spc="-220" i="1">
                <a:latin typeface="Cambria"/>
                <a:cs typeface="Cambria"/>
              </a:rPr>
              <a:t> </a:t>
            </a:r>
            <a:r>
              <a:rPr dirty="0" smtClean="0" sz="1950" spc="-75">
                <a:latin typeface="Lucida Sans Unicode"/>
                <a:cs typeface="Lucida Sans Unicode"/>
              </a:rPr>
              <a:t>′</a:t>
            </a:r>
            <a:r>
              <a:rPr dirty="0" smtClean="0" sz="1950" spc="-10">
                <a:latin typeface="Cambria"/>
                <a:cs typeface="Cambria"/>
              </a:rPr>
              <a:t>)</a:t>
            </a:r>
            <a:r>
              <a:rPr dirty="0" smtClean="0" sz="1950" spc="5">
                <a:latin typeface="Cambria"/>
                <a:cs typeface="Cambria"/>
              </a:rPr>
              <a:t>]</a:t>
            </a:r>
            <a:endParaRPr sz="195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79377" y="2327692"/>
            <a:ext cx="105410" cy="1917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50" spc="-5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72390" y="2482959"/>
            <a:ext cx="1304925" cy="1917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50" spc="65">
                <a:latin typeface="Cambria"/>
                <a:cs typeface="Cambria"/>
              </a:rPr>
              <a:t>(</a:t>
            </a:r>
            <a:r>
              <a:rPr dirty="0" smtClean="0" sz="1150" spc="55" i="1">
                <a:latin typeface="Cambria"/>
                <a:cs typeface="Cambria"/>
              </a:rPr>
              <a:t>h</a:t>
            </a:r>
            <a:r>
              <a:rPr dirty="0" smtClean="0" sz="1150" spc="-50">
                <a:latin typeface="Cambria"/>
                <a:cs typeface="Cambria"/>
              </a:rPr>
              <a:t>,</a:t>
            </a:r>
            <a:r>
              <a:rPr dirty="0" smtClean="0" sz="1150" spc="-5" i="1">
                <a:latin typeface="Cambria"/>
                <a:cs typeface="Cambria"/>
              </a:rPr>
              <a:t>r</a:t>
            </a:r>
            <a:r>
              <a:rPr dirty="0" smtClean="0" sz="1150" spc="-65" i="1">
                <a:latin typeface="Cambria"/>
                <a:cs typeface="Cambria"/>
              </a:rPr>
              <a:t> </a:t>
            </a:r>
            <a:r>
              <a:rPr dirty="0" smtClean="0" sz="1150" spc="-100">
                <a:latin typeface="Cambria"/>
                <a:cs typeface="Cambria"/>
              </a:rPr>
              <a:t>,</a:t>
            </a:r>
            <a:r>
              <a:rPr dirty="0" smtClean="0" sz="1150" spc="-5" i="1">
                <a:latin typeface="Cambria"/>
                <a:cs typeface="Cambria"/>
              </a:rPr>
              <a:t>t</a:t>
            </a:r>
            <a:r>
              <a:rPr dirty="0" smtClean="0" sz="1150" spc="-70" i="1">
                <a:latin typeface="Cambria"/>
                <a:cs typeface="Cambria"/>
              </a:rPr>
              <a:t> </a:t>
            </a:r>
            <a:r>
              <a:rPr dirty="0" smtClean="0" sz="1150" spc="-90">
                <a:latin typeface="Cambria"/>
                <a:cs typeface="Cambria"/>
              </a:rPr>
              <a:t>)</a:t>
            </a:r>
            <a:r>
              <a:rPr dirty="0" smtClean="0" sz="1150" spc="-280">
                <a:latin typeface="Lucida Sans Unicode"/>
                <a:cs typeface="Lucida Sans Unicode"/>
              </a:rPr>
              <a:t>∈</a:t>
            </a:r>
            <a:r>
              <a:rPr dirty="0" smtClean="0" sz="1150" spc="-105">
                <a:latin typeface="Lucida Sans Unicode"/>
                <a:cs typeface="Lucida Sans Unicode"/>
              </a:rPr>
              <a:t>Δ</a:t>
            </a:r>
            <a:r>
              <a:rPr dirty="0" smtClean="0" sz="1150" spc="-204">
                <a:latin typeface="Lucida Sans Unicode"/>
                <a:cs typeface="Lucida Sans Unicode"/>
              </a:rPr>
              <a:t> </a:t>
            </a:r>
            <a:r>
              <a:rPr dirty="0" smtClean="0" sz="1150" spc="65">
                <a:latin typeface="Cambria"/>
                <a:cs typeface="Cambria"/>
              </a:rPr>
              <a:t>(</a:t>
            </a:r>
            <a:r>
              <a:rPr dirty="0" smtClean="0" sz="1150" spc="-30" i="1">
                <a:latin typeface="Cambria"/>
                <a:cs typeface="Cambria"/>
              </a:rPr>
              <a:t>h</a:t>
            </a:r>
            <a:r>
              <a:rPr dirty="0" smtClean="0" sz="1150" spc="-95">
                <a:latin typeface="Lucida Sans Unicode"/>
                <a:cs typeface="Lucida Sans Unicode"/>
              </a:rPr>
              <a:t>′</a:t>
            </a:r>
            <a:r>
              <a:rPr dirty="0" smtClean="0" sz="1150" spc="-235">
                <a:latin typeface="Lucida Sans Unicode"/>
                <a:cs typeface="Lucida Sans Unicode"/>
              </a:rPr>
              <a:t> </a:t>
            </a:r>
            <a:r>
              <a:rPr dirty="0" smtClean="0" sz="1150" spc="-50">
                <a:latin typeface="Cambria"/>
                <a:cs typeface="Cambria"/>
              </a:rPr>
              <a:t>,</a:t>
            </a:r>
            <a:r>
              <a:rPr dirty="0" smtClean="0" sz="1150" spc="-5" i="1">
                <a:latin typeface="Cambria"/>
                <a:cs typeface="Cambria"/>
              </a:rPr>
              <a:t>r</a:t>
            </a:r>
            <a:r>
              <a:rPr dirty="0" smtClean="0" sz="1150" spc="-65" i="1">
                <a:latin typeface="Cambria"/>
                <a:cs typeface="Cambria"/>
              </a:rPr>
              <a:t> </a:t>
            </a:r>
            <a:r>
              <a:rPr dirty="0" smtClean="0" sz="1150" spc="-100">
                <a:latin typeface="Cambria"/>
                <a:cs typeface="Cambria"/>
              </a:rPr>
              <a:t>,</a:t>
            </a:r>
            <a:r>
              <a:rPr dirty="0" smtClean="0" sz="1150" spc="-5" i="1">
                <a:latin typeface="Cambria"/>
                <a:cs typeface="Cambria"/>
              </a:rPr>
              <a:t>t</a:t>
            </a:r>
            <a:r>
              <a:rPr dirty="0" smtClean="0" sz="1150" spc="-135" i="1">
                <a:latin typeface="Cambria"/>
                <a:cs typeface="Cambria"/>
              </a:rPr>
              <a:t> </a:t>
            </a:r>
            <a:r>
              <a:rPr dirty="0" smtClean="0" sz="1150" spc="-95">
                <a:latin typeface="Lucida Sans Unicode"/>
                <a:cs typeface="Lucida Sans Unicode"/>
              </a:rPr>
              <a:t>′</a:t>
            </a:r>
            <a:r>
              <a:rPr dirty="0" smtClean="0" sz="1150" spc="-254">
                <a:latin typeface="Lucida Sans Unicode"/>
                <a:cs typeface="Lucida Sans Unicode"/>
              </a:rPr>
              <a:t> </a:t>
            </a:r>
            <a:r>
              <a:rPr dirty="0" smtClean="0" sz="1150" spc="-90">
                <a:latin typeface="Cambria"/>
                <a:cs typeface="Cambria"/>
              </a:rPr>
              <a:t>)</a:t>
            </a:r>
            <a:r>
              <a:rPr dirty="0" smtClean="0" sz="1150" spc="-280">
                <a:latin typeface="Lucida Sans Unicode"/>
                <a:cs typeface="Lucida Sans Unicode"/>
              </a:rPr>
              <a:t>∈</a:t>
            </a:r>
            <a:r>
              <a:rPr dirty="0" smtClean="0" sz="1150" spc="-50">
                <a:latin typeface="Lucida Sans Unicode"/>
                <a:cs typeface="Lucida Sans Unicode"/>
              </a:rPr>
              <a:t>Δ</a:t>
            </a:r>
            <a:r>
              <a:rPr dirty="0" smtClean="0" sz="1150" spc="-95">
                <a:latin typeface="Lucida Sans Unicode"/>
                <a:cs typeface="Lucida Sans Unicode"/>
              </a:rPr>
              <a:t>′</a:t>
            </a:r>
            <a:endParaRPr sz="11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23071" y="2058474"/>
            <a:ext cx="944244" cy="4724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661670" algn="l"/>
              </a:tabLst>
            </a:pPr>
            <a:r>
              <a:rPr dirty="0" smtClean="0" sz="2950" spc="-290">
                <a:latin typeface="Lucida Sans Unicode"/>
                <a:cs typeface="Lucida Sans Unicode"/>
              </a:rPr>
              <a:t>∑</a:t>
            </a:r>
            <a:r>
              <a:rPr dirty="0" smtClean="0" sz="2950" spc="-290">
                <a:latin typeface="Lucida Sans Unicode"/>
                <a:cs typeface="Lucida Sans Unicode"/>
              </a:rPr>
              <a:t>	</a:t>
            </a:r>
            <a:r>
              <a:rPr dirty="0" smtClean="0" sz="2950" spc="-290">
                <a:latin typeface="Lucida Sans Unicode"/>
                <a:cs typeface="Lucida Sans Unicode"/>
              </a:rPr>
              <a:t>∑</a:t>
            </a:r>
            <a:endParaRPr sz="2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生成负样本的方法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8258809" cy="384365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>
                <a:latin typeface="Microsoft YaHei UI"/>
                <a:cs typeface="Microsoft YaHei UI"/>
              </a:rPr>
              <a:t>负样本生成策略</a:t>
            </a:r>
            <a:endParaRPr sz="28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6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80340">
              <a:lnSpc>
                <a:spcPct val="100000"/>
              </a:lnSpc>
            </a:pPr>
            <a:r>
              <a:rPr dirty="0" smtClean="0" sz="2000" spc="-10">
                <a:latin typeface="Arial"/>
                <a:cs typeface="Arial"/>
              </a:rPr>
              <a:t>1.</a:t>
            </a:r>
            <a:r>
              <a:rPr dirty="0" smtClean="0" sz="2000" spc="-105">
                <a:latin typeface="Arial"/>
                <a:cs typeface="Arial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在实体集合中随机选择实体</a:t>
            </a:r>
            <a:r>
              <a:rPr dirty="0" smtClean="0" baseline="11111" sz="2250" spc="-7" i="1">
                <a:latin typeface="Times New Roman"/>
                <a:cs typeface="Times New Roman"/>
              </a:rPr>
              <a:t>h</a:t>
            </a:r>
            <a:r>
              <a:rPr dirty="0" smtClean="0" baseline="12962" sz="2250" spc="-525">
                <a:latin typeface="Arial"/>
                <a:cs typeface="Arial"/>
              </a:rPr>
              <a:t>¢</a:t>
            </a:r>
            <a:r>
              <a:rPr dirty="0" smtClean="0" baseline="4273" sz="2925" spc="-120">
                <a:latin typeface="Arial"/>
                <a:cs typeface="Arial"/>
              </a:rPr>
              <a:t>(</a:t>
            </a:r>
            <a:r>
              <a:rPr dirty="0" smtClean="0" baseline="11111" sz="2250" spc="112" i="1">
                <a:latin typeface="Times New Roman"/>
                <a:cs typeface="Times New Roman"/>
              </a:rPr>
              <a:t>t</a:t>
            </a:r>
            <a:r>
              <a:rPr dirty="0" smtClean="0" baseline="12962" sz="2250" spc="-615">
                <a:latin typeface="Arial"/>
                <a:cs typeface="Arial"/>
              </a:rPr>
              <a:t>¢</a:t>
            </a:r>
            <a:r>
              <a:rPr dirty="0" smtClean="0" baseline="4273" sz="2925" spc="-172">
                <a:latin typeface="Arial"/>
                <a:cs typeface="Arial"/>
              </a:rPr>
              <a:t>)</a:t>
            </a:r>
            <a:r>
              <a:rPr dirty="0" smtClean="0" sz="2000" spc="0">
                <a:latin typeface="Microsoft YaHei UI"/>
                <a:cs typeface="Microsoft YaHei UI"/>
              </a:rPr>
              <a:t>，替</a:t>
            </a:r>
            <a:r>
              <a:rPr dirty="0" smtClean="0" sz="2000" spc="110">
                <a:latin typeface="Microsoft YaHei UI"/>
                <a:cs typeface="Microsoft YaHei UI"/>
              </a:rPr>
              <a:t>换</a:t>
            </a:r>
            <a:r>
              <a:rPr dirty="0" smtClean="0" baseline="4273" sz="2925" spc="-75">
                <a:latin typeface="Arial"/>
                <a:cs typeface="Arial"/>
              </a:rPr>
              <a:t>(</a:t>
            </a:r>
            <a:r>
              <a:rPr dirty="0" smtClean="0" baseline="9259" sz="2250" spc="-30" i="1">
                <a:latin typeface="Times New Roman"/>
                <a:cs typeface="Times New Roman"/>
              </a:rPr>
              <a:t>h</a:t>
            </a:r>
            <a:r>
              <a:rPr dirty="0" smtClean="0" baseline="9259" sz="2250" spc="7">
                <a:latin typeface="Times New Roman"/>
                <a:cs typeface="Times New Roman"/>
              </a:rPr>
              <a:t>,</a:t>
            </a:r>
            <a:r>
              <a:rPr dirty="0" smtClean="0" baseline="9259" sz="2250" spc="-322">
                <a:latin typeface="Times New Roman"/>
                <a:cs typeface="Times New Roman"/>
              </a:rPr>
              <a:t> </a:t>
            </a:r>
            <a:r>
              <a:rPr dirty="0" smtClean="0" baseline="9259" sz="2250" spc="82" i="1">
                <a:latin typeface="Times New Roman"/>
                <a:cs typeface="Times New Roman"/>
              </a:rPr>
              <a:t>r</a:t>
            </a:r>
            <a:r>
              <a:rPr dirty="0" smtClean="0" baseline="9259" sz="2250" spc="179">
                <a:latin typeface="Times New Roman"/>
                <a:cs typeface="Times New Roman"/>
              </a:rPr>
              <a:t>,</a:t>
            </a:r>
            <a:r>
              <a:rPr dirty="0" smtClean="0" baseline="9259" sz="2250" spc="7" i="1">
                <a:latin typeface="Times New Roman"/>
                <a:cs typeface="Times New Roman"/>
              </a:rPr>
              <a:t>t</a:t>
            </a:r>
            <a:r>
              <a:rPr dirty="0" smtClean="0" baseline="9259" sz="2250" spc="-330" i="1">
                <a:latin typeface="Times New Roman"/>
                <a:cs typeface="Times New Roman"/>
              </a:rPr>
              <a:t> </a:t>
            </a:r>
            <a:r>
              <a:rPr dirty="0" smtClean="0" baseline="4273" sz="2925" spc="7">
                <a:latin typeface="Arial"/>
                <a:cs typeface="Arial"/>
              </a:rPr>
              <a:t>)</a:t>
            </a:r>
            <a:r>
              <a:rPr dirty="0" smtClean="0" sz="2000" spc="0">
                <a:latin typeface="Microsoft YaHei UI"/>
                <a:cs typeface="Microsoft YaHei UI"/>
              </a:rPr>
              <a:t>中的 </a:t>
            </a:r>
            <a:r>
              <a:rPr dirty="0" smtClean="0" sz="2000" spc="-295">
                <a:latin typeface="Microsoft YaHei UI"/>
                <a:cs typeface="Microsoft YaHei UI"/>
              </a:rPr>
              <a:t> </a:t>
            </a:r>
            <a:r>
              <a:rPr dirty="0" smtClean="0" baseline="8960" sz="2325" spc="30" i="1">
                <a:latin typeface="Times New Roman"/>
                <a:cs typeface="Times New Roman"/>
              </a:rPr>
              <a:t>h</a:t>
            </a:r>
            <a:r>
              <a:rPr dirty="0" smtClean="0" baseline="8960" sz="2325" spc="-322" i="1">
                <a:latin typeface="Times New Roman"/>
                <a:cs typeface="Times New Roman"/>
              </a:rPr>
              <a:t> </a:t>
            </a:r>
            <a:r>
              <a:rPr dirty="0" smtClean="0" baseline="4065" sz="3075" spc="-120">
                <a:latin typeface="Arial"/>
                <a:cs typeface="Arial"/>
              </a:rPr>
              <a:t>(</a:t>
            </a:r>
            <a:r>
              <a:rPr dirty="0" smtClean="0" baseline="8960" sz="2325" spc="15" i="1">
                <a:latin typeface="Times New Roman"/>
                <a:cs typeface="Times New Roman"/>
              </a:rPr>
              <a:t>t</a:t>
            </a:r>
            <a:r>
              <a:rPr dirty="0" smtClean="0" baseline="8960" sz="2325" spc="-300" i="1">
                <a:latin typeface="Times New Roman"/>
                <a:cs typeface="Times New Roman"/>
              </a:rPr>
              <a:t> </a:t>
            </a:r>
            <a:r>
              <a:rPr dirty="0" smtClean="0" baseline="4065" sz="3075" spc="-757">
                <a:latin typeface="Arial"/>
                <a:cs typeface="Arial"/>
              </a:rPr>
              <a:t>)</a:t>
            </a:r>
            <a:r>
              <a:rPr dirty="0" smtClean="0" sz="2000" spc="0">
                <a:latin typeface="Microsoft YaHei UI"/>
                <a:cs typeface="Microsoft YaHei UI"/>
              </a:rPr>
              <a:t>，生成负样本</a:t>
            </a:r>
            <a:r>
              <a:rPr dirty="0" smtClean="0" sz="2000" spc="-260">
                <a:latin typeface="Microsoft YaHei UI"/>
                <a:cs typeface="Microsoft YaHei UI"/>
              </a:rPr>
              <a:t> </a:t>
            </a:r>
            <a:r>
              <a:rPr dirty="0" smtClean="0" baseline="4761" sz="2625" spc="-52">
                <a:latin typeface="Arial"/>
                <a:cs typeface="Arial"/>
              </a:rPr>
              <a:t>(</a:t>
            </a:r>
            <a:r>
              <a:rPr dirty="0" smtClean="0" baseline="10288" sz="2025" spc="-22" i="1">
                <a:latin typeface="Times New Roman"/>
                <a:cs typeface="Times New Roman"/>
              </a:rPr>
              <a:t>h</a:t>
            </a:r>
            <a:r>
              <a:rPr dirty="0" smtClean="0" baseline="14403" sz="2025" spc="-697">
                <a:latin typeface="Arial"/>
                <a:cs typeface="Arial"/>
              </a:rPr>
              <a:t>¢</a:t>
            </a:r>
            <a:r>
              <a:rPr dirty="0" smtClean="0" baseline="10288" sz="2025" spc="-7">
                <a:latin typeface="Times New Roman"/>
                <a:cs typeface="Times New Roman"/>
              </a:rPr>
              <a:t>,</a:t>
            </a:r>
            <a:r>
              <a:rPr dirty="0" smtClean="0" baseline="10288" sz="2025" spc="-262">
                <a:latin typeface="Times New Roman"/>
                <a:cs typeface="Times New Roman"/>
              </a:rPr>
              <a:t> </a:t>
            </a:r>
            <a:r>
              <a:rPr dirty="0" smtClean="0" baseline="10288" sz="2025" spc="75" i="1">
                <a:latin typeface="Times New Roman"/>
                <a:cs typeface="Times New Roman"/>
              </a:rPr>
              <a:t>r</a:t>
            </a:r>
            <a:r>
              <a:rPr dirty="0" smtClean="0" baseline="10288" sz="2025" spc="-7">
                <a:latin typeface="Times New Roman"/>
                <a:cs typeface="Times New Roman"/>
              </a:rPr>
              <a:t>,</a:t>
            </a:r>
            <a:r>
              <a:rPr dirty="0" smtClean="0" baseline="10288" sz="2025" spc="-322">
                <a:latin typeface="Times New Roman"/>
                <a:cs typeface="Times New Roman"/>
              </a:rPr>
              <a:t> </a:t>
            </a:r>
            <a:r>
              <a:rPr dirty="0" smtClean="0" baseline="10288" sz="2025" spc="-7" i="1">
                <a:latin typeface="Times New Roman"/>
                <a:cs typeface="Times New Roman"/>
              </a:rPr>
              <a:t>t</a:t>
            </a:r>
            <a:r>
              <a:rPr dirty="0" smtClean="0" baseline="10288" sz="2025" spc="-270" i="1">
                <a:latin typeface="Times New Roman"/>
                <a:cs typeface="Times New Roman"/>
              </a:rPr>
              <a:t> </a:t>
            </a:r>
            <a:r>
              <a:rPr dirty="0" smtClean="0" baseline="4761" sz="2625" spc="-225">
                <a:latin typeface="Arial"/>
                <a:cs typeface="Arial"/>
              </a:rPr>
              <a:t>)</a:t>
            </a:r>
            <a:endParaRPr baseline="4761" sz="2625">
              <a:latin typeface="Arial"/>
              <a:cs typeface="Arial"/>
            </a:endParaRPr>
          </a:p>
          <a:p>
            <a:pPr marL="449580">
              <a:lnSpc>
                <a:spcPts val="2185"/>
              </a:lnSpc>
            </a:pPr>
            <a:r>
              <a:rPr dirty="0" smtClean="0" baseline="-5555" sz="3000">
                <a:latin typeface="Microsoft YaHei UI"/>
                <a:cs typeface="Microsoft YaHei UI"/>
              </a:rPr>
              <a:t>或</a:t>
            </a:r>
            <a:r>
              <a:rPr dirty="0" smtClean="0" baseline="-5555" sz="3000" spc="82">
                <a:latin typeface="Microsoft YaHei UI"/>
                <a:cs typeface="Microsoft YaHei UI"/>
              </a:rPr>
              <a:t>者</a:t>
            </a:r>
            <a:r>
              <a:rPr dirty="0" smtClean="0" baseline="-2923" sz="2850" spc="-44">
                <a:latin typeface="Arial"/>
                <a:cs typeface="Arial"/>
              </a:rPr>
              <a:t>(</a:t>
            </a:r>
            <a:r>
              <a:rPr dirty="0" smtClean="0" sz="1450" spc="0" i="1">
                <a:latin typeface="Times New Roman"/>
                <a:cs typeface="Times New Roman"/>
              </a:rPr>
              <a:t>h</a:t>
            </a:r>
            <a:r>
              <a:rPr dirty="0" smtClean="0" sz="1450" spc="0">
                <a:latin typeface="Times New Roman"/>
                <a:cs typeface="Times New Roman"/>
              </a:rPr>
              <a:t>,</a:t>
            </a:r>
            <a:r>
              <a:rPr dirty="0" smtClean="0" sz="1450" spc="-185">
                <a:latin typeface="Times New Roman"/>
                <a:cs typeface="Times New Roman"/>
              </a:rPr>
              <a:t> </a:t>
            </a:r>
            <a:r>
              <a:rPr dirty="0" smtClean="0" sz="1450" spc="75" i="1">
                <a:latin typeface="Times New Roman"/>
                <a:cs typeface="Times New Roman"/>
              </a:rPr>
              <a:t>r</a:t>
            </a:r>
            <a:r>
              <a:rPr dirty="0" smtClean="0" sz="1450" spc="0">
                <a:latin typeface="Times New Roman"/>
                <a:cs typeface="Times New Roman"/>
              </a:rPr>
              <a:t>,</a:t>
            </a:r>
            <a:r>
              <a:rPr dirty="0" smtClean="0" sz="1450" spc="-229">
                <a:latin typeface="Times New Roman"/>
                <a:cs typeface="Times New Roman"/>
              </a:rPr>
              <a:t> </a:t>
            </a:r>
            <a:r>
              <a:rPr dirty="0" smtClean="0" sz="1450" spc="75" i="1">
                <a:latin typeface="Times New Roman"/>
                <a:cs typeface="Times New Roman"/>
              </a:rPr>
              <a:t>t</a:t>
            </a:r>
            <a:r>
              <a:rPr dirty="0" smtClean="0" baseline="3831" sz="2175" spc="-585">
                <a:latin typeface="Arial"/>
                <a:cs typeface="Arial"/>
              </a:rPr>
              <a:t>¢</a:t>
            </a:r>
            <a:r>
              <a:rPr dirty="0" smtClean="0" baseline="-2923" sz="2850" spc="-375">
                <a:latin typeface="Arial"/>
                <a:cs typeface="Arial"/>
              </a:rPr>
              <a:t>)</a:t>
            </a:r>
            <a:r>
              <a:rPr dirty="0" smtClean="0" baseline="-5555" sz="3000" spc="0">
                <a:latin typeface="Microsoft YaHei UI"/>
                <a:cs typeface="Microsoft YaHei UI"/>
              </a:rPr>
              <a:t>。</a:t>
            </a:r>
            <a:endParaRPr baseline="-5555" sz="30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6"/>
              </a:spcBef>
            </a:pPr>
            <a:endParaRPr sz="6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449580" marR="431165" indent="-269240">
              <a:lnSpc>
                <a:spcPts val="2400"/>
              </a:lnSpc>
            </a:pPr>
            <a:r>
              <a:rPr dirty="0" smtClean="0" sz="2000" spc="-10">
                <a:latin typeface="Arial"/>
                <a:cs typeface="Arial"/>
              </a:rPr>
              <a:t>2.</a:t>
            </a:r>
            <a:r>
              <a:rPr dirty="0" smtClean="0" sz="2000" spc="-15">
                <a:latin typeface="Arial"/>
                <a:cs typeface="Arial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在选择替换实体的时候，不是完全随机在实体集合中选择，而是在</a:t>
            </a:r>
            <a:r>
              <a:rPr dirty="0" smtClean="0" sz="2000" spc="0">
                <a:latin typeface="Microsoft YaHei UI"/>
                <a:cs typeface="Microsoft YaHei UI"/>
              </a:rPr>
              <a:t> 适合关系</a:t>
            </a:r>
            <a:r>
              <a:rPr dirty="0" smtClean="0" sz="2000" spc="-15">
                <a:latin typeface="Microsoft YaHei UI"/>
                <a:cs typeface="Microsoft YaHei UI"/>
              </a:rPr>
              <a:t> </a:t>
            </a:r>
            <a:r>
              <a:rPr dirty="0" smtClean="0" baseline="2469" sz="3375" spc="7" i="1">
                <a:latin typeface="Times New Roman"/>
                <a:cs typeface="Times New Roman"/>
              </a:rPr>
              <a:t>r</a:t>
            </a:r>
            <a:r>
              <a:rPr dirty="0" smtClean="0" baseline="2469" sz="3375" spc="254" i="1">
                <a:latin typeface="Times New Roman"/>
                <a:cs typeface="Times New Roman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关系的实体集合中随机选取。例如：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200"/>
              </a:lnSpc>
              <a:spcBef>
                <a:spcPts val="86"/>
              </a:spcBef>
            </a:pPr>
            <a:endParaRPr sz="1200"/>
          </a:p>
          <a:p>
            <a:pPr marL="449580" marR="442595">
              <a:lnSpc>
                <a:spcPct val="100000"/>
              </a:lnSpc>
            </a:pPr>
            <a:r>
              <a:rPr dirty="0" smtClean="0" sz="2000">
                <a:latin typeface="Microsoft YaHei UI"/>
                <a:cs typeface="Microsoft YaHei UI"/>
              </a:rPr>
              <a:t>对进行尾部实体替换时，只是用其他的地名替换</a:t>
            </a:r>
            <a:r>
              <a:rPr dirty="0" smtClean="0" sz="2000" spc="1240">
                <a:latin typeface="Microsoft YaHei UI"/>
                <a:cs typeface="Microsoft YaHei UI"/>
              </a:rPr>
              <a:t>“</a:t>
            </a:r>
            <a:r>
              <a:rPr dirty="0" smtClean="0" sz="2000" spc="1240">
                <a:latin typeface="Microsoft YaHei UI"/>
                <a:cs typeface="Microsoft YaHei UI"/>
              </a:rPr>
              <a:t>上海</a:t>
            </a:r>
            <a:r>
              <a:rPr dirty="0" smtClean="0" sz="2000" spc="1240">
                <a:latin typeface="Microsoft YaHei UI"/>
                <a:cs typeface="Microsoft YaHei UI"/>
              </a:rPr>
              <a:t>”</a:t>
            </a:r>
            <a:r>
              <a:rPr dirty="0" smtClean="0" sz="2000" spc="1240">
                <a:latin typeface="Microsoft YaHei UI"/>
                <a:cs typeface="Microsoft YaHei UI"/>
              </a:rPr>
              <a:t>，如</a:t>
            </a:r>
            <a:r>
              <a:rPr dirty="0" smtClean="0" sz="2000" spc="1240">
                <a:latin typeface="Microsoft YaHei UI"/>
                <a:cs typeface="Microsoft YaHei UI"/>
              </a:rPr>
              <a:t>“</a:t>
            </a:r>
            <a:r>
              <a:rPr dirty="0" smtClean="0" sz="2000" spc="1240">
                <a:latin typeface="Microsoft YaHei UI"/>
                <a:cs typeface="Microsoft YaHei UI"/>
              </a:rPr>
              <a:t>成</a:t>
            </a:r>
            <a:r>
              <a:rPr dirty="0" smtClean="0" sz="2000" spc="1240">
                <a:latin typeface="Microsoft YaHei UI"/>
                <a:cs typeface="Microsoft YaHei UI"/>
              </a:rPr>
              <a:t> 都</a:t>
            </a:r>
            <a:r>
              <a:rPr dirty="0" smtClean="0" sz="2000" spc="1240">
                <a:latin typeface="Microsoft YaHei UI"/>
                <a:cs typeface="Microsoft YaHei UI"/>
              </a:rPr>
              <a:t>”</a:t>
            </a:r>
            <a:r>
              <a:rPr dirty="0" smtClean="0" sz="2000" spc="1240">
                <a:latin typeface="Microsoft YaHei UI"/>
                <a:cs typeface="Microsoft YaHei UI"/>
              </a:rPr>
              <a:t>，而不会使用人名进行替换。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23017" y="5715343"/>
            <a:ext cx="1824122" cy="176454"/>
          </a:xfrm>
          <a:custGeom>
            <a:avLst/>
            <a:gdLst/>
            <a:ahLst/>
            <a:cxnLst/>
            <a:rect l="l" t="t" r="r" b="b"/>
            <a:pathLst>
              <a:path w="1824122" h="176454">
                <a:moveTo>
                  <a:pt x="1768211" y="0"/>
                </a:moveTo>
                <a:lnTo>
                  <a:pt x="1765721" y="7169"/>
                </a:lnTo>
                <a:lnTo>
                  <a:pt x="1775983" y="11730"/>
                </a:lnTo>
                <a:lnTo>
                  <a:pt x="1785145" y="18757"/>
                </a:lnTo>
                <a:lnTo>
                  <a:pt x="1804494" y="53453"/>
                </a:lnTo>
                <a:lnTo>
                  <a:pt x="1808166" y="96574"/>
                </a:lnTo>
                <a:lnTo>
                  <a:pt x="1806937" y="109443"/>
                </a:lnTo>
                <a:lnTo>
                  <a:pt x="1787655" y="155819"/>
                </a:lnTo>
                <a:lnTo>
                  <a:pt x="1765978" y="169292"/>
                </a:lnTo>
                <a:lnTo>
                  <a:pt x="1773358" y="174913"/>
                </a:lnTo>
                <a:lnTo>
                  <a:pt x="1812310" y="141567"/>
                </a:lnTo>
                <a:lnTo>
                  <a:pt x="1823801" y="94631"/>
                </a:lnTo>
                <a:lnTo>
                  <a:pt x="1824122" y="77914"/>
                </a:lnTo>
                <a:lnTo>
                  <a:pt x="1822479" y="64814"/>
                </a:lnTo>
                <a:lnTo>
                  <a:pt x="1801280" y="19445"/>
                </a:lnTo>
                <a:lnTo>
                  <a:pt x="1780741" y="4496"/>
                </a:lnTo>
                <a:lnTo>
                  <a:pt x="1768211" y="0"/>
                </a:lnTo>
                <a:close/>
              </a:path>
              <a:path w="1824122" h="176454">
                <a:moveTo>
                  <a:pt x="55914" y="0"/>
                </a:moveTo>
                <a:lnTo>
                  <a:pt x="20321" y="22934"/>
                </a:lnTo>
                <a:lnTo>
                  <a:pt x="1684" y="67617"/>
                </a:lnTo>
                <a:lnTo>
                  <a:pt x="0" y="98627"/>
                </a:lnTo>
                <a:lnTo>
                  <a:pt x="1635" y="111753"/>
                </a:lnTo>
                <a:lnTo>
                  <a:pt x="22774" y="157048"/>
                </a:lnTo>
                <a:lnTo>
                  <a:pt x="55914" y="176454"/>
                </a:lnTo>
                <a:lnTo>
                  <a:pt x="58118" y="169282"/>
                </a:lnTo>
                <a:lnTo>
                  <a:pt x="48018" y="164700"/>
                </a:lnTo>
                <a:lnTo>
                  <a:pt x="38968" y="157609"/>
                </a:lnTo>
                <a:lnTo>
                  <a:pt x="19666" y="122492"/>
                </a:lnTo>
                <a:lnTo>
                  <a:pt x="15894" y="79731"/>
                </a:lnTo>
                <a:lnTo>
                  <a:pt x="17054" y="66876"/>
                </a:lnTo>
                <a:lnTo>
                  <a:pt x="36513" y="20521"/>
                </a:lnTo>
                <a:lnTo>
                  <a:pt x="58425" y="7162"/>
                </a:lnTo>
                <a:lnTo>
                  <a:pt x="55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72269" y="5667445"/>
            <a:ext cx="1725930" cy="23050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602615" algn="l"/>
                <a:tab pos="1331595" algn="l"/>
              </a:tabLst>
            </a:pPr>
            <a:r>
              <a:rPr dirty="0" smtClean="0" sz="1500">
                <a:latin typeface="Microsoft JhengHei Light"/>
                <a:cs typeface="Microsoft JhengHei Light"/>
              </a:rPr>
              <a:t>姚明	</a:t>
            </a:r>
            <a:r>
              <a:rPr dirty="0" smtClean="0" sz="1500">
                <a:latin typeface="Microsoft JhengHei Light"/>
                <a:cs typeface="Microsoft JhengHei Light"/>
              </a:rPr>
              <a:t>出生于	</a:t>
            </a:r>
            <a:r>
              <a:rPr dirty="0" smtClean="0" sz="1500">
                <a:latin typeface="Microsoft JhengHei Light"/>
                <a:cs typeface="Microsoft JhengHei Light"/>
              </a:rPr>
              <a:t>上海</a:t>
            </a:r>
            <a:endParaRPr sz="150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知识图谱数据问题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6484"/>
            <a:ext cx="8210550" cy="7493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69875" marR="12700" indent="-257175">
              <a:lnSpc>
                <a:spcPct val="100699"/>
              </a:lnSpc>
            </a:pPr>
            <a:r>
              <a:rPr dirty="0" smtClean="0" sz="2400">
                <a:latin typeface="Microsoft YaHei UI"/>
                <a:cs typeface="Microsoft YaHei UI"/>
              </a:rPr>
              <a:t>-</a:t>
            </a:r>
            <a:r>
              <a:rPr dirty="0" smtClean="0" sz="2400" spc="27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知识图谱中关系有</a:t>
            </a:r>
            <a:r>
              <a:rPr dirty="0" smtClean="0" sz="2400" spc="1490">
                <a:latin typeface="Microsoft YaHei UI"/>
                <a:cs typeface="Microsoft YaHei UI"/>
              </a:rPr>
              <a:t>“</a:t>
            </a:r>
            <a:r>
              <a:rPr dirty="0" smtClean="0" sz="2400" spc="1490">
                <a:latin typeface="Arial"/>
                <a:cs typeface="Arial"/>
              </a:rPr>
              <a:t>1-1</a:t>
            </a:r>
            <a:r>
              <a:rPr dirty="0" smtClean="0" sz="2400" spc="1490">
                <a:latin typeface="Microsoft YaHei UI"/>
                <a:cs typeface="Microsoft YaHei UI"/>
              </a:rPr>
              <a:t>”</a:t>
            </a:r>
            <a:r>
              <a:rPr dirty="0" smtClean="0" sz="2400" spc="-5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、</a:t>
            </a:r>
            <a:r>
              <a:rPr dirty="0" smtClean="0" sz="2400" spc="1490">
                <a:latin typeface="Microsoft YaHei UI"/>
                <a:cs typeface="Microsoft YaHei UI"/>
              </a:rPr>
              <a:t>“</a:t>
            </a:r>
            <a:r>
              <a:rPr dirty="0" smtClean="0" sz="2400" spc="1490">
                <a:latin typeface="Arial"/>
                <a:cs typeface="Arial"/>
              </a:rPr>
              <a:t>1-N</a:t>
            </a:r>
            <a:r>
              <a:rPr dirty="0" smtClean="0" sz="2400" spc="1490">
                <a:latin typeface="Microsoft YaHei UI"/>
                <a:cs typeface="Microsoft YaHei UI"/>
              </a:rPr>
              <a:t>”</a:t>
            </a:r>
            <a:r>
              <a:rPr dirty="0" smtClean="0" sz="2400" spc="-5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、</a:t>
            </a:r>
            <a:r>
              <a:rPr dirty="0" smtClean="0" sz="2400" spc="1490">
                <a:latin typeface="Microsoft YaHei UI"/>
                <a:cs typeface="Microsoft YaHei UI"/>
              </a:rPr>
              <a:t>“</a:t>
            </a:r>
            <a:r>
              <a:rPr dirty="0" smtClean="0" sz="2400" spc="1490">
                <a:latin typeface="Arial"/>
                <a:cs typeface="Arial"/>
              </a:rPr>
              <a:t>N-1</a:t>
            </a:r>
            <a:r>
              <a:rPr dirty="0" smtClean="0" sz="2400" spc="1490">
                <a:latin typeface="Microsoft YaHei UI"/>
                <a:cs typeface="Microsoft YaHei UI"/>
              </a:rPr>
              <a:t>”</a:t>
            </a:r>
            <a:r>
              <a:rPr dirty="0" smtClean="0" sz="2400" spc="1490">
                <a:latin typeface="Microsoft YaHei UI"/>
                <a:cs typeface="Microsoft YaHei UI"/>
              </a:rPr>
              <a:t>、</a:t>
            </a:r>
            <a:r>
              <a:rPr dirty="0" smtClean="0" sz="2400" spc="1490">
                <a:latin typeface="Microsoft YaHei UI"/>
                <a:cs typeface="Microsoft YaHei UI"/>
              </a:rPr>
              <a:t>“</a:t>
            </a:r>
            <a:r>
              <a:rPr dirty="0" smtClean="0" sz="2400" spc="1490">
                <a:latin typeface="Arial"/>
                <a:cs typeface="Arial"/>
              </a:rPr>
              <a:t>N-N</a:t>
            </a:r>
            <a:r>
              <a:rPr dirty="0" smtClean="0" sz="2400" spc="1490">
                <a:latin typeface="Microsoft YaHei UI"/>
                <a:cs typeface="Microsoft YaHei UI"/>
              </a:rPr>
              <a:t>”</a:t>
            </a:r>
            <a:r>
              <a:rPr dirty="0" smtClean="0" sz="2400" spc="1170">
                <a:latin typeface="Microsoft YaHei UI"/>
                <a:cs typeface="Microsoft YaHei UI"/>
              </a:rPr>
              <a:t> </a:t>
            </a:r>
            <a:r>
              <a:rPr dirty="0" smtClean="0" sz="2400" spc="1170">
                <a:latin typeface="Microsoft YaHei UI"/>
                <a:cs typeface="Microsoft YaHei UI"/>
              </a:rPr>
              <a:t>多种类型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5477" y="2889947"/>
            <a:ext cx="5716991" cy="2615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解决方案: </a:t>
            </a:r>
            <a:r>
              <a:rPr dirty="0" smtClean="0" sz="4000" spc="-5">
                <a:latin typeface="Microsoft YaHei UI"/>
                <a:cs typeface="Microsoft YaHei UI"/>
              </a:rPr>
              <a:t>Tra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5">
                <a:latin typeface="Microsoft YaHei UI"/>
                <a:cs typeface="Microsoft YaHei UI"/>
              </a:rPr>
              <a:t>s</a:t>
            </a:r>
            <a:r>
              <a:rPr dirty="0" smtClean="0" sz="4000" spc="0">
                <a:latin typeface="Microsoft YaHei UI"/>
                <a:cs typeface="Microsoft YaHei UI"/>
              </a:rPr>
              <a:t>R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2076" y="2682479"/>
            <a:ext cx="700073" cy="238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344076" y="2711143"/>
            <a:ext cx="715300" cy="230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566230" y="3039337"/>
            <a:ext cx="1829837" cy="3258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65024" y="2863731"/>
            <a:ext cx="3601346" cy="18051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557149" y="1728976"/>
            <a:ext cx="1171739" cy="2357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979758" y="1739693"/>
            <a:ext cx="1078856" cy="2143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582077" y="2128791"/>
            <a:ext cx="3050806" cy="2143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64540" y="1253299"/>
            <a:ext cx="4337050" cy="723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246379" algn="l"/>
              </a:tabLst>
            </a:pPr>
            <a:r>
              <a:rPr dirty="0" smtClean="0" sz="900" spc="17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900" spc="17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500" spc="170" b="1">
                <a:latin typeface="Microsoft YaHei UI"/>
                <a:cs typeface="Microsoft YaHei UI"/>
              </a:rPr>
              <a:t>Tr</a:t>
            </a:r>
            <a:r>
              <a:rPr dirty="0" smtClean="0" sz="1500" spc="-5" b="1">
                <a:latin typeface="Microsoft YaHei UI"/>
                <a:cs typeface="Microsoft YaHei UI"/>
              </a:rPr>
              <a:t>a</a:t>
            </a:r>
            <a:r>
              <a:rPr dirty="0" smtClean="0" sz="1500" spc="0" b="1">
                <a:latin typeface="Microsoft YaHei UI"/>
                <a:cs typeface="Microsoft YaHei UI"/>
              </a:rPr>
              <a:t>n</a:t>
            </a:r>
            <a:r>
              <a:rPr dirty="0" smtClean="0" sz="1500" spc="5" b="1">
                <a:latin typeface="Microsoft YaHei UI"/>
                <a:cs typeface="Microsoft YaHei UI"/>
              </a:rPr>
              <a:t>H</a:t>
            </a:r>
            <a:r>
              <a:rPr dirty="0" smtClean="0" sz="1500" spc="0" b="1">
                <a:latin typeface="Microsoft YaHei UI"/>
                <a:cs typeface="Microsoft YaHei UI"/>
              </a:rPr>
              <a:t>、Tr</a:t>
            </a:r>
            <a:r>
              <a:rPr dirty="0" smtClean="0" sz="1500" spc="-5" b="1">
                <a:latin typeface="Microsoft YaHei UI"/>
                <a:cs typeface="Microsoft YaHei UI"/>
              </a:rPr>
              <a:t>a</a:t>
            </a:r>
            <a:r>
              <a:rPr dirty="0" smtClean="0" sz="1500" spc="0" b="1">
                <a:latin typeface="Microsoft YaHei UI"/>
                <a:cs typeface="Microsoft YaHei UI"/>
              </a:rPr>
              <a:t>n</a:t>
            </a:r>
            <a:r>
              <a:rPr dirty="0" smtClean="0" sz="1500" spc="-5" b="1">
                <a:latin typeface="Microsoft YaHei UI"/>
                <a:cs typeface="Microsoft YaHei UI"/>
              </a:rPr>
              <a:t>s</a:t>
            </a:r>
            <a:r>
              <a:rPr dirty="0" smtClean="0" sz="1500" spc="0" b="1">
                <a:latin typeface="Microsoft YaHei UI"/>
                <a:cs typeface="Microsoft YaHei UI"/>
              </a:rPr>
              <a:t>R、Tr</a:t>
            </a:r>
            <a:r>
              <a:rPr dirty="0" smtClean="0" sz="1500" spc="-5" b="1">
                <a:latin typeface="Microsoft YaHei UI"/>
                <a:cs typeface="Microsoft YaHei UI"/>
              </a:rPr>
              <a:t>a</a:t>
            </a:r>
            <a:r>
              <a:rPr dirty="0" smtClean="0" sz="1500" spc="0" b="1">
                <a:latin typeface="Microsoft YaHei UI"/>
                <a:cs typeface="Microsoft YaHei UI"/>
              </a:rPr>
              <a:t>n</a:t>
            </a:r>
            <a:r>
              <a:rPr dirty="0" smtClean="0" sz="1500" spc="-5" b="1">
                <a:latin typeface="Microsoft YaHei UI"/>
                <a:cs typeface="Microsoft YaHei UI"/>
              </a:rPr>
              <a:t>s</a:t>
            </a:r>
            <a:r>
              <a:rPr dirty="0" smtClean="0" sz="1500" spc="0" b="1">
                <a:latin typeface="Microsoft YaHei UI"/>
                <a:cs typeface="Microsoft YaHei UI"/>
              </a:rPr>
              <a:t>D</a:t>
            </a:r>
            <a:endParaRPr sz="15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97"/>
              </a:spcBef>
            </a:pPr>
            <a:endParaRPr sz="1100"/>
          </a:p>
          <a:p>
            <a:pPr algn="r" marR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Tr</a:t>
            </a:r>
            <a:r>
              <a:rPr dirty="0" smtClean="0" sz="1350" spc="0"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5">
                <a:latin typeface="Lucida Sans Unicode"/>
                <a:cs typeface="Lucida Sans Unicode"/>
              </a:rPr>
              <a:t>s</a:t>
            </a:r>
            <a:r>
              <a:rPr dirty="0" smtClean="0" sz="1350" spc="5">
                <a:latin typeface="Lucida Sans Unicode"/>
                <a:cs typeface="Lucida Sans Unicode"/>
              </a:rPr>
              <a:t>H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81446" y="2687274"/>
            <a:ext cx="60198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Tr</a:t>
            </a:r>
            <a:r>
              <a:rPr dirty="0" smtClean="0" sz="1350" spc="0"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5">
                <a:latin typeface="Lucida Sans Unicode"/>
                <a:cs typeface="Lucida Sans Unicode"/>
              </a:rPr>
              <a:t>s</a:t>
            </a:r>
            <a:r>
              <a:rPr dirty="0" smtClean="0" sz="1350" spc="5"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84309" y="3743217"/>
            <a:ext cx="1117418" cy="434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582077" y="4219692"/>
            <a:ext cx="1646762" cy="2240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609464" y="4509393"/>
            <a:ext cx="1850185" cy="2415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118904" y="6281790"/>
            <a:ext cx="5883910" cy="4921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3495">
              <a:lnSpc>
                <a:spcPct val="100000"/>
              </a:lnSpc>
            </a:pPr>
            <a:r>
              <a:rPr dirty="0" smtClean="0" sz="800" spc="-10">
                <a:latin typeface="Lucida Sans Unicode"/>
                <a:cs typeface="Lucida Sans Unicode"/>
              </a:rPr>
              <a:t>W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20">
                <a:latin typeface="Lucida Sans Unicode"/>
                <a:cs typeface="Lucida Sans Unicode"/>
              </a:rPr>
              <a:t>g</a:t>
            </a:r>
            <a:r>
              <a:rPr dirty="0" smtClean="0" sz="800" spc="0">
                <a:latin typeface="Lucida Sans Unicode"/>
                <a:cs typeface="Lucida Sans Unicode"/>
              </a:rPr>
              <a:t>,</a:t>
            </a:r>
            <a:r>
              <a:rPr dirty="0" smtClean="0" sz="800" spc="-10">
                <a:latin typeface="Lucida Sans Unicode"/>
                <a:cs typeface="Lucida Sans Unicode"/>
              </a:rPr>
              <a:t> e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5">
                <a:latin typeface="Lucida Sans Unicode"/>
                <a:cs typeface="Lucida Sans Unicode"/>
              </a:rPr>
              <a:t> a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0">
                <a:latin typeface="Lucida Sans Unicode"/>
                <a:cs typeface="Lucida Sans Unicode"/>
              </a:rPr>
              <a:t>.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20">
                <a:latin typeface="Lucida Sans Unicode"/>
                <a:cs typeface="Lucida Sans Unicode"/>
              </a:rPr>
              <a:t>K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15">
                <a:latin typeface="Lucida Sans Unicode"/>
                <a:cs typeface="Lucida Sans Unicode"/>
              </a:rPr>
              <a:t>w</a:t>
            </a:r>
            <a:r>
              <a:rPr dirty="0" smtClean="0" sz="800" spc="-15">
                <a:latin typeface="Lucida Sans Unicode"/>
                <a:cs typeface="Lucida Sans Unicode"/>
              </a:rPr>
              <a:t>l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20">
                <a:latin typeface="Lucida Sans Unicode"/>
                <a:cs typeface="Lucida Sans Unicode"/>
              </a:rPr>
              <a:t>g</a:t>
            </a:r>
            <a:r>
              <a:rPr dirty="0" smtClean="0" sz="800" spc="0">
                <a:latin typeface="Lucida Sans Unicode"/>
                <a:cs typeface="Lucida Sans Unicode"/>
              </a:rPr>
              <a:t>e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15">
                <a:latin typeface="Lucida Sans Unicode"/>
                <a:cs typeface="Lucida Sans Unicode"/>
              </a:rPr>
              <a:t>G</a:t>
            </a:r>
            <a:r>
              <a:rPr dirty="0" smtClean="0" sz="800" spc="-5">
                <a:latin typeface="Lucida Sans Unicode"/>
                <a:cs typeface="Lucida Sans Unicode"/>
              </a:rPr>
              <a:t>rap</a:t>
            </a:r>
            <a:r>
              <a:rPr dirty="0" smtClean="0" sz="800" spc="-5">
                <a:latin typeface="Lucida Sans Unicode"/>
                <a:cs typeface="Lucida Sans Unicode"/>
              </a:rPr>
              <a:t>h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15">
                <a:latin typeface="Lucida Sans Unicode"/>
                <a:cs typeface="Lucida Sans Unicode"/>
              </a:rPr>
              <a:t>E</a:t>
            </a:r>
            <a:r>
              <a:rPr dirty="0" smtClean="0" sz="800" spc="-20">
                <a:latin typeface="Lucida Sans Unicode"/>
                <a:cs typeface="Lucida Sans Unicode"/>
              </a:rPr>
              <a:t>m</a:t>
            </a:r>
            <a:r>
              <a:rPr dirty="0" smtClean="0" sz="800" spc="-5">
                <a:latin typeface="Lucida Sans Unicode"/>
                <a:cs typeface="Lucida Sans Unicode"/>
              </a:rPr>
              <a:t>b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g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5">
                <a:latin typeface="Lucida Sans Unicode"/>
                <a:cs typeface="Lucida Sans Unicode"/>
              </a:rPr>
              <a:t>b</a:t>
            </a:r>
            <a:r>
              <a:rPr dirty="0" smtClean="0" sz="800" spc="0">
                <a:latin typeface="Lucida Sans Unicode"/>
                <a:cs typeface="Lucida Sans Unicode"/>
              </a:rPr>
              <a:t>y</a:t>
            </a:r>
            <a:r>
              <a:rPr dirty="0" smtClean="0" sz="800" spc="-10">
                <a:latin typeface="Lucida Sans Unicode"/>
                <a:cs typeface="Lucida Sans Unicode"/>
              </a:rPr>
              <a:t> T</a:t>
            </a:r>
            <a:r>
              <a:rPr dirty="0" smtClean="0" sz="800" spc="-5">
                <a:latin typeface="Lucida Sans Unicode"/>
                <a:cs typeface="Lucida Sans Unicode"/>
              </a:rPr>
              <a:t>r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15">
                <a:latin typeface="Lucida Sans Unicode"/>
                <a:cs typeface="Lucida Sans Unicode"/>
              </a:rPr>
              <a:t>s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t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5">
                <a:latin typeface="Lucida Sans Unicode"/>
                <a:cs typeface="Lucida Sans Unicode"/>
              </a:rPr>
              <a:t>g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5">
                <a:latin typeface="Lucida Sans Unicode"/>
                <a:cs typeface="Lucida Sans Unicode"/>
              </a:rPr>
              <a:t>n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25">
                <a:latin typeface="Lucida Sans Unicode"/>
                <a:cs typeface="Lucida Sans Unicode"/>
              </a:rPr>
              <a:t>H</a:t>
            </a:r>
            <a:r>
              <a:rPr dirty="0" smtClean="0" sz="800" spc="-10">
                <a:latin typeface="Lucida Sans Unicode"/>
                <a:cs typeface="Lucida Sans Unicode"/>
              </a:rPr>
              <a:t>y</a:t>
            </a:r>
            <a:r>
              <a:rPr dirty="0" smtClean="0" sz="800" spc="-5">
                <a:latin typeface="Lucida Sans Unicode"/>
                <a:cs typeface="Lucida Sans Unicode"/>
              </a:rPr>
              <a:t>p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5">
                <a:latin typeface="Lucida Sans Unicode"/>
                <a:cs typeface="Lucida Sans Unicode"/>
              </a:rPr>
              <a:t>r</a:t>
            </a:r>
            <a:r>
              <a:rPr dirty="0" smtClean="0" sz="800" spc="-5">
                <a:latin typeface="Lucida Sans Unicode"/>
                <a:cs typeface="Lucida Sans Unicode"/>
              </a:rPr>
              <a:t>p</a:t>
            </a:r>
            <a:r>
              <a:rPr dirty="0" smtClean="0" sz="800" spc="-10">
                <a:latin typeface="Lucida Sans Unicode"/>
                <a:cs typeface="Lucida Sans Unicode"/>
              </a:rPr>
              <a:t>l</a:t>
            </a:r>
            <a:r>
              <a:rPr dirty="0" smtClean="0" sz="800" spc="-5">
                <a:latin typeface="Lucida Sans Unicode"/>
                <a:cs typeface="Lucida Sans Unicode"/>
              </a:rPr>
              <a:t>a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15">
                <a:latin typeface="Lucida Sans Unicode"/>
                <a:cs typeface="Lucida Sans Unicode"/>
              </a:rPr>
              <a:t>s</a:t>
            </a:r>
            <a:r>
              <a:rPr dirty="0" smtClean="0" sz="800" spc="0">
                <a:latin typeface="Lucida Sans Unicode"/>
                <a:cs typeface="Lucida Sans Unicode"/>
              </a:rPr>
              <a:t>.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15">
                <a:latin typeface="Lucida Sans Unicode"/>
                <a:cs typeface="Lucida Sans Unicode"/>
              </a:rPr>
              <a:t>I</a:t>
            </a:r>
            <a:r>
              <a:rPr dirty="0" smtClean="0" sz="800" spc="-5">
                <a:latin typeface="Lucida Sans Unicode"/>
                <a:cs typeface="Lucida Sans Unicode"/>
              </a:rPr>
              <a:t>n</a:t>
            </a:r>
            <a:r>
              <a:rPr dirty="0" smtClean="0" sz="800" spc="-15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Pr</a:t>
            </a:r>
            <a:r>
              <a:rPr dirty="0" smtClean="0" sz="800" spc="-5">
                <a:latin typeface="Lucida Sans Unicode"/>
                <a:cs typeface="Lucida Sans Unicode"/>
              </a:rPr>
              <a:t>o</a:t>
            </a:r>
            <a:r>
              <a:rPr dirty="0" smtClean="0" sz="800" spc="-10">
                <a:latin typeface="Lucida Sans Unicode"/>
                <a:cs typeface="Lucida Sans Unicode"/>
              </a:rPr>
              <a:t>c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10">
                <a:latin typeface="Lucida Sans Unicode"/>
                <a:cs typeface="Lucida Sans Unicode"/>
              </a:rPr>
              <a:t>e</a:t>
            </a:r>
            <a:r>
              <a:rPr dirty="0" smtClean="0" sz="800" spc="-5">
                <a:latin typeface="Lucida Sans Unicode"/>
                <a:cs typeface="Lucida Sans Unicode"/>
              </a:rPr>
              <a:t>d</a:t>
            </a:r>
            <a:r>
              <a:rPr dirty="0" smtClean="0" sz="800" spc="-10">
                <a:latin typeface="Lucida Sans Unicode"/>
                <a:cs typeface="Lucida Sans Unicode"/>
              </a:rPr>
              <a:t>i</a:t>
            </a:r>
            <a:r>
              <a:rPr dirty="0" smtClean="0" sz="800" spc="-15">
                <a:latin typeface="Lucida Sans Unicode"/>
                <a:cs typeface="Lucida Sans Unicode"/>
              </a:rPr>
              <a:t>n</a:t>
            </a:r>
            <a:r>
              <a:rPr dirty="0" smtClean="0" sz="800" spc="-20">
                <a:latin typeface="Lucida Sans Unicode"/>
                <a:cs typeface="Lucida Sans Unicode"/>
              </a:rPr>
              <a:t>g</a:t>
            </a:r>
            <a:r>
              <a:rPr dirty="0" smtClean="0" sz="800" spc="-5">
                <a:latin typeface="Lucida Sans Unicode"/>
                <a:cs typeface="Lucida Sans Unicode"/>
              </a:rPr>
              <a:t>s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o</a:t>
            </a:r>
            <a:r>
              <a:rPr dirty="0" smtClean="0" sz="800" spc="-5">
                <a:latin typeface="Lucida Sans Unicode"/>
                <a:cs typeface="Lucida Sans Unicode"/>
              </a:rPr>
              <a:t>f</a:t>
            </a:r>
            <a:r>
              <a:rPr dirty="0" smtClean="0" sz="800" spc="-10">
                <a:latin typeface="Lucida Sans Unicode"/>
                <a:cs typeface="Lucida Sans Unicode"/>
              </a:rPr>
              <a:t> </a:t>
            </a:r>
            <a:r>
              <a:rPr dirty="0" smtClean="0" sz="800" spc="0" i="1">
                <a:latin typeface="Arial"/>
                <a:cs typeface="Arial"/>
              </a:rPr>
              <a:t>AAA</a:t>
            </a:r>
            <a:r>
              <a:rPr dirty="0" smtClean="0" sz="800" spc="5" i="1">
                <a:latin typeface="Arial"/>
                <a:cs typeface="Arial"/>
              </a:rPr>
              <a:t>I</a:t>
            </a:r>
            <a:r>
              <a:rPr dirty="0" smtClean="0" sz="800" spc="20" i="1">
                <a:latin typeface="Arial"/>
                <a:cs typeface="Arial"/>
              </a:rPr>
              <a:t> </a:t>
            </a:r>
            <a:r>
              <a:rPr dirty="0" smtClean="0" sz="800" spc="-10">
                <a:latin typeface="Lucida Sans Unicode"/>
                <a:cs typeface="Lucida Sans Unicode"/>
              </a:rPr>
              <a:t>2014</a:t>
            </a:r>
            <a:endParaRPr sz="800">
              <a:latin typeface="Lucida Sans Unicode"/>
              <a:cs typeface="Lucida Sans Unicode"/>
            </a:endParaRPr>
          </a:p>
          <a:p>
            <a:pPr marL="23495" marR="12700" indent="-11430">
              <a:lnSpc>
                <a:spcPct val="138600"/>
              </a:lnSpc>
              <a:spcBef>
                <a:spcPts val="160"/>
              </a:spcBef>
            </a:pPr>
            <a:r>
              <a:rPr dirty="0" smtClean="0" sz="800" spc="5">
                <a:latin typeface="Lucida Sans Unicode"/>
                <a:cs typeface="Lucida Sans Unicode"/>
              </a:rPr>
              <a:t>L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0">
                <a:latin typeface="Lucida Sans Unicode"/>
                <a:cs typeface="Lucida Sans Unicode"/>
              </a:rPr>
              <a:t>,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10">
                <a:latin typeface="Lucida Sans Unicode"/>
                <a:cs typeface="Lucida Sans Unicode"/>
              </a:rPr>
              <a:t> </a:t>
            </a:r>
            <a:r>
              <a:rPr dirty="0" smtClean="0" sz="800" spc="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.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5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20">
                <a:latin typeface="Lucida Sans Unicode"/>
                <a:cs typeface="Lucida Sans Unicode"/>
              </a:rPr>
              <a:t>g</a:t>
            </a:r>
            <a:r>
              <a:rPr dirty="0" smtClean="0" sz="800" spc="20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ty</a:t>
            </a:r>
            <a:r>
              <a:rPr dirty="0" smtClean="0" sz="800" spc="-5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20">
                <a:latin typeface="Lucida Sans Unicode"/>
                <a:cs typeface="Lucida Sans Unicode"/>
              </a:rPr>
              <a:t>d</a:t>
            </a:r>
            <a:r>
              <a:rPr dirty="0" smtClean="0" sz="800" spc="10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R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on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Em</a:t>
            </a:r>
            <a:r>
              <a:rPr dirty="0" smtClean="0" sz="800" spc="20">
                <a:latin typeface="Lucida Sans Unicode"/>
                <a:cs typeface="Lucida Sans Unicode"/>
              </a:rPr>
              <a:t>b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20">
                <a:latin typeface="Lucida Sans Unicode"/>
                <a:cs typeface="Lucida Sans Unicode"/>
              </a:rPr>
              <a:t>dd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0">
                <a:latin typeface="Lucida Sans Unicode"/>
                <a:cs typeface="Lucida Sans Unicode"/>
              </a:rPr>
              <a:t>g</a:t>
            </a:r>
            <a:r>
              <a:rPr dirty="0" smtClean="0" sz="800" spc="15">
                <a:latin typeface="Lucida Sans Unicode"/>
                <a:cs typeface="Lucida Sans Unicode"/>
              </a:rPr>
              <a:t>s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f</a:t>
            </a:r>
            <a:r>
              <a:rPr dirty="0" smtClean="0" sz="800" spc="15">
                <a:latin typeface="Lucida Sans Unicode"/>
                <a:cs typeface="Lucida Sans Unicode"/>
              </a:rPr>
              <a:t>or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K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5">
                <a:latin typeface="Lucida Sans Unicode"/>
                <a:cs typeface="Lucida Sans Unicode"/>
              </a:rPr>
              <a:t>o</a:t>
            </a:r>
            <a:r>
              <a:rPr dirty="0" smtClean="0" sz="800" spc="15">
                <a:latin typeface="Lucida Sans Unicode"/>
                <a:cs typeface="Lucida Sans Unicode"/>
              </a:rPr>
              <a:t>w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20">
                <a:latin typeface="Lucida Sans Unicode"/>
                <a:cs typeface="Lucida Sans Unicode"/>
              </a:rPr>
              <a:t>d</a:t>
            </a:r>
            <a:r>
              <a:rPr dirty="0" smtClean="0" sz="800" spc="10">
                <a:latin typeface="Lucida Sans Unicode"/>
                <a:cs typeface="Lucida Sans Unicode"/>
              </a:rPr>
              <a:t>g</a:t>
            </a:r>
            <a:r>
              <a:rPr dirty="0" smtClean="0" sz="800" spc="15">
                <a:latin typeface="Lucida Sans Unicode"/>
                <a:cs typeface="Lucida Sans Unicode"/>
              </a:rPr>
              <a:t>e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G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20">
                <a:latin typeface="Lucida Sans Unicode"/>
                <a:cs typeface="Lucida Sans Unicode"/>
              </a:rPr>
              <a:t>ph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C</a:t>
            </a:r>
            <a:r>
              <a:rPr dirty="0" smtClean="0" sz="800" spc="15">
                <a:latin typeface="Lucida Sans Unicode"/>
                <a:cs typeface="Lucida Sans Unicode"/>
              </a:rPr>
              <a:t>o</a:t>
            </a:r>
            <a:r>
              <a:rPr dirty="0" smtClean="0" sz="800" spc="25">
                <a:latin typeface="Lucida Sans Unicode"/>
                <a:cs typeface="Lucida Sans Unicode"/>
              </a:rPr>
              <a:t>m</a:t>
            </a:r>
            <a:r>
              <a:rPr dirty="0" smtClean="0" sz="800" spc="20">
                <a:latin typeface="Lucida Sans Unicode"/>
                <a:cs typeface="Lucida Sans Unicode"/>
              </a:rPr>
              <a:t>p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o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0">
                <a:latin typeface="Lucida Sans Unicode"/>
                <a:cs typeface="Lucida Sans Unicode"/>
              </a:rPr>
              <a:t>.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n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P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15">
                <a:latin typeface="Lucida Sans Unicode"/>
                <a:cs typeface="Lucida Sans Unicode"/>
              </a:rPr>
              <a:t>o</a:t>
            </a:r>
            <a:r>
              <a:rPr dirty="0" smtClean="0" sz="800" spc="10">
                <a:latin typeface="Lucida Sans Unicode"/>
                <a:cs typeface="Lucida Sans Unicode"/>
              </a:rPr>
              <a:t>c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20">
                <a:latin typeface="Lucida Sans Unicode"/>
                <a:cs typeface="Lucida Sans Unicode"/>
              </a:rPr>
              <a:t>d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0">
                <a:latin typeface="Lucida Sans Unicode"/>
                <a:cs typeface="Lucida Sans Unicode"/>
              </a:rPr>
              <a:t>g</a:t>
            </a:r>
            <a:r>
              <a:rPr dirty="0" smtClean="0" sz="800" spc="15">
                <a:latin typeface="Lucida Sans Unicode"/>
                <a:cs typeface="Lucida Sans Unicode"/>
              </a:rPr>
              <a:t>s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of</a:t>
            </a:r>
            <a:r>
              <a:rPr dirty="0" smtClean="0" sz="800" spc="15">
                <a:latin typeface="Lucida Sans Unicode"/>
                <a:cs typeface="Lucida Sans Unicode"/>
              </a:rPr>
              <a:t> </a:t>
            </a:r>
            <a:r>
              <a:rPr dirty="0" smtClean="0" sz="800" spc="25" i="1">
                <a:latin typeface="Arial"/>
                <a:cs typeface="Arial"/>
              </a:rPr>
              <a:t>AAA</a:t>
            </a:r>
            <a:r>
              <a:rPr dirty="0" smtClean="0" sz="800" spc="15" i="1">
                <a:latin typeface="Arial"/>
                <a:cs typeface="Arial"/>
              </a:rPr>
              <a:t>I</a:t>
            </a:r>
            <a:r>
              <a:rPr dirty="0" smtClean="0" sz="800" spc="35" i="1">
                <a:latin typeface="Arial"/>
                <a:cs typeface="Arial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2015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5">
                <a:latin typeface="Lucida Sans Unicode"/>
                <a:cs typeface="Lucida Sans Unicode"/>
              </a:rPr>
              <a:t>J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,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10">
                <a:latin typeface="Lucida Sans Unicode"/>
                <a:cs typeface="Lucida Sans Unicode"/>
              </a:rPr>
              <a:t> </a:t>
            </a:r>
            <a:r>
              <a:rPr dirty="0" smtClean="0" sz="800" spc="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.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K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5">
                <a:latin typeface="Lucida Sans Unicode"/>
                <a:cs typeface="Lucida Sans Unicode"/>
              </a:rPr>
              <a:t>o</a:t>
            </a:r>
            <a:r>
              <a:rPr dirty="0" smtClean="0" sz="800" spc="15">
                <a:latin typeface="Lucida Sans Unicode"/>
                <a:cs typeface="Lucida Sans Unicode"/>
              </a:rPr>
              <a:t>w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20">
                <a:latin typeface="Lucida Sans Unicode"/>
                <a:cs typeface="Lucida Sans Unicode"/>
              </a:rPr>
              <a:t>d</a:t>
            </a:r>
            <a:r>
              <a:rPr dirty="0" smtClean="0" sz="800" spc="10">
                <a:latin typeface="Lucida Sans Unicode"/>
                <a:cs typeface="Lucida Sans Unicode"/>
              </a:rPr>
              <a:t>g</a:t>
            </a:r>
            <a:r>
              <a:rPr dirty="0" smtClean="0" sz="800" spc="15">
                <a:latin typeface="Lucida Sans Unicode"/>
                <a:cs typeface="Lucida Sans Unicode"/>
              </a:rPr>
              <a:t>e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g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20">
                <a:latin typeface="Lucida Sans Unicode"/>
                <a:cs typeface="Lucida Sans Unicode"/>
              </a:rPr>
              <a:t>ph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25">
                <a:latin typeface="Lucida Sans Unicode"/>
                <a:cs typeface="Lucida Sans Unicode"/>
              </a:rPr>
              <a:t>m</a:t>
            </a:r>
            <a:r>
              <a:rPr dirty="0" smtClean="0" sz="800" spc="20">
                <a:latin typeface="Lucida Sans Unicode"/>
                <a:cs typeface="Lucida Sans Unicode"/>
              </a:rPr>
              <a:t>b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20">
                <a:latin typeface="Lucida Sans Unicode"/>
                <a:cs typeface="Lucida Sans Unicode"/>
              </a:rPr>
              <a:t>dd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20">
                <a:latin typeface="Lucida Sans Unicode"/>
                <a:cs typeface="Lucida Sans Unicode"/>
              </a:rPr>
              <a:t>g</a:t>
            </a:r>
            <a:r>
              <a:rPr dirty="0" smtClean="0" sz="800" spc="20">
                <a:latin typeface="Lucida Sans Unicode"/>
                <a:cs typeface="Lucida Sans Unicode"/>
              </a:rPr>
              <a:t> </a:t>
            </a:r>
            <a:r>
              <a:rPr dirty="0" smtClean="0" sz="800" spc="5">
                <a:latin typeface="Lucida Sans Unicode"/>
                <a:cs typeface="Lucida Sans Unicode"/>
              </a:rPr>
              <a:t>v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a</a:t>
            </a:r>
            <a:r>
              <a:rPr dirty="0" smtClean="0" sz="800" spc="-5">
                <a:latin typeface="Lucida Sans Unicode"/>
                <a:cs typeface="Lucida Sans Unicode"/>
              </a:rPr>
              <a:t> </a:t>
            </a:r>
            <a:r>
              <a:rPr dirty="0" smtClean="0" sz="800" spc="20">
                <a:latin typeface="Lucida Sans Unicode"/>
                <a:cs typeface="Lucida Sans Unicode"/>
              </a:rPr>
              <a:t>d</a:t>
            </a:r>
            <a:r>
              <a:rPr dirty="0" smtClean="0" sz="800" spc="0">
                <a:latin typeface="Lucida Sans Unicode"/>
                <a:cs typeface="Lucida Sans Unicode"/>
              </a:rPr>
              <a:t>y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25">
                <a:latin typeface="Lucida Sans Unicode"/>
                <a:cs typeface="Lucida Sans Unicode"/>
              </a:rPr>
              <a:t>m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c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25">
                <a:latin typeface="Lucida Sans Unicode"/>
                <a:cs typeface="Lucida Sans Unicode"/>
              </a:rPr>
              <a:t>m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20">
                <a:latin typeface="Lucida Sans Unicode"/>
                <a:cs typeface="Lucida Sans Unicode"/>
              </a:rPr>
              <a:t>pp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20">
                <a:latin typeface="Lucida Sans Unicode"/>
                <a:cs typeface="Lucida Sans Unicode"/>
              </a:rPr>
              <a:t>g</a:t>
            </a:r>
            <a:r>
              <a:rPr dirty="0" smtClean="0" sz="800" spc="20">
                <a:latin typeface="Lucida Sans Unicode"/>
                <a:cs typeface="Lucida Sans Unicode"/>
              </a:rPr>
              <a:t> </a:t>
            </a:r>
            <a:r>
              <a:rPr dirty="0" smtClean="0" sz="800" spc="25">
                <a:latin typeface="Lucida Sans Unicode"/>
                <a:cs typeface="Lucida Sans Unicode"/>
              </a:rPr>
              <a:t>m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0">
                <a:latin typeface="Lucida Sans Unicode"/>
                <a:cs typeface="Lucida Sans Unicode"/>
              </a:rPr>
              <a:t>x</a:t>
            </a:r>
            <a:r>
              <a:rPr dirty="0" smtClean="0" sz="800" spc="10">
                <a:latin typeface="Lucida Sans Unicode"/>
                <a:cs typeface="Lucida Sans Unicode"/>
              </a:rPr>
              <a:t>.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n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40" i="1">
                <a:latin typeface="Arial"/>
                <a:cs typeface="Arial"/>
              </a:rPr>
              <a:t>P</a:t>
            </a:r>
            <a:r>
              <a:rPr dirty="0" smtClean="0" sz="800" spc="20" i="1">
                <a:latin typeface="Arial"/>
                <a:cs typeface="Arial"/>
              </a:rPr>
              <a:t>r</a:t>
            </a:r>
            <a:r>
              <a:rPr dirty="0" smtClean="0" sz="800" spc="15" i="1">
                <a:latin typeface="Arial"/>
                <a:cs typeface="Arial"/>
              </a:rPr>
              <a:t>o</a:t>
            </a:r>
            <a:r>
              <a:rPr dirty="0" smtClean="0" sz="800" spc="5" i="1">
                <a:latin typeface="Arial"/>
                <a:cs typeface="Arial"/>
              </a:rPr>
              <a:t>c</a:t>
            </a:r>
            <a:r>
              <a:rPr dirty="0" smtClean="0" sz="800" spc="-10" i="1">
                <a:latin typeface="Arial"/>
                <a:cs typeface="Arial"/>
              </a:rPr>
              <a:t>e</a:t>
            </a:r>
            <a:r>
              <a:rPr dirty="0" smtClean="0" sz="800" spc="-10" i="1">
                <a:latin typeface="Arial"/>
                <a:cs typeface="Arial"/>
              </a:rPr>
              <a:t>e</a:t>
            </a:r>
            <a:r>
              <a:rPr dirty="0" smtClean="0" sz="800" spc="45" i="1">
                <a:latin typeface="Arial"/>
                <a:cs typeface="Arial"/>
              </a:rPr>
              <a:t>d</a:t>
            </a:r>
            <a:r>
              <a:rPr dirty="0" smtClean="0" sz="800" spc="55" i="1">
                <a:latin typeface="Arial"/>
                <a:cs typeface="Arial"/>
              </a:rPr>
              <a:t>i</a:t>
            </a:r>
            <a:r>
              <a:rPr dirty="0" smtClean="0" sz="800" spc="65" i="1">
                <a:latin typeface="Arial"/>
                <a:cs typeface="Arial"/>
              </a:rPr>
              <a:t>n</a:t>
            </a:r>
            <a:r>
              <a:rPr dirty="0" smtClean="0" sz="800" spc="45" i="1">
                <a:latin typeface="Arial"/>
                <a:cs typeface="Arial"/>
              </a:rPr>
              <a:t>g</a:t>
            </a:r>
            <a:r>
              <a:rPr dirty="0" smtClean="0" sz="800" spc="0" i="1">
                <a:latin typeface="Arial"/>
                <a:cs typeface="Arial"/>
              </a:rPr>
              <a:t>s</a:t>
            </a:r>
            <a:r>
              <a:rPr dirty="0" smtClean="0" sz="800" spc="30" i="1">
                <a:latin typeface="Arial"/>
                <a:cs typeface="Arial"/>
              </a:rPr>
              <a:t> </a:t>
            </a:r>
            <a:r>
              <a:rPr dirty="0" smtClean="0" sz="800" spc="15" i="1">
                <a:latin typeface="Arial"/>
                <a:cs typeface="Arial"/>
              </a:rPr>
              <a:t>o</a:t>
            </a:r>
            <a:r>
              <a:rPr dirty="0" smtClean="0" sz="800" spc="95" i="1">
                <a:latin typeface="Arial"/>
                <a:cs typeface="Arial"/>
              </a:rPr>
              <a:t>f</a:t>
            </a:r>
            <a:r>
              <a:rPr dirty="0" smtClean="0" sz="800" spc="30" i="1">
                <a:latin typeface="Arial"/>
                <a:cs typeface="Arial"/>
              </a:rPr>
              <a:t> </a:t>
            </a:r>
            <a:r>
              <a:rPr dirty="0" smtClean="0" sz="800" spc="25" i="1">
                <a:latin typeface="Arial"/>
                <a:cs typeface="Arial"/>
              </a:rPr>
              <a:t>A</a:t>
            </a:r>
            <a:r>
              <a:rPr dirty="0" smtClean="0" sz="800" spc="-25" i="1">
                <a:latin typeface="Arial"/>
                <a:cs typeface="Arial"/>
              </a:rPr>
              <a:t>C</a:t>
            </a:r>
            <a:r>
              <a:rPr dirty="0" smtClean="0" sz="800" spc="5" i="1">
                <a:latin typeface="Arial"/>
                <a:cs typeface="Arial"/>
              </a:rPr>
              <a:t>L</a:t>
            </a:r>
            <a:r>
              <a:rPr dirty="0" smtClean="0" sz="800" spc="35" i="1">
                <a:latin typeface="Arial"/>
                <a:cs typeface="Arial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2015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5970" y="3728445"/>
            <a:ext cx="62230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Tr</a:t>
            </a:r>
            <a:r>
              <a:rPr dirty="0" smtClean="0" sz="1350" spc="0"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5">
                <a:latin typeface="Lucida Sans Unicode"/>
                <a:cs typeface="Lucida Sans Unicode"/>
              </a:rPr>
              <a:t>s</a:t>
            </a:r>
            <a:r>
              <a:rPr dirty="0" smtClean="0" sz="1350" spc="10">
                <a:latin typeface="Lucida Sans Unicode"/>
                <a:cs typeface="Lucida Sans Unicode"/>
              </a:rPr>
              <a:t>D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推荐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60575" y="1688935"/>
            <a:ext cx="6303264" cy="4182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知识图谱数据问题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8679"/>
            <a:ext cx="7683500" cy="11112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355600" marR="12700" indent="-342900">
              <a:lnSpc>
                <a:spcPct val="100099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>
                <a:latin typeface="Microsoft YaHei UI"/>
                <a:cs typeface="Microsoft YaHei UI"/>
              </a:rPr>
              <a:t>实体和关系通常会出现在多个不同的三元组中，类似于</a:t>
            </a:r>
            <a:r>
              <a:rPr dirty="0" smtClean="0" sz="2400" spc="285">
                <a:latin typeface="Microsoft YaHei UI"/>
                <a:cs typeface="Microsoft YaHei UI"/>
              </a:rPr>
              <a:t> 一词多义，实体和关系在不同的三元组中常呈现出不同</a:t>
            </a:r>
            <a:r>
              <a:rPr dirty="0" smtClean="0" sz="2400" spc="285">
                <a:latin typeface="Microsoft YaHei UI"/>
                <a:cs typeface="Microsoft YaHei UI"/>
              </a:rPr>
              <a:t> 的含义。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3048" y="3036754"/>
            <a:ext cx="6072539" cy="2783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利用协方差描述关系的不确定性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342199"/>
            <a:ext cx="5035550" cy="21539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多维高斯分布表示符号</a:t>
            </a:r>
            <a:endParaRPr sz="18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6"/>
              </a:spcBef>
            </a:pPr>
            <a:endParaRPr sz="500"/>
          </a:p>
          <a:p>
            <a:pPr>
              <a:lnSpc>
                <a:spcPts val="1000"/>
              </a:lnSpc>
            </a:pPr>
            <a:endParaRPr sz="10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均值向量表示该符号的位置</a:t>
            </a:r>
            <a:r>
              <a:rPr dirty="0" smtClean="0" sz="1800">
                <a:latin typeface="Arial"/>
                <a:cs typeface="Arial"/>
              </a:rPr>
              <a:t>(</a:t>
            </a:r>
            <a:r>
              <a:rPr dirty="0" smtClean="0" sz="1800">
                <a:latin typeface="Microsoft YaHei UI"/>
                <a:cs typeface="Microsoft YaHei UI"/>
              </a:rPr>
              <a:t>含义</a:t>
            </a:r>
            <a:r>
              <a:rPr dirty="0" smtClean="0" sz="180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6"/>
              </a:spcBef>
            </a:pPr>
            <a:endParaRPr sz="500"/>
          </a:p>
          <a:p>
            <a:pPr>
              <a:lnSpc>
                <a:spcPts val="1000"/>
              </a:lnSpc>
            </a:pPr>
            <a:endParaRPr sz="10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协方差矩阵表示该符号的多样性</a:t>
            </a:r>
            <a:r>
              <a:rPr dirty="0" smtClean="0" sz="1800">
                <a:latin typeface="Arial"/>
                <a:cs typeface="Arial"/>
              </a:rPr>
              <a:t>(</a:t>
            </a:r>
            <a:r>
              <a:rPr dirty="0" smtClean="0" sz="1800">
                <a:latin typeface="Microsoft YaHei UI"/>
                <a:cs typeface="Microsoft YaHei UI"/>
              </a:rPr>
              <a:t>不确定性</a:t>
            </a:r>
            <a:r>
              <a:rPr dirty="0" smtClean="0" sz="180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6"/>
              </a:spcBef>
            </a:pPr>
            <a:endParaRPr sz="500"/>
          </a:p>
          <a:p>
            <a:pPr>
              <a:lnSpc>
                <a:spcPts val="1000"/>
              </a:lnSpc>
            </a:pPr>
            <a:endParaRPr sz="1000"/>
          </a:p>
          <a:p>
            <a:pPr marL="927100">
              <a:lnSpc>
                <a:spcPct val="100000"/>
              </a:lnSpc>
              <a:tabLst>
                <a:tab pos="1155065" algn="l"/>
              </a:tabLst>
            </a:pPr>
            <a:r>
              <a:rPr dirty="0" smtClean="0" sz="9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1800">
                <a:latin typeface="Microsoft YaHei UI"/>
                <a:cs typeface="Microsoft YaHei UI"/>
              </a:rPr>
              <a:t>包含事实越多，该实体语义越明确</a:t>
            </a:r>
            <a:endParaRPr sz="18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40"/>
              </a:spcBef>
            </a:pPr>
            <a:endParaRPr sz="500"/>
          </a:p>
          <a:p>
            <a:pPr>
              <a:lnSpc>
                <a:spcPts val="1000"/>
              </a:lnSpc>
            </a:pPr>
            <a:endParaRPr sz="1000"/>
          </a:p>
          <a:p>
            <a:pPr marL="927100">
              <a:lnSpc>
                <a:spcPct val="100000"/>
              </a:lnSpc>
              <a:tabLst>
                <a:tab pos="1155065" algn="l"/>
              </a:tabLst>
            </a:pPr>
            <a:r>
              <a:rPr dirty="0" smtClean="0" sz="9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1800">
                <a:latin typeface="Microsoft YaHei UI"/>
                <a:cs typeface="Microsoft YaHei UI"/>
              </a:rPr>
              <a:t>关系越复杂，该关系确定性越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887891" rIns="0" bIns="0" rtlCol="0" vert="horz">
            <a:noAutofit/>
          </a:bodyPr>
          <a:lstStyle/>
          <a:p>
            <a:pPr marL="4631690">
              <a:lnSpc>
                <a:spcPct val="100000"/>
              </a:lnSpc>
            </a:pPr>
            <a:r>
              <a:rPr dirty="0" smtClean="0" sz="1800">
                <a:latin typeface="Microsoft YaHei UI"/>
                <a:cs typeface="Microsoft YaHei UI"/>
              </a:rPr>
              <a:t>弱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7874" y="6547904"/>
            <a:ext cx="5456555" cy="1333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20">
                <a:latin typeface="Lucida Sans Unicode"/>
                <a:cs typeface="Lucida Sans Unicode"/>
              </a:rPr>
              <a:t>H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0">
                <a:latin typeface="Lucida Sans Unicode"/>
                <a:cs typeface="Lucida Sans Unicode"/>
              </a:rPr>
              <a:t>,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10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.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5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20">
                <a:latin typeface="Lucida Sans Unicode"/>
                <a:cs typeface="Lucida Sans Unicode"/>
              </a:rPr>
              <a:t>g</a:t>
            </a:r>
            <a:r>
              <a:rPr dirty="0" smtClean="0" sz="800" spc="20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to</a:t>
            </a:r>
            <a:r>
              <a:rPr dirty="0" smtClean="0" sz="800" spc="10">
                <a:latin typeface="Lucida Sans Unicode"/>
                <a:cs typeface="Lucida Sans Unicode"/>
              </a:rPr>
              <a:t> 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20">
                <a:latin typeface="Lucida Sans Unicode"/>
                <a:cs typeface="Lucida Sans Unicode"/>
              </a:rPr>
              <a:t>p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5">
                <a:latin typeface="Lucida Sans Unicode"/>
                <a:cs typeface="Lucida Sans Unicode"/>
              </a:rPr>
              <a:t>s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10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k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5">
                <a:latin typeface="Lucida Sans Unicode"/>
                <a:cs typeface="Lucida Sans Unicode"/>
              </a:rPr>
              <a:t>o</a:t>
            </a:r>
            <a:r>
              <a:rPr dirty="0" smtClean="0" sz="800" spc="15">
                <a:latin typeface="Lucida Sans Unicode"/>
                <a:cs typeface="Lucida Sans Unicode"/>
              </a:rPr>
              <a:t>w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20">
                <a:latin typeface="Lucida Sans Unicode"/>
                <a:cs typeface="Lucida Sans Unicode"/>
              </a:rPr>
              <a:t>d</a:t>
            </a:r>
            <a:r>
              <a:rPr dirty="0" smtClean="0" sz="800" spc="10">
                <a:latin typeface="Lucida Sans Unicode"/>
                <a:cs typeface="Lucida Sans Unicode"/>
              </a:rPr>
              <a:t>g</a:t>
            </a:r>
            <a:r>
              <a:rPr dirty="0" smtClean="0" sz="800" spc="15">
                <a:latin typeface="Lucida Sans Unicode"/>
                <a:cs typeface="Lucida Sans Unicode"/>
              </a:rPr>
              <a:t>e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g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20">
                <a:latin typeface="Lucida Sans Unicode"/>
                <a:cs typeface="Lucida Sans Unicode"/>
              </a:rPr>
              <a:t>p</a:t>
            </a:r>
            <a:r>
              <a:rPr dirty="0" smtClean="0" sz="800" spc="10">
                <a:latin typeface="Lucida Sans Unicode"/>
                <a:cs typeface="Lucida Sans Unicode"/>
              </a:rPr>
              <a:t>h</a:t>
            </a:r>
            <a:r>
              <a:rPr dirty="0" smtClean="0" sz="800" spc="15">
                <a:latin typeface="Lucida Sans Unicode"/>
                <a:cs typeface="Lucida Sans Unicode"/>
              </a:rPr>
              <a:t>s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w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th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G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0">
                <a:latin typeface="Lucida Sans Unicode"/>
                <a:cs typeface="Lucida Sans Unicode"/>
              </a:rPr>
              <a:t>u</a:t>
            </a:r>
            <a:r>
              <a:rPr dirty="0" smtClean="0" sz="800" spc="15">
                <a:latin typeface="Lucida Sans Unicode"/>
                <a:cs typeface="Lucida Sans Unicode"/>
              </a:rPr>
              <a:t>ss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5">
                <a:latin typeface="Lucida Sans Unicode"/>
                <a:cs typeface="Lucida Sans Unicode"/>
              </a:rPr>
              <a:t>n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em</a:t>
            </a:r>
            <a:r>
              <a:rPr dirty="0" smtClean="0" sz="800" spc="20">
                <a:latin typeface="Lucida Sans Unicode"/>
                <a:cs typeface="Lucida Sans Unicode"/>
              </a:rPr>
              <a:t>b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20">
                <a:latin typeface="Lucida Sans Unicode"/>
                <a:cs typeface="Lucida Sans Unicode"/>
              </a:rPr>
              <a:t>dd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0">
                <a:latin typeface="Lucida Sans Unicode"/>
                <a:cs typeface="Lucida Sans Unicode"/>
              </a:rPr>
              <a:t>g</a:t>
            </a:r>
            <a:r>
              <a:rPr dirty="0" smtClean="0" sz="800" spc="10">
                <a:latin typeface="Lucida Sans Unicode"/>
                <a:cs typeface="Lucida Sans Unicode"/>
              </a:rPr>
              <a:t>.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n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40" i="1">
                <a:latin typeface="Arial"/>
                <a:cs typeface="Arial"/>
              </a:rPr>
              <a:t>P</a:t>
            </a:r>
            <a:r>
              <a:rPr dirty="0" smtClean="0" sz="800" spc="20" i="1">
                <a:latin typeface="Arial"/>
                <a:cs typeface="Arial"/>
              </a:rPr>
              <a:t>r</a:t>
            </a:r>
            <a:r>
              <a:rPr dirty="0" smtClean="0" sz="800" spc="15" i="1">
                <a:latin typeface="Arial"/>
                <a:cs typeface="Arial"/>
              </a:rPr>
              <a:t>o</a:t>
            </a:r>
            <a:r>
              <a:rPr dirty="0" smtClean="0" sz="800" spc="5" i="1">
                <a:latin typeface="Arial"/>
                <a:cs typeface="Arial"/>
              </a:rPr>
              <a:t>c</a:t>
            </a:r>
            <a:r>
              <a:rPr dirty="0" smtClean="0" sz="800" spc="-10" i="1">
                <a:latin typeface="Arial"/>
                <a:cs typeface="Arial"/>
              </a:rPr>
              <a:t>e</a:t>
            </a:r>
            <a:r>
              <a:rPr dirty="0" smtClean="0" sz="800" spc="-10" i="1">
                <a:latin typeface="Arial"/>
                <a:cs typeface="Arial"/>
              </a:rPr>
              <a:t>e</a:t>
            </a:r>
            <a:r>
              <a:rPr dirty="0" smtClean="0" sz="800" spc="45" i="1">
                <a:latin typeface="Arial"/>
                <a:cs typeface="Arial"/>
              </a:rPr>
              <a:t>d</a:t>
            </a:r>
            <a:r>
              <a:rPr dirty="0" smtClean="0" sz="800" spc="55" i="1">
                <a:latin typeface="Arial"/>
                <a:cs typeface="Arial"/>
              </a:rPr>
              <a:t>i</a:t>
            </a:r>
            <a:r>
              <a:rPr dirty="0" smtClean="0" sz="800" spc="65" i="1">
                <a:latin typeface="Arial"/>
                <a:cs typeface="Arial"/>
              </a:rPr>
              <a:t>n</a:t>
            </a:r>
            <a:r>
              <a:rPr dirty="0" smtClean="0" sz="800" spc="45" i="1">
                <a:latin typeface="Arial"/>
                <a:cs typeface="Arial"/>
              </a:rPr>
              <a:t>g</a:t>
            </a:r>
            <a:r>
              <a:rPr dirty="0" smtClean="0" sz="800" spc="0" i="1">
                <a:latin typeface="Arial"/>
                <a:cs typeface="Arial"/>
              </a:rPr>
              <a:t>s</a:t>
            </a:r>
            <a:r>
              <a:rPr dirty="0" smtClean="0" sz="800" spc="30" i="1">
                <a:latin typeface="Arial"/>
                <a:cs typeface="Arial"/>
              </a:rPr>
              <a:t> </a:t>
            </a:r>
            <a:r>
              <a:rPr dirty="0" smtClean="0" sz="800" spc="15" i="1">
                <a:latin typeface="Arial"/>
                <a:cs typeface="Arial"/>
              </a:rPr>
              <a:t>o</a:t>
            </a:r>
            <a:r>
              <a:rPr dirty="0" smtClean="0" sz="800" spc="95" i="1">
                <a:latin typeface="Arial"/>
                <a:cs typeface="Arial"/>
              </a:rPr>
              <a:t>f</a:t>
            </a:r>
            <a:r>
              <a:rPr dirty="0" smtClean="0" sz="800" spc="30" i="1">
                <a:latin typeface="Arial"/>
                <a:cs typeface="Arial"/>
              </a:rPr>
              <a:t> </a:t>
            </a:r>
            <a:r>
              <a:rPr dirty="0" smtClean="0" sz="800" spc="-25" i="1">
                <a:latin typeface="Arial"/>
                <a:cs typeface="Arial"/>
              </a:rPr>
              <a:t>C</a:t>
            </a:r>
            <a:r>
              <a:rPr dirty="0" smtClean="0" sz="800" spc="10" i="1">
                <a:latin typeface="Arial"/>
                <a:cs typeface="Arial"/>
              </a:rPr>
              <a:t>I</a:t>
            </a:r>
            <a:r>
              <a:rPr dirty="0" smtClean="0" sz="800" spc="0" i="1">
                <a:latin typeface="Arial"/>
                <a:cs typeface="Arial"/>
              </a:rPr>
              <a:t>K</a:t>
            </a:r>
            <a:r>
              <a:rPr dirty="0" smtClean="0" sz="800" spc="5" i="1">
                <a:latin typeface="Arial"/>
                <a:cs typeface="Arial"/>
              </a:rPr>
              <a:t>M</a:t>
            </a:r>
            <a:r>
              <a:rPr dirty="0" smtClean="0" sz="800" spc="35" i="1">
                <a:latin typeface="Arial"/>
                <a:cs typeface="Arial"/>
              </a:rPr>
              <a:t> </a:t>
            </a:r>
            <a:r>
              <a:rPr dirty="0" smtClean="0" sz="800" spc="75" i="1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30730" y="3109913"/>
            <a:ext cx="3552825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KG</a:t>
            </a:r>
            <a:r>
              <a:rPr dirty="0" smtClean="0" sz="4000" spc="5">
                <a:latin typeface="Microsoft YaHei UI"/>
                <a:cs typeface="Microsoft YaHei UI"/>
              </a:rPr>
              <a:t>2</a:t>
            </a:r>
            <a:r>
              <a:rPr dirty="0" smtClean="0" sz="4000" spc="0">
                <a:latin typeface="Microsoft YaHei UI"/>
                <a:cs typeface="Microsoft YaHei UI"/>
              </a:rPr>
              <a:t>E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14622" y="4923397"/>
            <a:ext cx="3457575" cy="476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394890" y="1434084"/>
            <a:ext cx="2138045" cy="2482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245" i="1">
                <a:latin typeface="Times New Roman"/>
                <a:cs typeface="Times New Roman"/>
              </a:rPr>
              <a:t>P</a:t>
            </a:r>
            <a:r>
              <a:rPr dirty="0" smtClean="0" baseline="-25925" sz="1125" spc="15" i="1">
                <a:latin typeface="Times New Roman"/>
                <a:cs typeface="Times New Roman"/>
              </a:rPr>
              <a:t>e</a:t>
            </a:r>
            <a:r>
              <a:rPr dirty="0" smtClean="0" baseline="-25925" sz="1125" spc="15" i="1">
                <a:latin typeface="Times New Roman"/>
                <a:cs typeface="Times New Roman"/>
              </a:rPr>
              <a:t> </a:t>
            </a:r>
            <a:r>
              <a:rPr dirty="0" smtClean="0" baseline="-25925" sz="1125" spc="75" i="1">
                <a:latin typeface="Times New Roman"/>
                <a:cs typeface="Times New Roman"/>
              </a:rPr>
              <a:t> </a:t>
            </a:r>
            <a:r>
              <a:rPr dirty="0" smtClean="0" sz="1350" spc="-50">
                <a:latin typeface="Arial"/>
                <a:cs typeface="Arial"/>
              </a:rPr>
              <a:t>=</a:t>
            </a:r>
            <a:r>
              <a:rPr dirty="0" smtClean="0" sz="1350" spc="-60">
                <a:latin typeface="Arial"/>
                <a:cs typeface="Arial"/>
              </a:rPr>
              <a:t> </a:t>
            </a:r>
            <a:r>
              <a:rPr dirty="0" smtClean="0" sz="1350" spc="0" i="1">
                <a:latin typeface="Times New Roman"/>
                <a:cs typeface="Times New Roman"/>
              </a:rPr>
              <a:t>H</a:t>
            </a:r>
            <a:r>
              <a:rPr dirty="0" smtClean="0" sz="1350" spc="10" i="1">
                <a:latin typeface="Times New Roman"/>
                <a:cs typeface="Times New Roman"/>
              </a:rPr>
              <a:t> </a:t>
            </a:r>
            <a:r>
              <a:rPr dirty="0" smtClean="0" sz="1350" spc="400">
                <a:latin typeface="Arial"/>
                <a:cs typeface="Arial"/>
              </a:rPr>
              <a:t>-</a:t>
            </a:r>
            <a:r>
              <a:rPr dirty="0" smtClean="0" sz="1350" spc="0" i="1">
                <a:latin typeface="Times New Roman"/>
                <a:cs typeface="Times New Roman"/>
              </a:rPr>
              <a:t>T</a:t>
            </a:r>
            <a:r>
              <a:rPr dirty="0" smtClean="0" sz="1350" spc="95" i="1">
                <a:latin typeface="Times New Roman"/>
                <a:cs typeface="Times New Roman"/>
              </a:rPr>
              <a:t> </a:t>
            </a:r>
            <a:r>
              <a:rPr dirty="0" smtClean="0" sz="1350" spc="0">
                <a:latin typeface="Times New Roman"/>
                <a:cs typeface="Times New Roman"/>
              </a:rPr>
              <a:t>~</a:t>
            </a:r>
            <a:r>
              <a:rPr dirty="0" smtClean="0" sz="1350" spc="25">
                <a:latin typeface="Times New Roman"/>
                <a:cs typeface="Times New Roman"/>
              </a:rPr>
              <a:t> </a:t>
            </a:r>
            <a:r>
              <a:rPr dirty="0" smtClean="0" sz="1350" spc="0" i="1">
                <a:latin typeface="Times New Roman"/>
                <a:cs typeface="Times New Roman"/>
              </a:rPr>
              <a:t>N</a:t>
            </a:r>
            <a:r>
              <a:rPr dirty="0" smtClean="0" sz="1350" spc="-215" i="1">
                <a:latin typeface="Times New Roman"/>
                <a:cs typeface="Times New Roman"/>
              </a:rPr>
              <a:t> </a:t>
            </a:r>
            <a:r>
              <a:rPr dirty="0" smtClean="0" sz="1350" spc="-35">
                <a:latin typeface="Times New Roman"/>
                <a:cs typeface="Times New Roman"/>
              </a:rPr>
              <a:t>(</a:t>
            </a:r>
            <a:r>
              <a:rPr dirty="0" smtClean="0" sz="1350" spc="0" i="1">
                <a:latin typeface="Times New Roman"/>
                <a:cs typeface="Times New Roman"/>
              </a:rPr>
              <a:t>u</a:t>
            </a:r>
            <a:r>
              <a:rPr dirty="0" smtClean="0" baseline="-25925" sz="1125" spc="22" i="1">
                <a:latin typeface="Times New Roman"/>
                <a:cs typeface="Times New Roman"/>
              </a:rPr>
              <a:t>h</a:t>
            </a:r>
            <a:r>
              <a:rPr dirty="0" smtClean="0" baseline="-25925" sz="1125" spc="22" i="1">
                <a:latin typeface="Times New Roman"/>
                <a:cs typeface="Times New Roman"/>
              </a:rPr>
              <a:t> </a:t>
            </a:r>
            <a:r>
              <a:rPr dirty="0" smtClean="0" baseline="-25925" sz="1125" spc="-44" i="1">
                <a:latin typeface="Times New Roman"/>
                <a:cs typeface="Times New Roman"/>
              </a:rPr>
              <a:t> </a:t>
            </a:r>
            <a:r>
              <a:rPr dirty="0" smtClean="0" sz="1350" spc="290">
                <a:latin typeface="Arial"/>
                <a:cs typeface="Arial"/>
              </a:rPr>
              <a:t>-</a:t>
            </a:r>
            <a:r>
              <a:rPr dirty="0" smtClean="0" sz="1350" spc="-225">
                <a:latin typeface="Arial"/>
                <a:cs typeface="Arial"/>
              </a:rPr>
              <a:t> </a:t>
            </a:r>
            <a:r>
              <a:rPr dirty="0" smtClean="0" sz="1350" spc="-25" i="1">
                <a:latin typeface="Times New Roman"/>
                <a:cs typeface="Times New Roman"/>
              </a:rPr>
              <a:t>u</a:t>
            </a:r>
            <a:r>
              <a:rPr dirty="0" smtClean="0" baseline="-25925" sz="1125" spc="7" i="1">
                <a:latin typeface="Times New Roman"/>
                <a:cs typeface="Times New Roman"/>
              </a:rPr>
              <a:t>t</a:t>
            </a:r>
            <a:r>
              <a:rPr dirty="0" smtClean="0" baseline="-25925" sz="1125" spc="-37" i="1">
                <a:latin typeface="Times New Roman"/>
                <a:cs typeface="Times New Roman"/>
              </a:rPr>
              <a:t> </a:t>
            </a:r>
            <a:r>
              <a:rPr dirty="0" smtClean="0" sz="1350" spc="0">
                <a:latin typeface="Times New Roman"/>
                <a:cs typeface="Times New Roman"/>
              </a:rPr>
              <a:t>,</a:t>
            </a:r>
            <a:r>
              <a:rPr dirty="0" smtClean="0" sz="1350" spc="-190">
                <a:latin typeface="Times New Roman"/>
                <a:cs typeface="Times New Roman"/>
              </a:rPr>
              <a:t> </a:t>
            </a:r>
            <a:r>
              <a:rPr dirty="0" smtClean="0" sz="1350" spc="235">
                <a:latin typeface="Arial"/>
                <a:cs typeface="Arial"/>
              </a:rPr>
              <a:t>å</a:t>
            </a:r>
            <a:r>
              <a:rPr dirty="0" smtClean="0" baseline="-25925" sz="1125" spc="22" i="1">
                <a:latin typeface="Times New Roman"/>
                <a:cs typeface="Times New Roman"/>
              </a:rPr>
              <a:t>h</a:t>
            </a:r>
            <a:r>
              <a:rPr dirty="0" smtClean="0" baseline="-25925" sz="1125" spc="22" i="1">
                <a:latin typeface="Times New Roman"/>
                <a:cs typeface="Times New Roman"/>
              </a:rPr>
              <a:t> </a:t>
            </a:r>
            <a:r>
              <a:rPr dirty="0" smtClean="0" baseline="-25925" sz="1125" spc="-104" i="1">
                <a:latin typeface="Times New Roman"/>
                <a:cs typeface="Times New Roman"/>
              </a:rPr>
              <a:t> </a:t>
            </a:r>
            <a:r>
              <a:rPr dirty="0" smtClean="0" sz="1350" spc="-50">
                <a:latin typeface="Arial"/>
                <a:cs typeface="Arial"/>
              </a:rPr>
              <a:t>+</a:t>
            </a:r>
            <a:r>
              <a:rPr dirty="0" smtClean="0" sz="1350" spc="-204">
                <a:latin typeface="Arial"/>
                <a:cs typeface="Arial"/>
              </a:rPr>
              <a:t> </a:t>
            </a:r>
            <a:r>
              <a:rPr dirty="0" smtClean="0" sz="1350" spc="215">
                <a:latin typeface="Arial"/>
                <a:cs typeface="Arial"/>
              </a:rPr>
              <a:t>å</a:t>
            </a:r>
            <a:r>
              <a:rPr dirty="0" smtClean="0" baseline="-25925" sz="1125" spc="7" i="1">
                <a:latin typeface="Times New Roman"/>
                <a:cs typeface="Times New Roman"/>
              </a:rPr>
              <a:t>t</a:t>
            </a:r>
            <a:r>
              <a:rPr dirty="0" smtClean="0" baseline="-25925" sz="1125" spc="7" i="1">
                <a:latin typeface="Times New Roman"/>
                <a:cs typeface="Times New Roman"/>
              </a:rPr>
              <a:t> </a:t>
            </a:r>
            <a:r>
              <a:rPr dirty="0" smtClean="0" sz="1350" spc="5">
                <a:latin typeface="Times New Roman"/>
                <a:cs typeface="Times New Roman"/>
              </a:rPr>
              <a:t>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5962" y="1434084"/>
            <a:ext cx="1257935" cy="2482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240" i="1">
                <a:latin typeface="Times New Roman"/>
                <a:cs typeface="Times New Roman"/>
              </a:rPr>
              <a:t>P</a:t>
            </a:r>
            <a:r>
              <a:rPr dirty="0" smtClean="0" baseline="-25925" sz="1125" spc="15" i="1">
                <a:latin typeface="Times New Roman"/>
                <a:cs typeface="Times New Roman"/>
              </a:rPr>
              <a:t>r</a:t>
            </a:r>
            <a:r>
              <a:rPr dirty="0" smtClean="0" baseline="-25925" sz="1125" spc="15" i="1">
                <a:latin typeface="Times New Roman"/>
                <a:cs typeface="Times New Roman"/>
              </a:rPr>
              <a:t>  </a:t>
            </a:r>
            <a:r>
              <a:rPr dirty="0" smtClean="0" baseline="-25925" sz="1125" spc="-142" i="1">
                <a:latin typeface="Times New Roman"/>
                <a:cs typeface="Times New Roman"/>
              </a:rPr>
              <a:t> </a:t>
            </a:r>
            <a:r>
              <a:rPr dirty="0" smtClean="0" sz="1350" spc="-50">
                <a:latin typeface="Arial"/>
                <a:cs typeface="Arial"/>
              </a:rPr>
              <a:t>=</a:t>
            </a:r>
            <a:r>
              <a:rPr dirty="0" smtClean="0" sz="1350" spc="-60">
                <a:latin typeface="Arial"/>
                <a:cs typeface="Arial"/>
              </a:rPr>
              <a:t> </a:t>
            </a:r>
            <a:r>
              <a:rPr dirty="0" smtClean="0" sz="1350" spc="0" i="1">
                <a:latin typeface="Times New Roman"/>
                <a:cs typeface="Times New Roman"/>
              </a:rPr>
              <a:t>R</a:t>
            </a:r>
            <a:r>
              <a:rPr dirty="0" smtClean="0" sz="1350" spc="-40" i="1">
                <a:latin typeface="Times New Roman"/>
                <a:cs typeface="Times New Roman"/>
              </a:rPr>
              <a:t> </a:t>
            </a:r>
            <a:r>
              <a:rPr dirty="0" smtClean="0" sz="1350" spc="0">
                <a:latin typeface="Times New Roman"/>
                <a:cs typeface="Times New Roman"/>
              </a:rPr>
              <a:t>~</a:t>
            </a:r>
            <a:r>
              <a:rPr dirty="0" smtClean="0" sz="1350" spc="30">
                <a:latin typeface="Times New Roman"/>
                <a:cs typeface="Times New Roman"/>
              </a:rPr>
              <a:t> </a:t>
            </a:r>
            <a:r>
              <a:rPr dirty="0" smtClean="0" sz="1350" spc="0" i="1">
                <a:latin typeface="Times New Roman"/>
                <a:cs typeface="Times New Roman"/>
              </a:rPr>
              <a:t>N</a:t>
            </a:r>
            <a:r>
              <a:rPr dirty="0" smtClean="0" sz="1350" spc="-215" i="1">
                <a:latin typeface="Times New Roman"/>
                <a:cs typeface="Times New Roman"/>
              </a:rPr>
              <a:t> </a:t>
            </a:r>
            <a:r>
              <a:rPr dirty="0" smtClean="0" sz="1350" spc="-30">
                <a:latin typeface="Times New Roman"/>
                <a:cs typeface="Times New Roman"/>
              </a:rPr>
              <a:t>(</a:t>
            </a:r>
            <a:r>
              <a:rPr dirty="0" smtClean="0" sz="1350" spc="-5" i="1">
                <a:latin typeface="Times New Roman"/>
                <a:cs typeface="Times New Roman"/>
              </a:rPr>
              <a:t>u</a:t>
            </a:r>
            <a:r>
              <a:rPr dirty="0" smtClean="0" baseline="-25925" sz="1125" spc="15" i="1">
                <a:latin typeface="Times New Roman"/>
                <a:cs typeface="Times New Roman"/>
              </a:rPr>
              <a:t>r</a:t>
            </a:r>
            <a:r>
              <a:rPr dirty="0" smtClean="0" baseline="-25925" sz="1125" spc="-37" i="1">
                <a:latin typeface="Times New Roman"/>
                <a:cs typeface="Times New Roman"/>
              </a:rPr>
              <a:t> </a:t>
            </a:r>
            <a:r>
              <a:rPr dirty="0" smtClean="0" sz="1350" spc="0">
                <a:latin typeface="Times New Roman"/>
                <a:cs typeface="Times New Roman"/>
              </a:rPr>
              <a:t>,</a:t>
            </a:r>
            <a:r>
              <a:rPr dirty="0" smtClean="0" sz="1350" spc="-185">
                <a:latin typeface="Times New Roman"/>
                <a:cs typeface="Times New Roman"/>
              </a:rPr>
              <a:t> </a:t>
            </a:r>
            <a:r>
              <a:rPr dirty="0" smtClean="0" sz="1350" spc="240">
                <a:latin typeface="Arial"/>
                <a:cs typeface="Arial"/>
              </a:rPr>
              <a:t>å</a:t>
            </a:r>
            <a:r>
              <a:rPr dirty="0" smtClean="0" baseline="-25925" sz="1125" spc="15" i="1">
                <a:latin typeface="Times New Roman"/>
                <a:cs typeface="Times New Roman"/>
              </a:rPr>
              <a:t>r</a:t>
            </a:r>
            <a:r>
              <a:rPr dirty="0" smtClean="0" baseline="-25925" sz="1125" spc="-7" i="1">
                <a:latin typeface="Times New Roman"/>
                <a:cs typeface="Times New Roman"/>
              </a:rPr>
              <a:t> </a:t>
            </a:r>
            <a:r>
              <a:rPr dirty="0" smtClean="0" sz="1350" spc="0">
                <a:latin typeface="Times New Roman"/>
                <a:cs typeface="Times New Roman"/>
              </a:rPr>
              <a:t>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77439" y="2415654"/>
            <a:ext cx="3675246" cy="1773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814622" y="5498182"/>
            <a:ext cx="3717330" cy="478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76949" y="5055106"/>
            <a:ext cx="713740" cy="6953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宋体"/>
                <a:cs typeface="宋体"/>
              </a:rPr>
              <a:t>势</a:t>
            </a:r>
            <a:r>
              <a:rPr dirty="0" smtClean="0" sz="1350" spc="-10">
                <a:latin typeface="Microsoft JhengHei Light"/>
                <a:cs typeface="Microsoft JhengHei Light"/>
              </a:rPr>
              <a:t>函</a:t>
            </a:r>
            <a:r>
              <a:rPr dirty="0" smtClean="0" sz="1350" spc="10">
                <a:latin typeface="Microsoft JhengHei Light"/>
                <a:cs typeface="Microsoft JhengHei Light"/>
              </a:rPr>
              <a:t>数</a:t>
            </a:r>
            <a:endParaRPr sz="1350">
              <a:latin typeface="Microsoft JhengHei Light"/>
              <a:cs typeface="Microsoft JhengHei Light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200"/>
              </a:lnSpc>
              <a:spcBef>
                <a:spcPts val="12"/>
              </a:spcBef>
            </a:pPr>
            <a:endParaRPr sz="1200"/>
          </a:p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Microsoft JhengHei Light"/>
                <a:cs typeface="Microsoft JhengHei Light"/>
              </a:rPr>
              <a:t>目</a:t>
            </a:r>
            <a:r>
              <a:rPr dirty="0" smtClean="0" sz="1350" spc="-10">
                <a:latin typeface="宋体"/>
                <a:cs typeface="宋体"/>
              </a:rPr>
              <a:t>标</a:t>
            </a:r>
            <a:r>
              <a:rPr dirty="0" smtClean="0" sz="1350" spc="-10">
                <a:latin typeface="Microsoft JhengHei Light"/>
                <a:cs typeface="Microsoft JhengHei Light"/>
              </a:rPr>
              <a:t>函</a:t>
            </a:r>
            <a:r>
              <a:rPr dirty="0" smtClean="0" sz="1350" spc="10">
                <a:latin typeface="Microsoft JhengHei Light"/>
                <a:cs typeface="Microsoft JhengHei Light"/>
              </a:rPr>
              <a:t>数</a:t>
            </a:r>
            <a:endParaRPr sz="135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神经网络方法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797800" cy="25774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12700" marR="5613400">
              <a:lnSpc>
                <a:spcPct val="100000"/>
              </a:lnSpc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   </a:t>
            </a:r>
            <a:r>
              <a:rPr dirty="0" smtClean="0" sz="1400" spc="7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神经网络模型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0"/>
              </a:spcBef>
            </a:pPr>
            <a:endParaRPr sz="50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1800" spc="-25">
                <a:latin typeface="Lucida Sans Unicode"/>
                <a:cs typeface="Lucida Sans Unicode"/>
              </a:rPr>
              <a:t>N</a:t>
            </a:r>
            <a:r>
              <a:rPr dirty="0" smtClean="0" sz="1800" spc="-15">
                <a:latin typeface="Lucida Sans Unicode"/>
                <a:cs typeface="Lucida Sans Unicode"/>
              </a:rPr>
              <a:t>e</a:t>
            </a:r>
            <a:r>
              <a:rPr dirty="0" smtClean="0" sz="1800" spc="-25">
                <a:latin typeface="Lucida Sans Unicode"/>
                <a:cs typeface="Lucida Sans Unicode"/>
              </a:rPr>
              <a:t>u</a:t>
            </a:r>
            <a:r>
              <a:rPr dirty="0" smtClean="0" sz="1800" spc="-10">
                <a:latin typeface="Lucida Sans Unicode"/>
                <a:cs typeface="Lucida Sans Unicode"/>
              </a:rPr>
              <a:t>r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latin typeface="Lucida Sans Unicode"/>
                <a:cs typeface="Lucida Sans Unicode"/>
              </a:rPr>
              <a:t>l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T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-25">
                <a:latin typeface="Lucida Sans Unicode"/>
                <a:cs typeface="Lucida Sans Unicode"/>
              </a:rPr>
              <a:t>nso</a:t>
            </a:r>
            <a:r>
              <a:rPr dirty="0" smtClean="0" sz="1800" spc="-10">
                <a:latin typeface="Lucida Sans Unicode"/>
                <a:cs typeface="Lucida Sans Unicode"/>
              </a:rPr>
              <a:t>r</a:t>
            </a:r>
            <a:r>
              <a:rPr dirty="0" smtClean="0" sz="1800" spc="5">
                <a:latin typeface="Lucida Sans Unicode"/>
                <a:cs typeface="Lucida Sans Unicode"/>
              </a:rPr>
              <a:t> </a:t>
            </a:r>
            <a:r>
              <a:rPr dirty="0" smtClean="0" sz="1800" spc="-25">
                <a:latin typeface="Lucida Sans Unicode"/>
                <a:cs typeface="Lucida Sans Unicode"/>
              </a:rPr>
              <a:t>N</a:t>
            </a:r>
            <a:r>
              <a:rPr dirty="0" smtClean="0" sz="1800" spc="-15"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latin typeface="Lucida Sans Unicode"/>
                <a:cs typeface="Lucida Sans Unicode"/>
              </a:rPr>
              <a:t>t</a:t>
            </a:r>
            <a:r>
              <a:rPr dirty="0" smtClean="0" sz="1800" spc="-15">
                <a:latin typeface="Lucida Sans Unicode"/>
                <a:cs typeface="Lucida Sans Unicode"/>
              </a:rPr>
              <a:t>w</a:t>
            </a:r>
            <a:r>
              <a:rPr dirty="0" smtClean="0" sz="1800" spc="-10"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latin typeface="Lucida Sans Unicode"/>
                <a:cs typeface="Lucida Sans Unicode"/>
              </a:rPr>
              <a:t>rk</a:t>
            </a:r>
            <a:endParaRPr sz="1800">
              <a:latin typeface="Lucida Sans Unicode"/>
              <a:cs typeface="Lucida Sans Unicode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800" spc="-10">
                <a:latin typeface="Lucida Sans Unicode"/>
                <a:cs typeface="Lucida Sans Unicode"/>
              </a:rPr>
              <a:t>S</a:t>
            </a:r>
            <a:r>
              <a:rPr dirty="0" smtClean="0" sz="1800" spc="-15">
                <a:latin typeface="Lucida Sans Unicode"/>
                <a:cs typeface="Lucida Sans Unicode"/>
              </a:rPr>
              <a:t>e</a:t>
            </a:r>
            <a:r>
              <a:rPr dirty="0" smtClean="0" sz="1800" spc="-30">
                <a:latin typeface="Lucida Sans Unicode"/>
                <a:cs typeface="Lucida Sans Unicode"/>
              </a:rPr>
              <a:t>m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-25">
                <a:latin typeface="Lucida Sans Unicode"/>
                <a:cs typeface="Lucida Sans Unicode"/>
              </a:rPr>
              <a:t>n</a:t>
            </a:r>
            <a:r>
              <a:rPr dirty="0" smtClean="0" sz="1800" spc="0">
                <a:latin typeface="Lucida Sans Unicode"/>
                <a:cs typeface="Lucida Sans Unicode"/>
              </a:rPr>
              <a:t>tic</a:t>
            </a:r>
            <a:r>
              <a:rPr dirty="0" smtClean="0" sz="1800" spc="5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M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latin typeface="Lucida Sans Unicode"/>
                <a:cs typeface="Lucida Sans Unicode"/>
              </a:rPr>
              <a:t>tc</a:t>
            </a:r>
            <a:r>
              <a:rPr dirty="0" smtClean="0" sz="1800" spc="-25">
                <a:latin typeface="Lucida Sans Unicode"/>
                <a:cs typeface="Lucida Sans Unicode"/>
              </a:rPr>
              <a:t>h</a:t>
            </a:r>
            <a:r>
              <a:rPr dirty="0" smtClean="0" sz="1800" spc="-10">
                <a:latin typeface="Lucida Sans Unicode"/>
                <a:cs typeface="Lucida Sans Unicode"/>
              </a:rPr>
              <a:t>i</a:t>
            </a:r>
            <a:r>
              <a:rPr dirty="0" smtClean="0" sz="1800" spc="-25">
                <a:latin typeface="Lucida Sans Unicode"/>
                <a:cs typeface="Lucida Sans Unicode"/>
              </a:rPr>
              <a:t>n</a:t>
            </a:r>
            <a:r>
              <a:rPr dirty="0" smtClean="0" sz="1800" spc="-15">
                <a:latin typeface="Lucida Sans Unicode"/>
                <a:cs typeface="Lucida Sans Unicode"/>
              </a:rPr>
              <a:t>g</a:t>
            </a:r>
            <a:r>
              <a:rPr dirty="0" smtClean="0" sz="1800" spc="5">
                <a:latin typeface="Lucida Sans Unicode"/>
                <a:cs typeface="Lucida Sans Unicode"/>
              </a:rPr>
              <a:t> </a:t>
            </a:r>
            <a:r>
              <a:rPr dirty="0" smtClean="0" sz="1800" spc="-15">
                <a:latin typeface="Lucida Sans Unicode"/>
                <a:cs typeface="Lucida Sans Unicode"/>
              </a:rPr>
              <a:t>E</a:t>
            </a:r>
            <a:r>
              <a:rPr dirty="0" smtClean="0" sz="1800" spc="-25">
                <a:latin typeface="Lucida Sans Unicode"/>
                <a:cs typeface="Lucida Sans Unicode"/>
              </a:rPr>
              <a:t>n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latin typeface="Lucida Sans Unicode"/>
                <a:cs typeface="Lucida Sans Unicode"/>
              </a:rPr>
              <a:t>r</a:t>
            </a:r>
            <a:r>
              <a:rPr dirty="0" smtClean="0" sz="1800" spc="-15">
                <a:latin typeface="Lucida Sans Unicode"/>
                <a:cs typeface="Lucida Sans Unicode"/>
              </a:rPr>
              <a:t>g</a:t>
            </a:r>
            <a:r>
              <a:rPr dirty="0" smtClean="0" sz="1800" spc="-15">
                <a:latin typeface="Lucida Sans Unicode"/>
                <a:cs typeface="Lucida Sans Unicode"/>
              </a:rPr>
              <a:t>y </a:t>
            </a:r>
            <a:r>
              <a:rPr dirty="0" smtClean="0" sz="1800" spc="-25">
                <a:latin typeface="Lucida Sans Unicode"/>
                <a:cs typeface="Lucida Sans Unicode"/>
              </a:rPr>
              <a:t>N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latin typeface="Lucida Sans Unicode"/>
                <a:cs typeface="Lucida Sans Unicode"/>
              </a:rPr>
              <a:t>t</a:t>
            </a:r>
            <a:r>
              <a:rPr dirty="0" smtClean="0" sz="1800" spc="-15">
                <a:latin typeface="Lucida Sans Unicode"/>
                <a:cs typeface="Lucida Sans Unicode"/>
              </a:rPr>
              <a:t>w</a:t>
            </a:r>
            <a:r>
              <a:rPr dirty="0" smtClean="0" sz="1800" spc="-10"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latin typeface="Lucida Sans Unicode"/>
                <a:cs typeface="Lucida Sans Unicode"/>
              </a:rPr>
              <a:t>rk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43"/>
              </a:spcBef>
            </a:pPr>
            <a:endParaRPr sz="1400"/>
          </a:p>
          <a:p>
            <a:pPr algn="just" marL="12700" marR="12700">
              <a:lnSpc>
                <a:spcPct val="99800"/>
              </a:lnSpc>
            </a:pPr>
            <a:r>
              <a:rPr dirty="0" smtClean="0" sz="1800">
                <a:latin typeface="Microsoft YaHei UI"/>
                <a:cs typeface="Microsoft YaHei UI"/>
              </a:rPr>
              <a:t>神经网络模型的核心思想：使用神经网络为三元组定义势能函数，在训练目标</a:t>
            </a:r>
            <a:r>
              <a:rPr dirty="0" smtClean="0" sz="1800">
                <a:latin typeface="Microsoft YaHei UI"/>
                <a:cs typeface="Microsoft YaHei UI"/>
              </a:rPr>
              <a:t> 中，要求正确的三元组具有较高的能量，错误的三元组具有较低的能量。通过</a:t>
            </a:r>
            <a:r>
              <a:rPr dirty="0" smtClean="0" sz="1800">
                <a:latin typeface="Microsoft YaHei UI"/>
                <a:cs typeface="Microsoft YaHei UI"/>
              </a:rPr>
              <a:t> 惩罚错误的三元组完成学习过程，使得正确的三元组和错误三元组的能量有一</a:t>
            </a:r>
            <a:r>
              <a:rPr dirty="0" smtClean="0" sz="1800">
                <a:latin typeface="Microsoft YaHei UI"/>
                <a:cs typeface="Microsoft YaHei UI"/>
              </a:rPr>
              <a:t> 个明显的分界线</a:t>
            </a:r>
            <a:r>
              <a:rPr dirty="0" smtClean="0" sz="1500">
                <a:latin typeface="Microsoft YaHei UI"/>
                <a:cs typeface="Microsoft YaHei UI"/>
              </a:rPr>
              <a:t>。</a:t>
            </a:r>
            <a:endParaRPr sz="15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3825" y="4674637"/>
            <a:ext cx="5608956" cy="722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567817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786889" algn="l"/>
                <a:tab pos="3580765" algn="l"/>
              </a:tabLst>
            </a:pP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ur</a:t>
            </a:r>
            <a:r>
              <a:rPr dirty="0" smtClean="0" sz="4000" spc="0">
                <a:latin typeface="Microsoft YaHei UI"/>
                <a:cs typeface="Microsoft YaHei UI"/>
              </a:rPr>
              <a:t>al	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ns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r	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w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rk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12827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关系表示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9741" y="2640625"/>
            <a:ext cx="3618401" cy="1554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94575" y="3253972"/>
            <a:ext cx="406038" cy="752100"/>
          </a:xfrm>
          <a:custGeom>
            <a:avLst/>
            <a:gdLst/>
            <a:ahLst/>
            <a:cxnLst/>
            <a:rect l="l" t="t" r="r" b="b"/>
            <a:pathLst>
              <a:path w="406038" h="752100">
                <a:moveTo>
                  <a:pt x="0" y="0"/>
                </a:moveTo>
                <a:lnTo>
                  <a:pt x="406038" y="0"/>
                </a:lnTo>
                <a:lnTo>
                  <a:pt x="406038" y="752100"/>
                </a:lnTo>
                <a:lnTo>
                  <a:pt x="0" y="752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360425" y="3404392"/>
            <a:ext cx="609057" cy="217996"/>
          </a:xfrm>
          <a:custGeom>
            <a:avLst/>
            <a:gdLst/>
            <a:ahLst/>
            <a:cxnLst/>
            <a:rect l="l" t="t" r="r" b="b"/>
            <a:pathLst>
              <a:path w="609057" h="217996">
                <a:moveTo>
                  <a:pt x="0" y="0"/>
                </a:moveTo>
                <a:lnTo>
                  <a:pt x="609057" y="0"/>
                </a:lnTo>
                <a:lnTo>
                  <a:pt x="609057" y="217996"/>
                </a:lnTo>
                <a:lnTo>
                  <a:pt x="0" y="21799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527785" y="3404392"/>
            <a:ext cx="253774" cy="298785"/>
          </a:xfrm>
          <a:custGeom>
            <a:avLst/>
            <a:gdLst/>
            <a:ahLst/>
            <a:cxnLst/>
            <a:rect l="l" t="t" r="r" b="b"/>
            <a:pathLst>
              <a:path w="253774" h="298785">
                <a:moveTo>
                  <a:pt x="0" y="0"/>
                </a:moveTo>
                <a:lnTo>
                  <a:pt x="253774" y="0"/>
                </a:lnTo>
                <a:lnTo>
                  <a:pt x="253774" y="298785"/>
                </a:lnTo>
                <a:lnTo>
                  <a:pt x="0" y="29878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335866" y="3865033"/>
            <a:ext cx="321733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438641" y="4006014"/>
            <a:ext cx="117908" cy="200784"/>
          </a:xfrm>
          <a:custGeom>
            <a:avLst/>
            <a:gdLst/>
            <a:ahLst/>
            <a:cxnLst/>
            <a:rect l="l" t="t" r="r" b="b"/>
            <a:pathLst>
              <a:path w="117908" h="200784">
                <a:moveTo>
                  <a:pt x="71653" y="72180"/>
                </a:moveTo>
                <a:lnTo>
                  <a:pt x="46253" y="72180"/>
                </a:lnTo>
                <a:lnTo>
                  <a:pt x="46253" y="200784"/>
                </a:lnTo>
                <a:lnTo>
                  <a:pt x="71653" y="200784"/>
                </a:lnTo>
                <a:lnTo>
                  <a:pt x="71653" y="72180"/>
                </a:lnTo>
                <a:close/>
              </a:path>
              <a:path w="117908" h="200784">
                <a:moveTo>
                  <a:pt x="58954" y="0"/>
                </a:moveTo>
                <a:lnTo>
                  <a:pt x="0" y="101064"/>
                </a:lnTo>
                <a:lnTo>
                  <a:pt x="2045" y="108840"/>
                </a:lnTo>
                <a:lnTo>
                  <a:pt x="14163" y="115909"/>
                </a:lnTo>
                <a:lnTo>
                  <a:pt x="21939" y="113861"/>
                </a:lnTo>
                <a:lnTo>
                  <a:pt x="46253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7908" h="200784">
                <a:moveTo>
                  <a:pt x="101059" y="72180"/>
                </a:moveTo>
                <a:lnTo>
                  <a:pt x="71653" y="72180"/>
                </a:lnTo>
                <a:lnTo>
                  <a:pt x="95967" y="113863"/>
                </a:lnTo>
                <a:lnTo>
                  <a:pt x="103743" y="115909"/>
                </a:lnTo>
                <a:lnTo>
                  <a:pt x="115860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487333" y="3450166"/>
            <a:ext cx="321733" cy="7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589509" y="3589413"/>
            <a:ext cx="117908" cy="567079"/>
          </a:xfrm>
          <a:custGeom>
            <a:avLst/>
            <a:gdLst/>
            <a:ahLst/>
            <a:cxnLst/>
            <a:rect l="l" t="t" r="r" b="b"/>
            <a:pathLst>
              <a:path w="117908" h="567079">
                <a:moveTo>
                  <a:pt x="71654" y="72180"/>
                </a:moveTo>
                <a:lnTo>
                  <a:pt x="46254" y="72180"/>
                </a:lnTo>
                <a:lnTo>
                  <a:pt x="46253" y="567079"/>
                </a:lnTo>
                <a:lnTo>
                  <a:pt x="71653" y="567079"/>
                </a:lnTo>
                <a:lnTo>
                  <a:pt x="71654" y="72180"/>
                </a:lnTo>
                <a:close/>
              </a:path>
              <a:path w="117908" h="567079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7908" h="567079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494866" y="3564466"/>
            <a:ext cx="317500" cy="660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595718" y="3705174"/>
            <a:ext cx="117909" cy="451318"/>
          </a:xfrm>
          <a:custGeom>
            <a:avLst/>
            <a:gdLst/>
            <a:ahLst/>
            <a:cxnLst/>
            <a:rect l="l" t="t" r="r" b="b"/>
            <a:pathLst>
              <a:path w="117909" h="451318">
                <a:moveTo>
                  <a:pt x="71654" y="72181"/>
                </a:moveTo>
                <a:lnTo>
                  <a:pt x="46254" y="72181"/>
                </a:lnTo>
                <a:lnTo>
                  <a:pt x="46253" y="451318"/>
                </a:lnTo>
                <a:lnTo>
                  <a:pt x="71653" y="451318"/>
                </a:lnTo>
                <a:lnTo>
                  <a:pt x="71654" y="72181"/>
                </a:lnTo>
                <a:close/>
              </a:path>
              <a:path w="117909" h="451318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101061" y="72181"/>
                </a:lnTo>
                <a:lnTo>
                  <a:pt x="58954" y="0"/>
                </a:lnTo>
                <a:close/>
              </a:path>
              <a:path w="117909" h="451318">
                <a:moveTo>
                  <a:pt x="101061" y="72181"/>
                </a:moveTo>
                <a:lnTo>
                  <a:pt x="71654" y="72181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9" y="101064"/>
                </a:lnTo>
                <a:lnTo>
                  <a:pt x="101061" y="7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273300" y="3365500"/>
            <a:ext cx="317500" cy="859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372791" y="3504614"/>
            <a:ext cx="117908" cy="651878"/>
          </a:xfrm>
          <a:custGeom>
            <a:avLst/>
            <a:gdLst/>
            <a:ahLst/>
            <a:cxnLst/>
            <a:rect l="l" t="t" r="r" b="b"/>
            <a:pathLst>
              <a:path w="117908" h="651878">
                <a:moveTo>
                  <a:pt x="71654" y="72180"/>
                </a:moveTo>
                <a:lnTo>
                  <a:pt x="46254" y="72180"/>
                </a:lnTo>
                <a:lnTo>
                  <a:pt x="46253" y="651878"/>
                </a:lnTo>
                <a:lnTo>
                  <a:pt x="71653" y="651878"/>
                </a:lnTo>
                <a:lnTo>
                  <a:pt x="71654" y="72180"/>
                </a:lnTo>
                <a:close/>
              </a:path>
              <a:path w="117908" h="651878">
                <a:moveTo>
                  <a:pt x="58954" y="0"/>
                </a:moveTo>
                <a:lnTo>
                  <a:pt x="0" y="101064"/>
                </a:lnTo>
                <a:lnTo>
                  <a:pt x="2045" y="108840"/>
                </a:lnTo>
                <a:lnTo>
                  <a:pt x="14163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7908" h="651878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119303" y="4240811"/>
            <a:ext cx="694690" cy="165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10">
                <a:latin typeface="宋体"/>
                <a:cs typeface="宋体"/>
              </a:rPr>
              <a:t>归</a:t>
            </a:r>
            <a:r>
              <a:rPr dirty="0" smtClean="0" sz="1050" spc="-10">
                <a:latin typeface="Microsoft JhengHei Light"/>
                <a:cs typeface="Microsoft JhengHei Light"/>
              </a:rPr>
              <a:t>一</a:t>
            </a:r>
            <a:r>
              <a:rPr dirty="0" smtClean="0" sz="1050" spc="-10">
                <a:latin typeface="Microsoft JhengHei Light"/>
                <a:cs typeface="Microsoft JhengHei Light"/>
              </a:rPr>
              <a:t>化</a:t>
            </a:r>
            <a:r>
              <a:rPr dirty="0" smtClean="0" sz="1050" spc="-10">
                <a:latin typeface="Microsoft JhengHei Light"/>
                <a:cs typeface="Microsoft JhengHei Light"/>
              </a:rPr>
              <a:t>参</a:t>
            </a:r>
            <a:r>
              <a:rPr dirty="0" smtClean="0" sz="1050" spc="10">
                <a:latin typeface="Microsoft JhengHei Light"/>
                <a:cs typeface="Microsoft JhengHei Light"/>
              </a:rPr>
              <a:t>数</a:t>
            </a:r>
            <a:endParaRPr sz="1050">
              <a:latin typeface="Microsoft JhengHei Light"/>
              <a:cs typeface="Microsoft JhengHe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4666" y="4240811"/>
            <a:ext cx="294640" cy="165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10">
                <a:latin typeface="宋体"/>
                <a:cs typeface="宋体"/>
              </a:rPr>
              <a:t>张</a:t>
            </a:r>
            <a:r>
              <a:rPr dirty="0" smtClean="0" sz="1050" spc="10">
                <a:latin typeface="Microsoft JhengHei Light"/>
                <a:cs typeface="Microsoft JhengHei Light"/>
              </a:rPr>
              <a:t>量</a:t>
            </a:r>
            <a:endParaRPr sz="1050">
              <a:latin typeface="Microsoft JhengHei Light"/>
              <a:cs typeface="Microsoft JhengHe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56028" y="4240811"/>
            <a:ext cx="294640" cy="165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10">
                <a:latin typeface="Microsoft JhengHei Light"/>
                <a:cs typeface="Microsoft JhengHei Light"/>
              </a:rPr>
              <a:t>矩</a:t>
            </a:r>
            <a:r>
              <a:rPr dirty="0" smtClean="0" sz="1050" spc="10">
                <a:latin typeface="宋体"/>
                <a:cs typeface="宋体"/>
              </a:rPr>
              <a:t>阵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60878" y="4240811"/>
            <a:ext cx="294640" cy="165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10">
                <a:latin typeface="Microsoft JhengHei Light"/>
                <a:cs typeface="Microsoft JhengHei Light"/>
              </a:rPr>
              <a:t>偏</a:t>
            </a:r>
            <a:r>
              <a:rPr dirty="0" smtClean="0" sz="1050" spc="10">
                <a:latin typeface="Microsoft JhengHei Light"/>
                <a:cs typeface="Microsoft JhengHei Light"/>
              </a:rPr>
              <a:t>置</a:t>
            </a:r>
            <a:endParaRPr sz="1050">
              <a:latin typeface="Microsoft JhengHei Light"/>
              <a:cs typeface="Microsoft JhengHei Ligh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15575" y="2541927"/>
            <a:ext cx="1399249" cy="21329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789402" y="4669063"/>
            <a:ext cx="561975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spc="-25">
                <a:latin typeface="Cambria"/>
                <a:cs typeface="Cambria"/>
              </a:rPr>
              <a:t>g</a:t>
            </a:r>
            <a:r>
              <a:rPr dirty="0" smtClean="0" sz="1400" spc="-10">
                <a:latin typeface="Cambria"/>
                <a:cs typeface="Cambria"/>
              </a:rPr>
              <a:t>(</a:t>
            </a:r>
            <a:r>
              <a:rPr dirty="0" smtClean="0" sz="1400" spc="-15">
                <a:latin typeface="Cambria"/>
                <a:cs typeface="Cambria"/>
              </a:rPr>
              <a:t>h</a:t>
            </a:r>
            <a:r>
              <a:rPr dirty="0" smtClean="0" sz="1400" spc="40">
                <a:latin typeface="Cambria"/>
                <a:cs typeface="Cambria"/>
              </a:rPr>
              <a:t>,</a:t>
            </a:r>
            <a:r>
              <a:rPr dirty="0" smtClean="0" sz="1400" spc="-25">
                <a:latin typeface="Cambria"/>
                <a:cs typeface="Cambria"/>
              </a:rPr>
              <a:t>r</a:t>
            </a:r>
            <a:r>
              <a:rPr dirty="0" smtClean="0" sz="1400" spc="70">
                <a:latin typeface="Cambria"/>
                <a:cs typeface="Cambria"/>
              </a:rPr>
              <a:t>,</a:t>
            </a:r>
            <a:r>
              <a:rPr dirty="0" smtClean="0" sz="1400" spc="-10">
                <a:latin typeface="Cambria"/>
                <a:cs typeface="Cambria"/>
              </a:rPr>
              <a:t>t</a:t>
            </a:r>
            <a:r>
              <a:rPr dirty="0" smtClean="0" sz="1400" spc="0">
                <a:latin typeface="Cambria"/>
                <a:cs typeface="Cambria"/>
              </a:rPr>
              <a:t>)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1336" y="6543100"/>
            <a:ext cx="8142605" cy="147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-5">
                <a:latin typeface="Lucida Sans Unicode"/>
                <a:cs typeface="Lucida Sans Unicode"/>
              </a:rPr>
              <a:t>S</a:t>
            </a:r>
            <a:r>
              <a:rPr dirty="0" smtClean="0" sz="900" spc="-15">
                <a:latin typeface="Lucida Sans Unicode"/>
                <a:cs typeface="Lucida Sans Unicode"/>
              </a:rPr>
              <a:t>o</a:t>
            </a:r>
            <a:r>
              <a:rPr dirty="0" smtClean="0" sz="900" spc="0">
                <a:latin typeface="Lucida Sans Unicode"/>
                <a:cs typeface="Lucida Sans Unicode"/>
              </a:rPr>
              <a:t>c</a:t>
            </a:r>
            <a:r>
              <a:rPr dirty="0" smtClean="0" sz="900" spc="-10">
                <a:latin typeface="Lucida Sans Unicode"/>
                <a:cs typeface="Lucida Sans Unicode"/>
              </a:rPr>
              <a:t>h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10">
                <a:latin typeface="Lucida Sans Unicode"/>
                <a:cs typeface="Lucida Sans Unicode"/>
              </a:rPr>
              <a:t>r</a:t>
            </a:r>
            <a:r>
              <a:rPr dirty="0" smtClean="0" sz="900" spc="0">
                <a:latin typeface="Lucida Sans Unicode"/>
                <a:cs typeface="Lucida Sans Unicode"/>
              </a:rPr>
              <a:t>,</a:t>
            </a:r>
            <a:r>
              <a:rPr dirty="0" smtClean="0" sz="900" spc="5">
                <a:latin typeface="Lucida Sans Unicode"/>
                <a:cs typeface="Lucida Sans Unicode"/>
              </a:rPr>
              <a:t> 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0">
                <a:latin typeface="Lucida Sans Unicode"/>
                <a:cs typeface="Lucida Sans Unicode"/>
              </a:rPr>
              <a:t>t al.</a:t>
            </a:r>
            <a:r>
              <a:rPr dirty="0" smtClean="0" sz="900" spc="5">
                <a:latin typeface="Lucida Sans Unicode"/>
                <a:cs typeface="Lucida Sans Unicode"/>
              </a:rPr>
              <a:t> R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0">
                <a:latin typeface="Lucida Sans Unicode"/>
                <a:cs typeface="Lucida Sans Unicode"/>
              </a:rPr>
              <a:t>a</a:t>
            </a:r>
            <a:r>
              <a:rPr dirty="0" smtClean="0" sz="900" spc="-5">
                <a:latin typeface="Lucida Sans Unicode"/>
                <a:cs typeface="Lucida Sans Unicode"/>
              </a:rPr>
              <a:t>s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-10">
                <a:latin typeface="Lucida Sans Unicode"/>
                <a:cs typeface="Lucida Sans Unicode"/>
              </a:rPr>
              <a:t>n</a:t>
            </a:r>
            <a:r>
              <a:rPr dirty="0" smtClean="0" sz="900" spc="-10">
                <a:latin typeface="Lucida Sans Unicode"/>
                <a:cs typeface="Lucida Sans Unicode"/>
              </a:rPr>
              <a:t>i</a:t>
            </a:r>
            <a:r>
              <a:rPr dirty="0" smtClean="0" sz="900" spc="-10">
                <a:latin typeface="Lucida Sans Unicode"/>
                <a:cs typeface="Lucida Sans Unicode"/>
              </a:rPr>
              <a:t>ng</a:t>
            </a:r>
            <a:r>
              <a:rPr dirty="0" smtClean="0" sz="900" spc="-10">
                <a:latin typeface="Lucida Sans Unicode"/>
                <a:cs typeface="Lucida Sans Unicode"/>
              </a:rPr>
              <a:t> </a:t>
            </a:r>
            <a:r>
              <a:rPr dirty="0" smtClean="0" sz="900" spc="-20">
                <a:latin typeface="Lucida Sans Unicode"/>
                <a:cs typeface="Lucida Sans Unicode"/>
              </a:rPr>
              <a:t>w</a:t>
            </a:r>
            <a:r>
              <a:rPr dirty="0" smtClean="0" sz="900" spc="0">
                <a:latin typeface="Lucida Sans Unicode"/>
                <a:cs typeface="Lucida Sans Unicode"/>
              </a:rPr>
              <a:t>it</a:t>
            </a:r>
            <a:r>
              <a:rPr dirty="0" smtClean="0" sz="900" spc="-10">
                <a:latin typeface="Lucida Sans Unicode"/>
                <a:cs typeface="Lucida Sans Unicode"/>
              </a:rPr>
              <a:t>h</a:t>
            </a:r>
            <a:r>
              <a:rPr dirty="0" smtClean="0" sz="900" spc="5">
                <a:latin typeface="Lucida Sans Unicode"/>
                <a:cs typeface="Lucida Sans Unicode"/>
              </a:rPr>
              <a:t> </a:t>
            </a:r>
            <a:r>
              <a:rPr dirty="0" smtClean="0" sz="900" spc="-10">
                <a:latin typeface="Lucida Sans Unicode"/>
                <a:cs typeface="Lucida Sans Unicode"/>
              </a:rPr>
              <a:t>n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10">
                <a:latin typeface="Lucida Sans Unicode"/>
                <a:cs typeface="Lucida Sans Unicode"/>
              </a:rPr>
              <a:t>u</a:t>
            </a:r>
            <a:r>
              <a:rPr dirty="0" smtClean="0" sz="900" spc="-10">
                <a:latin typeface="Lucida Sans Unicode"/>
                <a:cs typeface="Lucida Sans Unicode"/>
              </a:rPr>
              <a:t>r</a:t>
            </a:r>
            <a:r>
              <a:rPr dirty="0" smtClean="0" sz="900" spc="0">
                <a:latin typeface="Lucida Sans Unicode"/>
                <a:cs typeface="Lucida Sans Unicode"/>
              </a:rPr>
              <a:t>al</a:t>
            </a:r>
            <a:r>
              <a:rPr dirty="0" smtClean="0" sz="900" spc="5">
                <a:latin typeface="Lucida Sans Unicode"/>
                <a:cs typeface="Lucida Sans Unicode"/>
              </a:rPr>
              <a:t> </a:t>
            </a:r>
            <a:r>
              <a:rPr dirty="0" smtClean="0" sz="900" spc="0">
                <a:latin typeface="Lucida Sans Unicode"/>
                <a:cs typeface="Lucida Sans Unicode"/>
              </a:rPr>
              <a:t>t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5">
                <a:latin typeface="Lucida Sans Unicode"/>
                <a:cs typeface="Lucida Sans Unicode"/>
              </a:rPr>
              <a:t>ns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0">
                <a:latin typeface="Lucida Sans Unicode"/>
                <a:cs typeface="Lucida Sans Unicode"/>
              </a:rPr>
              <a:t>r</a:t>
            </a:r>
            <a:r>
              <a:rPr dirty="0" smtClean="0" sz="900" spc="-5">
                <a:latin typeface="Lucida Sans Unicode"/>
                <a:cs typeface="Lucida Sans Unicode"/>
              </a:rPr>
              <a:t> </a:t>
            </a:r>
            <a:r>
              <a:rPr dirty="0" smtClean="0" sz="900" spc="-10">
                <a:latin typeface="Lucida Sans Unicode"/>
                <a:cs typeface="Lucida Sans Unicode"/>
              </a:rPr>
              <a:t>n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0">
                <a:latin typeface="Lucida Sans Unicode"/>
                <a:cs typeface="Lucida Sans Unicode"/>
              </a:rPr>
              <a:t>t</a:t>
            </a:r>
            <a:r>
              <a:rPr dirty="0" smtClean="0" sz="900" spc="-20">
                <a:latin typeface="Lucida Sans Unicode"/>
                <a:cs typeface="Lucida Sans Unicode"/>
              </a:rPr>
              <a:t>w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-10">
                <a:latin typeface="Lucida Sans Unicode"/>
                <a:cs typeface="Lucida Sans Unicode"/>
              </a:rPr>
              <a:t>r</a:t>
            </a:r>
            <a:r>
              <a:rPr dirty="0" smtClean="0" sz="900" spc="-5">
                <a:latin typeface="Lucida Sans Unicode"/>
                <a:cs typeface="Lucida Sans Unicode"/>
              </a:rPr>
              <a:t>k</a:t>
            </a:r>
            <a:r>
              <a:rPr dirty="0" smtClean="0" sz="900" spc="-5">
                <a:latin typeface="Lucida Sans Unicode"/>
                <a:cs typeface="Lucida Sans Unicode"/>
              </a:rPr>
              <a:t>s</a:t>
            </a:r>
            <a:r>
              <a:rPr dirty="0" smtClean="0" sz="900" spc="5">
                <a:latin typeface="Lucida Sans Unicode"/>
                <a:cs typeface="Lucida Sans Unicode"/>
              </a:rPr>
              <a:t> </a:t>
            </a:r>
            <a:r>
              <a:rPr dirty="0" smtClean="0" sz="900" spc="-15">
                <a:latin typeface="Lucida Sans Unicode"/>
                <a:cs typeface="Lucida Sans Unicode"/>
              </a:rPr>
              <a:t>f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0">
                <a:latin typeface="Lucida Sans Unicode"/>
                <a:cs typeface="Lucida Sans Unicode"/>
              </a:rPr>
              <a:t>r</a:t>
            </a:r>
            <a:r>
              <a:rPr dirty="0" smtClean="0" sz="900" spc="-5">
                <a:latin typeface="Lucida Sans Unicode"/>
                <a:cs typeface="Lucida Sans Unicode"/>
              </a:rPr>
              <a:t> </a:t>
            </a:r>
            <a:r>
              <a:rPr dirty="0" smtClean="0" sz="900" spc="-5">
                <a:latin typeface="Lucida Sans Unicode"/>
                <a:cs typeface="Lucida Sans Unicode"/>
              </a:rPr>
              <a:t>k</a:t>
            </a:r>
            <a:r>
              <a:rPr dirty="0" smtClean="0" sz="900" spc="-10">
                <a:latin typeface="Lucida Sans Unicode"/>
                <a:cs typeface="Lucida Sans Unicode"/>
              </a:rPr>
              <a:t>n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-20">
                <a:latin typeface="Lucida Sans Unicode"/>
                <a:cs typeface="Lucida Sans Unicode"/>
              </a:rPr>
              <a:t>w</a:t>
            </a:r>
            <a:r>
              <a:rPr dirty="0" smtClean="0" sz="900" spc="0">
                <a:latin typeface="Lucida Sans Unicode"/>
                <a:cs typeface="Lucida Sans Unicode"/>
              </a:rPr>
              <a:t>l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5">
                <a:latin typeface="Lucida Sans Unicode"/>
                <a:cs typeface="Lucida Sans Unicode"/>
              </a:rPr>
              <a:t>d</a:t>
            </a:r>
            <a:r>
              <a:rPr dirty="0" smtClean="0" sz="900" spc="-10">
                <a:latin typeface="Lucida Sans Unicode"/>
                <a:cs typeface="Lucida Sans Unicode"/>
              </a:rPr>
              <a:t>g</a:t>
            </a:r>
            <a:r>
              <a:rPr dirty="0" smtClean="0" sz="900" spc="-10">
                <a:latin typeface="Lucida Sans Unicode"/>
                <a:cs typeface="Lucida Sans Unicode"/>
              </a:rPr>
              <a:t>e </a:t>
            </a:r>
            <a:r>
              <a:rPr dirty="0" smtClean="0" sz="900" spc="-5">
                <a:latin typeface="Lucida Sans Unicode"/>
                <a:cs typeface="Lucida Sans Unicode"/>
              </a:rPr>
              <a:t>b</a:t>
            </a:r>
            <a:r>
              <a:rPr dirty="0" smtClean="0" sz="900" spc="0">
                <a:latin typeface="Lucida Sans Unicode"/>
                <a:cs typeface="Lucida Sans Unicode"/>
              </a:rPr>
              <a:t>a</a:t>
            </a:r>
            <a:r>
              <a:rPr dirty="0" smtClean="0" sz="900" spc="-5">
                <a:latin typeface="Lucida Sans Unicode"/>
                <a:cs typeface="Lucida Sans Unicode"/>
              </a:rPr>
              <a:t>s</a:t>
            </a:r>
            <a:r>
              <a:rPr dirty="0" smtClean="0" sz="900" spc="-5">
                <a:latin typeface="Lucida Sans Unicode"/>
                <a:cs typeface="Lucida Sans Unicode"/>
              </a:rPr>
              <a:t>e c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-15">
                <a:latin typeface="Lucida Sans Unicode"/>
                <a:cs typeface="Lucida Sans Unicode"/>
              </a:rPr>
              <a:t>m</a:t>
            </a:r>
            <a:r>
              <a:rPr dirty="0" smtClean="0" sz="900" spc="-5">
                <a:latin typeface="Lucida Sans Unicode"/>
                <a:cs typeface="Lucida Sans Unicode"/>
              </a:rPr>
              <a:t>p</a:t>
            </a:r>
            <a:r>
              <a:rPr dirty="0" smtClean="0" sz="900" spc="0">
                <a:latin typeface="Lucida Sans Unicode"/>
                <a:cs typeface="Lucida Sans Unicode"/>
              </a:rPr>
              <a:t>l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0">
                <a:latin typeface="Lucida Sans Unicode"/>
                <a:cs typeface="Lucida Sans Unicode"/>
              </a:rPr>
              <a:t>ti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-10">
                <a:latin typeface="Lucida Sans Unicode"/>
                <a:cs typeface="Lucida Sans Unicode"/>
              </a:rPr>
              <a:t>n</a:t>
            </a:r>
            <a:r>
              <a:rPr dirty="0" smtClean="0" sz="900" spc="-10">
                <a:latin typeface="Lucida Sans Unicode"/>
                <a:cs typeface="Lucida Sans Unicode"/>
              </a:rPr>
              <a:t>. I</a:t>
            </a:r>
            <a:r>
              <a:rPr dirty="0" smtClean="0" sz="900" spc="-10">
                <a:latin typeface="Lucida Sans Unicode"/>
                <a:cs typeface="Lucida Sans Unicode"/>
              </a:rPr>
              <a:t>n</a:t>
            </a:r>
            <a:r>
              <a:rPr dirty="0" smtClean="0" sz="900" spc="10">
                <a:latin typeface="Lucida Sans Unicode"/>
                <a:cs typeface="Lucida Sans Unicode"/>
              </a:rPr>
              <a:t> </a:t>
            </a:r>
            <a:r>
              <a:rPr dirty="0" smtClean="0" sz="900" spc="0">
                <a:latin typeface="Lucida Sans Unicode"/>
                <a:cs typeface="Lucida Sans Unicode"/>
              </a:rPr>
              <a:t>A</a:t>
            </a:r>
            <a:r>
              <a:rPr dirty="0" smtClean="0" sz="900" spc="-5">
                <a:latin typeface="Lucida Sans Unicode"/>
                <a:cs typeface="Lucida Sans Unicode"/>
              </a:rPr>
              <a:t>d</a:t>
            </a:r>
            <a:r>
              <a:rPr dirty="0" smtClean="0" sz="900" spc="-10">
                <a:latin typeface="Lucida Sans Unicode"/>
                <a:cs typeface="Lucida Sans Unicode"/>
              </a:rPr>
              <a:t>v</a:t>
            </a:r>
            <a:r>
              <a:rPr dirty="0" smtClean="0" sz="900" spc="0">
                <a:latin typeface="Lucida Sans Unicode"/>
                <a:cs typeface="Lucida Sans Unicode"/>
              </a:rPr>
              <a:t>a</a:t>
            </a:r>
            <a:r>
              <a:rPr dirty="0" smtClean="0" sz="900" spc="-5">
                <a:latin typeface="Lucida Sans Unicode"/>
                <a:cs typeface="Lucida Sans Unicode"/>
              </a:rPr>
              <a:t>nc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5">
                <a:latin typeface="Lucida Sans Unicode"/>
                <a:cs typeface="Lucida Sans Unicode"/>
              </a:rPr>
              <a:t>s</a:t>
            </a:r>
            <a:r>
              <a:rPr dirty="0" smtClean="0" sz="900" spc="5">
                <a:latin typeface="Lucida Sans Unicode"/>
                <a:cs typeface="Lucida Sans Unicode"/>
              </a:rPr>
              <a:t> </a:t>
            </a:r>
            <a:r>
              <a:rPr dirty="0" smtClean="0" sz="900" spc="0">
                <a:latin typeface="Lucida Sans Unicode"/>
                <a:cs typeface="Lucida Sans Unicode"/>
              </a:rPr>
              <a:t>i</a:t>
            </a:r>
            <a:r>
              <a:rPr dirty="0" smtClean="0" sz="900" spc="-10">
                <a:latin typeface="Lucida Sans Unicode"/>
                <a:cs typeface="Lucida Sans Unicode"/>
              </a:rPr>
              <a:t>n</a:t>
            </a:r>
            <a:r>
              <a:rPr dirty="0" smtClean="0" sz="900" spc="5">
                <a:latin typeface="Lucida Sans Unicode"/>
                <a:cs typeface="Lucida Sans Unicode"/>
              </a:rPr>
              <a:t> </a:t>
            </a:r>
            <a:r>
              <a:rPr dirty="0" smtClean="0" sz="900" spc="-15">
                <a:latin typeface="Lucida Sans Unicode"/>
                <a:cs typeface="Lucida Sans Unicode"/>
              </a:rPr>
              <a:t>N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10">
                <a:latin typeface="Lucida Sans Unicode"/>
                <a:cs typeface="Lucida Sans Unicode"/>
              </a:rPr>
              <a:t>u</a:t>
            </a:r>
            <a:r>
              <a:rPr dirty="0" smtClean="0" sz="900" spc="-15">
                <a:latin typeface="Lucida Sans Unicode"/>
                <a:cs typeface="Lucida Sans Unicode"/>
              </a:rPr>
              <a:t>r</a:t>
            </a:r>
            <a:r>
              <a:rPr dirty="0" smtClean="0" sz="900" spc="0">
                <a:latin typeface="Lucida Sans Unicode"/>
                <a:cs typeface="Lucida Sans Unicode"/>
              </a:rPr>
              <a:t>al</a:t>
            </a:r>
            <a:r>
              <a:rPr dirty="0" smtClean="0" sz="900" spc="5">
                <a:latin typeface="Lucida Sans Unicode"/>
                <a:cs typeface="Lucida Sans Unicode"/>
              </a:rPr>
              <a:t> </a:t>
            </a:r>
            <a:r>
              <a:rPr dirty="0" smtClean="0" sz="900" spc="0">
                <a:latin typeface="Lucida Sans Unicode"/>
                <a:cs typeface="Lucida Sans Unicode"/>
              </a:rPr>
              <a:t>I</a:t>
            </a:r>
            <a:r>
              <a:rPr dirty="0" smtClean="0" sz="900" spc="-10">
                <a:latin typeface="Lucida Sans Unicode"/>
                <a:cs typeface="Lucida Sans Unicode"/>
              </a:rPr>
              <a:t>n</a:t>
            </a:r>
            <a:r>
              <a:rPr dirty="0" smtClean="0" sz="900" spc="-15">
                <a:latin typeface="Lucida Sans Unicode"/>
                <a:cs typeface="Lucida Sans Unicode"/>
              </a:rPr>
              <a:t>f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-10">
                <a:latin typeface="Lucida Sans Unicode"/>
                <a:cs typeface="Lucida Sans Unicode"/>
              </a:rPr>
              <a:t>r</a:t>
            </a:r>
            <a:r>
              <a:rPr dirty="0" smtClean="0" sz="900" spc="-15">
                <a:latin typeface="Lucida Sans Unicode"/>
                <a:cs typeface="Lucida Sans Unicode"/>
              </a:rPr>
              <a:t>m</a:t>
            </a:r>
            <a:r>
              <a:rPr dirty="0" smtClean="0" sz="900" spc="0">
                <a:latin typeface="Lucida Sans Unicode"/>
                <a:cs typeface="Lucida Sans Unicode"/>
              </a:rPr>
              <a:t>ati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-10">
                <a:latin typeface="Lucida Sans Unicode"/>
                <a:cs typeface="Lucida Sans Unicode"/>
              </a:rPr>
              <a:t>n</a:t>
            </a:r>
            <a:r>
              <a:rPr dirty="0" smtClean="0" sz="900" spc="5">
                <a:latin typeface="Lucida Sans Unicode"/>
                <a:cs typeface="Lucida Sans Unicode"/>
              </a:rPr>
              <a:t> </a:t>
            </a:r>
            <a:r>
              <a:rPr dirty="0" smtClean="0" sz="900" spc="-5">
                <a:latin typeface="Lucida Sans Unicode"/>
                <a:cs typeface="Lucida Sans Unicode"/>
              </a:rPr>
              <a:t>P</a:t>
            </a:r>
            <a:r>
              <a:rPr dirty="0" smtClean="0" sz="900" spc="-10">
                <a:latin typeface="Lucida Sans Unicode"/>
                <a:cs typeface="Lucida Sans Unicode"/>
              </a:rPr>
              <a:t>r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0">
                <a:latin typeface="Lucida Sans Unicode"/>
                <a:cs typeface="Lucida Sans Unicode"/>
              </a:rPr>
              <a:t>c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5">
                <a:latin typeface="Lucida Sans Unicode"/>
                <a:cs typeface="Lucida Sans Unicode"/>
              </a:rPr>
              <a:t>ss</a:t>
            </a:r>
            <a:r>
              <a:rPr dirty="0" smtClean="0" sz="900" spc="-5">
                <a:latin typeface="Lucida Sans Unicode"/>
                <a:cs typeface="Lucida Sans Unicode"/>
              </a:rPr>
              <a:t>i</a:t>
            </a:r>
            <a:r>
              <a:rPr dirty="0" smtClean="0" sz="900" spc="-10">
                <a:latin typeface="Lucida Sans Unicode"/>
                <a:cs typeface="Lucida Sans Unicode"/>
              </a:rPr>
              <a:t>ng</a:t>
            </a:r>
            <a:r>
              <a:rPr dirty="0" smtClean="0" sz="900" spc="5">
                <a:latin typeface="Lucida Sans Unicode"/>
                <a:cs typeface="Lucida Sans Unicode"/>
              </a:rPr>
              <a:t> </a:t>
            </a:r>
            <a:r>
              <a:rPr dirty="0" smtClean="0" sz="900" spc="-5">
                <a:latin typeface="Lucida Sans Unicode"/>
                <a:cs typeface="Lucida Sans Unicode"/>
              </a:rPr>
              <a:t>S</a:t>
            </a:r>
            <a:r>
              <a:rPr dirty="0" smtClean="0" sz="900" spc="-5">
                <a:latin typeface="Lucida Sans Unicode"/>
                <a:cs typeface="Lucida Sans Unicode"/>
              </a:rPr>
              <a:t>y</a:t>
            </a:r>
            <a:r>
              <a:rPr dirty="0" smtClean="0" sz="900" spc="-5">
                <a:latin typeface="Lucida Sans Unicode"/>
                <a:cs typeface="Lucida Sans Unicode"/>
              </a:rPr>
              <a:t>s</a:t>
            </a:r>
            <a:r>
              <a:rPr dirty="0" smtClean="0" sz="900" spc="-5">
                <a:latin typeface="Lucida Sans Unicode"/>
                <a:cs typeface="Lucida Sans Unicode"/>
              </a:rPr>
              <a:t>t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15">
                <a:latin typeface="Lucida Sans Unicode"/>
                <a:cs typeface="Lucida Sans Unicode"/>
              </a:rPr>
              <a:t>m</a:t>
            </a:r>
            <a:r>
              <a:rPr dirty="0" smtClean="0" sz="900" spc="-5">
                <a:latin typeface="Lucida Sans Unicode"/>
                <a:cs typeface="Lucida Sans Unicode"/>
              </a:rPr>
              <a:t>s</a:t>
            </a:r>
            <a:r>
              <a:rPr dirty="0" smtClean="0" sz="900" spc="5">
                <a:latin typeface="Lucida Sans Unicode"/>
                <a:cs typeface="Lucida Sans Unicode"/>
              </a:rPr>
              <a:t> 2013</a:t>
            </a:r>
            <a:endParaRPr sz="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567817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786889" algn="l"/>
                <a:tab pos="3580765" algn="l"/>
              </a:tabLst>
            </a:pP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ur</a:t>
            </a:r>
            <a:r>
              <a:rPr dirty="0" smtClean="0" sz="4000" spc="0">
                <a:latin typeface="Microsoft YaHei UI"/>
                <a:cs typeface="Microsoft YaHei UI"/>
              </a:rPr>
              <a:t>al	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ns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r	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w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rk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17399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势能函数表示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9832" y="2552945"/>
            <a:ext cx="3618401" cy="1573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83973" y="4467062"/>
            <a:ext cx="5081270" cy="62738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945639">
              <a:lnSpc>
                <a:spcPts val="2295"/>
              </a:lnSpc>
              <a:tabLst>
                <a:tab pos="3871595" algn="l"/>
                <a:tab pos="4945380" algn="l"/>
              </a:tabLst>
            </a:pPr>
            <a:r>
              <a:rPr dirty="0" smtClean="0" sz="2500" spc="-1270">
                <a:latin typeface="Arial"/>
                <a:cs typeface="Arial"/>
              </a:rPr>
              <a:t>æ</a:t>
            </a:r>
            <a:r>
              <a:rPr dirty="0" smtClean="0" sz="2500" spc="-1270">
                <a:latin typeface="Arial"/>
                <a:cs typeface="Arial"/>
              </a:rPr>
              <a:t>	</a:t>
            </a:r>
            <a:r>
              <a:rPr dirty="0" smtClean="0" baseline="-4444" sz="3750" spc="-615">
                <a:latin typeface="Arial"/>
                <a:cs typeface="Arial"/>
              </a:rPr>
              <a:t>é</a:t>
            </a:r>
            <a:r>
              <a:rPr dirty="0" smtClean="0" sz="2500" spc="140" b="1">
                <a:latin typeface="Times New Roman"/>
                <a:cs typeface="Times New Roman"/>
              </a:rPr>
              <a:t>h</a:t>
            </a:r>
            <a:r>
              <a:rPr dirty="0" smtClean="0" baseline="-4444" sz="3750" spc="-652">
                <a:latin typeface="Arial"/>
                <a:cs typeface="Arial"/>
              </a:rPr>
              <a:t>ù</a:t>
            </a:r>
            <a:r>
              <a:rPr dirty="0" smtClean="0" baseline="-4444" sz="3750" spc="-652">
                <a:latin typeface="Arial"/>
                <a:cs typeface="Arial"/>
              </a:rPr>
              <a:t>	</a:t>
            </a:r>
            <a:r>
              <a:rPr dirty="0" smtClean="0" sz="2500" spc="-434">
                <a:latin typeface="Arial"/>
                <a:cs typeface="Arial"/>
              </a:rPr>
              <a:t>ö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550"/>
              </a:lnSpc>
              <a:tabLst>
                <a:tab pos="2101215" algn="l"/>
                <a:tab pos="4377690" algn="l"/>
              </a:tabLst>
            </a:pPr>
            <a:r>
              <a:rPr dirty="0" smtClean="0" sz="2500" spc="195" i="1">
                <a:latin typeface="Times New Roman"/>
                <a:cs typeface="Times New Roman"/>
              </a:rPr>
              <a:t>g</a:t>
            </a:r>
            <a:r>
              <a:rPr dirty="0" smtClean="0" sz="2500" spc="60">
                <a:latin typeface="Times New Roman"/>
                <a:cs typeface="Times New Roman"/>
              </a:rPr>
              <a:t>(</a:t>
            </a:r>
            <a:r>
              <a:rPr dirty="0" smtClean="0" sz="2500" spc="-5" i="1">
                <a:latin typeface="Times New Roman"/>
                <a:cs typeface="Times New Roman"/>
              </a:rPr>
              <a:t>h</a:t>
            </a:r>
            <a:r>
              <a:rPr dirty="0" smtClean="0" sz="2500" spc="0">
                <a:latin typeface="Times New Roman"/>
                <a:cs typeface="Times New Roman"/>
              </a:rPr>
              <a:t>,</a:t>
            </a:r>
            <a:r>
              <a:rPr dirty="0" smtClean="0" sz="2500" spc="-320">
                <a:latin typeface="Times New Roman"/>
                <a:cs typeface="Times New Roman"/>
              </a:rPr>
              <a:t> </a:t>
            </a:r>
            <a:r>
              <a:rPr dirty="0" smtClean="0" sz="2500" spc="120" i="1">
                <a:latin typeface="Times New Roman"/>
                <a:cs typeface="Times New Roman"/>
              </a:rPr>
              <a:t>r</a:t>
            </a:r>
            <a:r>
              <a:rPr dirty="0" smtClean="0" sz="2500" spc="0">
                <a:latin typeface="Times New Roman"/>
                <a:cs typeface="Times New Roman"/>
              </a:rPr>
              <a:t>,</a:t>
            </a:r>
            <a:r>
              <a:rPr dirty="0" smtClean="0" sz="2500" spc="-395">
                <a:latin typeface="Times New Roman"/>
                <a:cs typeface="Times New Roman"/>
              </a:rPr>
              <a:t> </a:t>
            </a:r>
            <a:r>
              <a:rPr dirty="0" smtClean="0" sz="2500" spc="165" i="1">
                <a:latin typeface="Times New Roman"/>
                <a:cs typeface="Times New Roman"/>
              </a:rPr>
              <a:t>t</a:t>
            </a:r>
            <a:r>
              <a:rPr dirty="0" smtClean="0" sz="2500" spc="0">
                <a:latin typeface="Times New Roman"/>
                <a:cs typeface="Times New Roman"/>
              </a:rPr>
              <a:t>)</a:t>
            </a:r>
            <a:r>
              <a:rPr dirty="0" smtClean="0" sz="2500" spc="-45">
                <a:latin typeface="Times New Roman"/>
                <a:cs typeface="Times New Roman"/>
              </a:rPr>
              <a:t> </a:t>
            </a:r>
            <a:r>
              <a:rPr dirty="0" smtClean="0" sz="2500" spc="-90">
                <a:latin typeface="Arial"/>
                <a:cs typeface="Arial"/>
              </a:rPr>
              <a:t>=</a:t>
            </a:r>
            <a:r>
              <a:rPr dirty="0" smtClean="0" sz="2500" spc="-195">
                <a:latin typeface="Arial"/>
                <a:cs typeface="Arial"/>
              </a:rPr>
              <a:t> </a:t>
            </a:r>
            <a:r>
              <a:rPr dirty="0" smtClean="0" sz="2500" spc="20" b="1">
                <a:latin typeface="Times New Roman"/>
                <a:cs typeface="Times New Roman"/>
              </a:rPr>
              <a:t>u</a:t>
            </a:r>
            <a:r>
              <a:rPr dirty="0" smtClean="0" baseline="44061" sz="2175" spc="0" i="1">
                <a:latin typeface="Times New Roman"/>
                <a:cs typeface="Times New Roman"/>
              </a:rPr>
              <a:t>T </a:t>
            </a:r>
            <a:r>
              <a:rPr dirty="0" smtClean="0" baseline="44061" sz="2175" spc="75" i="1">
                <a:latin typeface="Times New Roman"/>
                <a:cs typeface="Times New Roman"/>
              </a:rPr>
              <a:t> </a:t>
            </a:r>
            <a:r>
              <a:rPr dirty="0" smtClean="0" sz="2500" spc="0" i="1">
                <a:latin typeface="Times New Roman"/>
                <a:cs typeface="Times New Roman"/>
              </a:rPr>
              <a:t>f	</a:t>
            </a:r>
            <a:r>
              <a:rPr dirty="0" smtClean="0" sz="2500" spc="20" b="1">
                <a:latin typeface="Times New Roman"/>
                <a:cs typeface="Times New Roman"/>
              </a:rPr>
              <a:t>h</a:t>
            </a:r>
            <a:r>
              <a:rPr dirty="0" smtClean="0" baseline="44061" sz="2175" spc="0" i="1">
                <a:latin typeface="Times New Roman"/>
                <a:cs typeface="Times New Roman"/>
              </a:rPr>
              <a:t>T</a:t>
            </a:r>
            <a:r>
              <a:rPr dirty="0" smtClean="0" baseline="44061" sz="2175" spc="-15" i="1">
                <a:latin typeface="Times New Roman"/>
                <a:cs typeface="Times New Roman"/>
              </a:rPr>
              <a:t> </a:t>
            </a:r>
            <a:r>
              <a:rPr dirty="0" smtClean="0" sz="2500" spc="45" b="1">
                <a:latin typeface="Times New Roman"/>
                <a:cs typeface="Times New Roman"/>
              </a:rPr>
              <a:t>W</a:t>
            </a:r>
            <a:r>
              <a:rPr dirty="0" smtClean="0" baseline="32763" sz="2925" spc="-254">
                <a:latin typeface="Arial"/>
                <a:cs typeface="Arial"/>
              </a:rPr>
              <a:t>[</a:t>
            </a:r>
            <a:r>
              <a:rPr dirty="0" smtClean="0" baseline="47892" sz="2175" spc="-240">
                <a:latin typeface="Times New Roman"/>
                <a:cs typeface="Times New Roman"/>
              </a:rPr>
              <a:t>1</a:t>
            </a:r>
            <a:r>
              <a:rPr dirty="0" smtClean="0" baseline="47892" sz="2175" spc="-30">
                <a:latin typeface="Times New Roman"/>
                <a:cs typeface="Times New Roman"/>
              </a:rPr>
              <a:t>:</a:t>
            </a:r>
            <a:r>
              <a:rPr dirty="0" smtClean="0" baseline="47892" sz="2175" spc="0" i="1">
                <a:latin typeface="Times New Roman"/>
                <a:cs typeface="Times New Roman"/>
              </a:rPr>
              <a:t>k</a:t>
            </a:r>
            <a:r>
              <a:rPr dirty="0" smtClean="0" baseline="47892" sz="2175" spc="-315" i="1">
                <a:latin typeface="Times New Roman"/>
                <a:cs typeface="Times New Roman"/>
              </a:rPr>
              <a:t> </a:t>
            </a:r>
            <a:r>
              <a:rPr dirty="0" smtClean="0" baseline="32763" sz="2925" spc="-67">
                <a:latin typeface="Arial"/>
                <a:cs typeface="Arial"/>
              </a:rPr>
              <a:t>]</a:t>
            </a:r>
            <a:r>
              <a:rPr dirty="0" smtClean="0" sz="2500" spc="0" b="1">
                <a:latin typeface="Times New Roman"/>
                <a:cs typeface="Times New Roman"/>
              </a:rPr>
              <a:t>t</a:t>
            </a:r>
            <a:r>
              <a:rPr dirty="0" smtClean="0" sz="2500" spc="-125" b="1">
                <a:latin typeface="Times New Roman"/>
                <a:cs typeface="Times New Roman"/>
              </a:rPr>
              <a:t> </a:t>
            </a:r>
            <a:r>
              <a:rPr dirty="0" smtClean="0" sz="2500" spc="-90">
                <a:latin typeface="Arial"/>
                <a:cs typeface="Arial"/>
              </a:rPr>
              <a:t>+</a:t>
            </a:r>
            <a:r>
              <a:rPr dirty="0" smtClean="0" sz="2500" spc="-240">
                <a:latin typeface="Arial"/>
                <a:cs typeface="Arial"/>
              </a:rPr>
              <a:t> </a:t>
            </a:r>
            <a:r>
              <a:rPr dirty="0" smtClean="0" sz="2500" spc="0" b="1">
                <a:latin typeface="Times New Roman"/>
                <a:cs typeface="Times New Roman"/>
              </a:rPr>
              <a:t>V	</a:t>
            </a:r>
            <a:r>
              <a:rPr dirty="0" smtClean="0" sz="2500" spc="-90">
                <a:latin typeface="Arial"/>
                <a:cs typeface="Arial"/>
              </a:rPr>
              <a:t>+</a:t>
            </a:r>
            <a:r>
              <a:rPr dirty="0" smtClean="0" sz="2500" spc="-320">
                <a:latin typeface="Arial"/>
                <a:cs typeface="Arial"/>
              </a:rPr>
              <a:t> </a:t>
            </a:r>
            <a:r>
              <a:rPr dirty="0" smtClean="0" sz="2500" spc="0" b="1">
                <a:latin typeface="Times New Roman"/>
                <a:cs typeface="Times New Roman"/>
              </a:rPr>
              <a:t>b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1594" y="4917016"/>
            <a:ext cx="97790" cy="233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50" i="1">
                <a:latin typeface="Times New Roman"/>
                <a:cs typeface="Times New Roman"/>
              </a:rPr>
              <a:t>r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7614" y="4917016"/>
            <a:ext cx="97790" cy="233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50" i="1">
                <a:latin typeface="Times New Roman"/>
                <a:cs typeface="Times New Roman"/>
              </a:rPr>
              <a:t>r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8371" y="4783666"/>
            <a:ext cx="313055" cy="401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50" i="1">
                <a:latin typeface="Times New Roman"/>
                <a:cs typeface="Times New Roman"/>
              </a:rPr>
              <a:t>r </a:t>
            </a:r>
            <a:r>
              <a:rPr dirty="0" smtClean="0" sz="1450" spc="5" i="1">
                <a:latin typeface="Times New Roman"/>
                <a:cs typeface="Times New Roman"/>
              </a:rPr>
              <a:t> </a:t>
            </a:r>
            <a:r>
              <a:rPr dirty="0" smtClean="0" baseline="-2222" sz="3750" spc="-652">
                <a:latin typeface="Arial"/>
                <a:cs typeface="Arial"/>
              </a:rPr>
              <a:t>ê</a:t>
            </a:r>
            <a:endParaRPr baseline="-2222" sz="3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65599" y="4854835"/>
            <a:ext cx="299720" cy="5784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63830" marR="12700" indent="-151765">
              <a:lnSpc>
                <a:spcPct val="75000"/>
              </a:lnSpc>
            </a:pPr>
            <a:r>
              <a:rPr dirty="0" smtClean="0" baseline="-7662" sz="2175" i="1">
                <a:latin typeface="Times New Roman"/>
                <a:cs typeface="Times New Roman"/>
              </a:rPr>
              <a:t>r </a:t>
            </a:r>
            <a:r>
              <a:rPr dirty="0" smtClean="0" baseline="-7662" sz="2175" spc="-150" i="1">
                <a:latin typeface="Times New Roman"/>
                <a:cs typeface="Times New Roman"/>
              </a:rPr>
              <a:t> </a:t>
            </a:r>
            <a:r>
              <a:rPr dirty="0" smtClean="0" sz="2500" spc="-415">
                <a:latin typeface="Arial"/>
                <a:cs typeface="Arial"/>
              </a:rPr>
              <a:t>÷</a:t>
            </a:r>
            <a:r>
              <a:rPr dirty="0" smtClean="0" sz="2500" spc="-210">
                <a:latin typeface="Arial"/>
                <a:cs typeface="Arial"/>
              </a:rPr>
              <a:t> </a:t>
            </a:r>
            <a:r>
              <a:rPr dirty="0" smtClean="0" sz="2500" spc="-570">
                <a:latin typeface="Arial"/>
                <a:cs typeface="Arial"/>
              </a:rPr>
              <a:t>ø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17040" y="4854835"/>
            <a:ext cx="147955" cy="5784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75000"/>
              </a:lnSpc>
            </a:pPr>
            <a:r>
              <a:rPr dirty="0" smtClean="0" sz="2500" spc="-290">
                <a:latin typeface="Arial"/>
                <a:cs typeface="Arial"/>
              </a:rPr>
              <a:t>ç</a:t>
            </a:r>
            <a:r>
              <a:rPr dirty="0" smtClean="0" sz="2500" spc="-160">
                <a:latin typeface="Arial"/>
                <a:cs typeface="Arial"/>
              </a:rPr>
              <a:t> </a:t>
            </a:r>
            <a:r>
              <a:rPr dirty="0" smtClean="0" sz="2500" spc="-434">
                <a:latin typeface="Arial"/>
                <a:cs typeface="Arial"/>
              </a:rPr>
              <a:t>è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65527" y="4797807"/>
            <a:ext cx="147955" cy="3879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500" spc="-434">
                <a:latin typeface="Arial"/>
                <a:cs typeface="Arial"/>
              </a:rPr>
              <a:t>ú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3454" y="5020502"/>
            <a:ext cx="470534" cy="3879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500" spc="-370">
                <a:latin typeface="Arial"/>
                <a:cs typeface="Arial"/>
              </a:rPr>
              <a:t>ë</a:t>
            </a:r>
            <a:r>
              <a:rPr dirty="0" smtClean="0" baseline="13333" sz="3750" spc="0" b="1">
                <a:latin typeface="Times New Roman"/>
                <a:cs typeface="Times New Roman"/>
              </a:rPr>
              <a:t>t</a:t>
            </a:r>
            <a:r>
              <a:rPr dirty="0" smtClean="0" baseline="13333" sz="3750" spc="60" b="1">
                <a:latin typeface="Times New Roman"/>
                <a:cs typeface="Times New Roman"/>
              </a:rPr>
              <a:t> </a:t>
            </a:r>
            <a:r>
              <a:rPr dirty="0" smtClean="0" sz="2500" spc="-434">
                <a:latin typeface="Arial"/>
                <a:cs typeface="Arial"/>
              </a:rPr>
              <a:t>û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73400" y="3382434"/>
            <a:ext cx="317500" cy="1553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174171" y="3407583"/>
            <a:ext cx="117908" cy="1350209"/>
          </a:xfrm>
          <a:custGeom>
            <a:avLst/>
            <a:gdLst/>
            <a:ahLst/>
            <a:cxnLst/>
            <a:rect l="l" t="t" r="r" b="b"/>
            <a:pathLst>
              <a:path w="117908" h="1350209">
                <a:moveTo>
                  <a:pt x="14163" y="1234300"/>
                </a:moveTo>
                <a:lnTo>
                  <a:pt x="2045" y="1241367"/>
                </a:lnTo>
                <a:lnTo>
                  <a:pt x="0" y="1249144"/>
                </a:lnTo>
                <a:lnTo>
                  <a:pt x="58953" y="1350209"/>
                </a:lnTo>
                <a:lnTo>
                  <a:pt x="101059" y="1278027"/>
                </a:lnTo>
                <a:lnTo>
                  <a:pt x="46253" y="1278027"/>
                </a:lnTo>
                <a:lnTo>
                  <a:pt x="21939" y="1236346"/>
                </a:lnTo>
                <a:lnTo>
                  <a:pt x="14163" y="1234300"/>
                </a:lnTo>
                <a:close/>
              </a:path>
              <a:path w="117908" h="1350209">
                <a:moveTo>
                  <a:pt x="71653" y="0"/>
                </a:moveTo>
                <a:lnTo>
                  <a:pt x="46253" y="0"/>
                </a:lnTo>
                <a:lnTo>
                  <a:pt x="46253" y="1278027"/>
                </a:lnTo>
                <a:lnTo>
                  <a:pt x="71653" y="1278027"/>
                </a:lnTo>
                <a:lnTo>
                  <a:pt x="71653" y="0"/>
                </a:lnTo>
                <a:close/>
              </a:path>
              <a:path w="117908" h="1350209">
                <a:moveTo>
                  <a:pt x="103745" y="1234300"/>
                </a:moveTo>
                <a:lnTo>
                  <a:pt x="95967" y="1236346"/>
                </a:lnTo>
                <a:lnTo>
                  <a:pt x="71653" y="1278027"/>
                </a:lnTo>
                <a:lnTo>
                  <a:pt x="101059" y="1278027"/>
                </a:lnTo>
                <a:lnTo>
                  <a:pt x="117908" y="1249144"/>
                </a:lnTo>
                <a:lnTo>
                  <a:pt x="115862" y="1241367"/>
                </a:lnTo>
                <a:lnTo>
                  <a:pt x="103745" y="123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262966" y="3932766"/>
            <a:ext cx="317500" cy="9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362303" y="3958726"/>
            <a:ext cx="117908" cy="745059"/>
          </a:xfrm>
          <a:custGeom>
            <a:avLst/>
            <a:gdLst/>
            <a:ahLst/>
            <a:cxnLst/>
            <a:rect l="l" t="t" r="r" b="b"/>
            <a:pathLst>
              <a:path w="117908" h="745059">
                <a:moveTo>
                  <a:pt x="14163" y="629150"/>
                </a:moveTo>
                <a:lnTo>
                  <a:pt x="2045" y="636219"/>
                </a:lnTo>
                <a:lnTo>
                  <a:pt x="0" y="643995"/>
                </a:lnTo>
                <a:lnTo>
                  <a:pt x="58953" y="745059"/>
                </a:lnTo>
                <a:lnTo>
                  <a:pt x="101059" y="672879"/>
                </a:lnTo>
                <a:lnTo>
                  <a:pt x="46253" y="672879"/>
                </a:lnTo>
                <a:lnTo>
                  <a:pt x="21939" y="631197"/>
                </a:lnTo>
                <a:lnTo>
                  <a:pt x="14163" y="629150"/>
                </a:lnTo>
                <a:close/>
              </a:path>
              <a:path w="117908" h="745059">
                <a:moveTo>
                  <a:pt x="71653" y="0"/>
                </a:moveTo>
                <a:lnTo>
                  <a:pt x="46253" y="0"/>
                </a:lnTo>
                <a:lnTo>
                  <a:pt x="46253" y="672879"/>
                </a:lnTo>
                <a:lnTo>
                  <a:pt x="71653" y="672879"/>
                </a:lnTo>
                <a:lnTo>
                  <a:pt x="71653" y="0"/>
                </a:lnTo>
                <a:close/>
              </a:path>
              <a:path w="117908" h="745059">
                <a:moveTo>
                  <a:pt x="103743" y="629150"/>
                </a:moveTo>
                <a:lnTo>
                  <a:pt x="95967" y="631197"/>
                </a:lnTo>
                <a:lnTo>
                  <a:pt x="71653" y="672879"/>
                </a:lnTo>
                <a:lnTo>
                  <a:pt x="101059" y="672879"/>
                </a:lnTo>
                <a:lnTo>
                  <a:pt x="117908" y="643995"/>
                </a:lnTo>
                <a:lnTo>
                  <a:pt x="115860" y="636219"/>
                </a:lnTo>
                <a:lnTo>
                  <a:pt x="103743" y="629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097220" y="3137554"/>
            <a:ext cx="432048" cy="810090"/>
          </a:xfrm>
          <a:custGeom>
            <a:avLst/>
            <a:gdLst/>
            <a:ahLst/>
            <a:cxnLst/>
            <a:rect l="l" t="t" r="r" b="b"/>
            <a:pathLst>
              <a:path w="432048" h="810090">
                <a:moveTo>
                  <a:pt x="0" y="0"/>
                </a:moveTo>
                <a:lnTo>
                  <a:pt x="432048" y="0"/>
                </a:lnTo>
                <a:lnTo>
                  <a:pt x="432048" y="810090"/>
                </a:lnTo>
                <a:lnTo>
                  <a:pt x="0" y="81009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123334" y="3307794"/>
            <a:ext cx="648072" cy="234804"/>
          </a:xfrm>
          <a:custGeom>
            <a:avLst/>
            <a:gdLst/>
            <a:ahLst/>
            <a:cxnLst/>
            <a:rect l="l" t="t" r="r" b="b"/>
            <a:pathLst>
              <a:path w="648072" h="234804">
                <a:moveTo>
                  <a:pt x="0" y="0"/>
                </a:moveTo>
                <a:lnTo>
                  <a:pt x="648072" y="0"/>
                </a:lnTo>
                <a:lnTo>
                  <a:pt x="648072" y="234804"/>
                </a:lnTo>
                <a:lnTo>
                  <a:pt x="0" y="23480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287433" y="3534834"/>
            <a:ext cx="321733" cy="1350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388418" y="3559332"/>
            <a:ext cx="117908" cy="1144454"/>
          </a:xfrm>
          <a:custGeom>
            <a:avLst/>
            <a:gdLst/>
            <a:ahLst/>
            <a:cxnLst/>
            <a:rect l="l" t="t" r="r" b="b"/>
            <a:pathLst>
              <a:path w="117908" h="1144454">
                <a:moveTo>
                  <a:pt x="14163" y="1028545"/>
                </a:moveTo>
                <a:lnTo>
                  <a:pt x="2045" y="1035613"/>
                </a:lnTo>
                <a:lnTo>
                  <a:pt x="0" y="1043390"/>
                </a:lnTo>
                <a:lnTo>
                  <a:pt x="58953" y="1144454"/>
                </a:lnTo>
                <a:lnTo>
                  <a:pt x="101059" y="1072273"/>
                </a:lnTo>
                <a:lnTo>
                  <a:pt x="46253" y="1072273"/>
                </a:lnTo>
                <a:lnTo>
                  <a:pt x="21934" y="1030591"/>
                </a:lnTo>
                <a:lnTo>
                  <a:pt x="14163" y="1028545"/>
                </a:lnTo>
                <a:close/>
              </a:path>
              <a:path w="117908" h="1144454">
                <a:moveTo>
                  <a:pt x="71652" y="0"/>
                </a:moveTo>
                <a:lnTo>
                  <a:pt x="46252" y="0"/>
                </a:lnTo>
                <a:lnTo>
                  <a:pt x="46253" y="1072273"/>
                </a:lnTo>
                <a:lnTo>
                  <a:pt x="71653" y="1072273"/>
                </a:lnTo>
                <a:lnTo>
                  <a:pt x="71652" y="0"/>
                </a:lnTo>
                <a:close/>
              </a:path>
              <a:path w="117908" h="1144454">
                <a:moveTo>
                  <a:pt x="103743" y="1028545"/>
                </a:moveTo>
                <a:lnTo>
                  <a:pt x="95966" y="1030592"/>
                </a:lnTo>
                <a:lnTo>
                  <a:pt x="71653" y="1072273"/>
                </a:lnTo>
                <a:lnTo>
                  <a:pt x="101059" y="1072273"/>
                </a:lnTo>
                <a:lnTo>
                  <a:pt x="117908" y="1043390"/>
                </a:lnTo>
                <a:lnTo>
                  <a:pt x="115860" y="1035613"/>
                </a:lnTo>
                <a:lnTo>
                  <a:pt x="103743" y="1028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311900" y="3572934"/>
            <a:ext cx="321733" cy="1312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414531" y="3599116"/>
            <a:ext cx="117909" cy="1104671"/>
          </a:xfrm>
          <a:custGeom>
            <a:avLst/>
            <a:gdLst/>
            <a:ahLst/>
            <a:cxnLst/>
            <a:rect l="l" t="t" r="r" b="b"/>
            <a:pathLst>
              <a:path w="117909" h="1104671">
                <a:moveTo>
                  <a:pt x="14164" y="988762"/>
                </a:moveTo>
                <a:lnTo>
                  <a:pt x="2047" y="995831"/>
                </a:lnTo>
                <a:lnTo>
                  <a:pt x="0" y="1003607"/>
                </a:lnTo>
                <a:lnTo>
                  <a:pt x="58954" y="1104671"/>
                </a:lnTo>
                <a:lnTo>
                  <a:pt x="101061" y="1032489"/>
                </a:lnTo>
                <a:lnTo>
                  <a:pt x="46254" y="1032489"/>
                </a:lnTo>
                <a:lnTo>
                  <a:pt x="21940" y="990808"/>
                </a:lnTo>
                <a:lnTo>
                  <a:pt x="14164" y="988762"/>
                </a:lnTo>
                <a:close/>
              </a:path>
              <a:path w="117909" h="1104671">
                <a:moveTo>
                  <a:pt x="71653" y="0"/>
                </a:moveTo>
                <a:lnTo>
                  <a:pt x="46253" y="0"/>
                </a:lnTo>
                <a:lnTo>
                  <a:pt x="46254" y="1032489"/>
                </a:lnTo>
                <a:lnTo>
                  <a:pt x="71654" y="1032489"/>
                </a:lnTo>
                <a:lnTo>
                  <a:pt x="71653" y="0"/>
                </a:lnTo>
                <a:close/>
              </a:path>
              <a:path w="117909" h="1104671">
                <a:moveTo>
                  <a:pt x="103745" y="988762"/>
                </a:moveTo>
                <a:lnTo>
                  <a:pt x="95968" y="990808"/>
                </a:lnTo>
                <a:lnTo>
                  <a:pt x="71654" y="1032489"/>
                </a:lnTo>
                <a:lnTo>
                  <a:pt x="101061" y="1032489"/>
                </a:lnTo>
                <a:lnTo>
                  <a:pt x="117909" y="1003607"/>
                </a:lnTo>
                <a:lnTo>
                  <a:pt x="115862" y="995831"/>
                </a:lnTo>
                <a:lnTo>
                  <a:pt x="103745" y="988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567817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786889" algn="l"/>
                <a:tab pos="3580765" algn="l"/>
              </a:tabLst>
            </a:pP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ur</a:t>
            </a:r>
            <a:r>
              <a:rPr dirty="0" smtClean="0" sz="4000" spc="0">
                <a:latin typeface="Microsoft YaHei UI"/>
                <a:cs typeface="Microsoft YaHei UI"/>
              </a:rPr>
              <a:t>al	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ns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r	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w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rk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12827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050" spc="2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800" spc="210">
                <a:latin typeface="Microsoft YaHei UI"/>
                <a:cs typeface="Microsoft YaHei UI"/>
              </a:rPr>
              <a:t>实体表示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6489" y="2085402"/>
            <a:ext cx="3999849" cy="31561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42497" y="5734265"/>
            <a:ext cx="3410585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B</a:t>
            </a:r>
            <a:r>
              <a:rPr dirty="0" smtClean="0" sz="1350" spc="0"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latin typeface="Lucida Sans Unicode"/>
                <a:cs typeface="Lucida Sans Unicode"/>
              </a:rPr>
              <a:t>nkO</a:t>
            </a:r>
            <a:r>
              <a:rPr dirty="0" smtClean="0" sz="1350" spc="0">
                <a:latin typeface="Lucida Sans Unicode"/>
                <a:cs typeface="Lucida Sans Unicode"/>
              </a:rPr>
              <a:t>f</a:t>
            </a:r>
            <a:r>
              <a:rPr dirty="0" smtClean="0" sz="1350" spc="-5"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latin typeface="Lucida Sans Unicode"/>
                <a:cs typeface="Lucida Sans Unicode"/>
              </a:rPr>
              <a:t>h</a:t>
            </a:r>
            <a:r>
              <a:rPr dirty="0" smtClean="0" sz="1350" spc="-10">
                <a:latin typeface="Lucida Sans Unicode"/>
                <a:cs typeface="Lucida Sans Unicode"/>
              </a:rPr>
              <a:t>i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5"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latin typeface="Lucida Sans Unicode"/>
                <a:cs typeface="Lucida Sans Unicode"/>
              </a:rPr>
              <a:t> </a:t>
            </a:r>
            <a:r>
              <a:rPr dirty="0" smtClean="0" sz="1350" spc="-215">
                <a:latin typeface="Lucida Sans Unicode"/>
                <a:cs typeface="Lucida Sans Unicode"/>
              </a:rPr>
              <a:t>=</a:t>
            </a:r>
            <a:r>
              <a:rPr dirty="0" smtClean="0" sz="1350" spc="-20">
                <a:latin typeface="Lucida Sans Unicode"/>
                <a:cs typeface="Lucida Sans Unicode"/>
              </a:rPr>
              <a:t> </a:t>
            </a:r>
            <a:r>
              <a:rPr dirty="0" smtClean="0" sz="1350" spc="-10">
                <a:latin typeface="Microsoft JhengHei Light"/>
                <a:cs typeface="Microsoft JhengHei Light"/>
              </a:rPr>
              <a:t>（</a:t>
            </a:r>
            <a:r>
              <a:rPr dirty="0" smtClean="0" sz="1350" spc="-10">
                <a:latin typeface="Lucida Sans Unicode"/>
                <a:cs typeface="Lucida Sans Unicode"/>
              </a:rPr>
              <a:t>B</a:t>
            </a:r>
            <a:r>
              <a:rPr dirty="0" smtClean="0" sz="1350" spc="0"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5">
                <a:latin typeface="Lucida Sans Unicode"/>
                <a:cs typeface="Lucida Sans Unicode"/>
              </a:rPr>
              <a:t>k</a:t>
            </a:r>
            <a:r>
              <a:rPr dirty="0" smtClean="0" sz="1350" spc="-15">
                <a:latin typeface="Lucida Sans Unicode"/>
                <a:cs typeface="Lucida Sans Unicode"/>
              </a:rPr>
              <a:t> </a:t>
            </a:r>
            <a:r>
              <a:rPr dirty="0" smtClean="0" sz="1350" spc="-215">
                <a:latin typeface="Lucida Sans Unicode"/>
                <a:cs typeface="Lucida Sans Unicode"/>
              </a:rPr>
              <a:t>+</a:t>
            </a:r>
            <a:r>
              <a:rPr dirty="0" smtClean="0" sz="1350" spc="-20">
                <a:latin typeface="Lucida Sans Unicode"/>
                <a:cs typeface="Lucida Sans Unicode"/>
              </a:rPr>
              <a:t> </a:t>
            </a:r>
            <a:r>
              <a:rPr dirty="0" smtClean="0" sz="1350" spc="-5">
                <a:latin typeface="Lucida Sans Unicode"/>
                <a:cs typeface="Lucida Sans Unicode"/>
              </a:rPr>
              <a:t>O</a:t>
            </a:r>
            <a:r>
              <a:rPr dirty="0" smtClean="0" sz="1350" spc="0">
                <a:latin typeface="Lucida Sans Unicode"/>
                <a:cs typeface="Lucida Sans Unicode"/>
              </a:rPr>
              <a:t>f</a:t>
            </a:r>
            <a:r>
              <a:rPr dirty="0" smtClean="0" sz="1350" spc="-5">
                <a:latin typeface="Lucida Sans Unicode"/>
                <a:cs typeface="Lucida Sans Unicode"/>
              </a:rPr>
              <a:t> </a:t>
            </a:r>
            <a:r>
              <a:rPr dirty="0" smtClean="0" sz="1350" spc="-215">
                <a:latin typeface="Lucida Sans Unicode"/>
                <a:cs typeface="Lucida Sans Unicode"/>
              </a:rPr>
              <a:t>+</a:t>
            </a:r>
            <a:r>
              <a:rPr dirty="0" smtClean="0" sz="1350" spc="-20">
                <a:latin typeface="Lucida Sans Unicode"/>
                <a:cs typeface="Lucida Sans Unicode"/>
              </a:rPr>
              <a:t> </a:t>
            </a:r>
            <a:r>
              <a:rPr dirty="0" smtClean="0" sz="1350" spc="-5"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latin typeface="Lucida Sans Unicode"/>
                <a:cs typeface="Lucida Sans Unicode"/>
              </a:rPr>
              <a:t>h</a:t>
            </a:r>
            <a:r>
              <a:rPr dirty="0" smtClean="0" sz="1350" spc="-10">
                <a:latin typeface="Lucida Sans Unicode"/>
                <a:cs typeface="Lucida Sans Unicode"/>
              </a:rPr>
              <a:t>i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5"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latin typeface="Microsoft JhengHei Light"/>
                <a:cs typeface="Microsoft JhengHei Light"/>
              </a:rPr>
              <a:t>）</a:t>
            </a:r>
            <a:r>
              <a:rPr dirty="0" smtClean="0" sz="1350" spc="-40">
                <a:latin typeface="Lucida Sans Unicode"/>
                <a:cs typeface="Lucida Sans Unicode"/>
              </a:rPr>
              <a:t>/</a:t>
            </a:r>
            <a:r>
              <a:rPr dirty="0" smtClean="0" sz="1350" spc="-15">
                <a:latin typeface="Lucida Sans Unicode"/>
                <a:cs typeface="Lucida Sans Unicode"/>
              </a:rPr>
              <a:t> </a:t>
            </a:r>
            <a:r>
              <a:rPr dirty="0" smtClean="0" sz="1350" spc="5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567817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1786889" algn="l"/>
                <a:tab pos="3580765" algn="l"/>
              </a:tabLst>
            </a:pP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ur</a:t>
            </a:r>
            <a:r>
              <a:rPr dirty="0" smtClean="0" sz="4000" spc="0">
                <a:latin typeface="Microsoft YaHei UI"/>
                <a:cs typeface="Microsoft YaHei UI"/>
              </a:rPr>
              <a:t>al	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ns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r	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w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rk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1140"/>
            <a:ext cx="2104390" cy="30988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150" spc="229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150" spc="229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950" spc="-20">
                <a:latin typeface="Microsoft YaHei UI"/>
                <a:cs typeface="Microsoft YaHei UI"/>
              </a:rPr>
              <a:t>训</a:t>
            </a:r>
            <a:r>
              <a:rPr dirty="0" smtClean="0" sz="1950" spc="-20">
                <a:latin typeface="Microsoft YaHei UI"/>
                <a:cs typeface="Microsoft YaHei UI"/>
              </a:rPr>
              <a:t>练</a:t>
            </a:r>
            <a:r>
              <a:rPr dirty="0" smtClean="0" sz="1950" spc="-20">
                <a:latin typeface="Microsoft YaHei UI"/>
                <a:cs typeface="Microsoft YaHei UI"/>
              </a:rPr>
              <a:t>目</a:t>
            </a:r>
            <a:r>
              <a:rPr dirty="0" smtClean="0" sz="1950" spc="-20">
                <a:latin typeface="Microsoft YaHei UI"/>
                <a:cs typeface="Microsoft YaHei UI"/>
              </a:rPr>
              <a:t>标</a:t>
            </a:r>
            <a:r>
              <a:rPr dirty="0" smtClean="0" sz="1950" spc="-20">
                <a:latin typeface="Microsoft YaHei UI"/>
                <a:cs typeface="Microsoft YaHei UI"/>
              </a:rPr>
              <a:t>和</a:t>
            </a:r>
            <a:r>
              <a:rPr dirty="0" smtClean="0" sz="1950" spc="-20">
                <a:latin typeface="Microsoft YaHei UI"/>
                <a:cs typeface="Microsoft YaHei UI"/>
              </a:rPr>
              <a:t>方</a:t>
            </a:r>
            <a:r>
              <a:rPr dirty="0" smtClean="0" sz="1950" spc="0">
                <a:latin typeface="Microsoft YaHei UI"/>
                <a:cs typeface="Microsoft YaHei UI"/>
              </a:rPr>
              <a:t>法</a:t>
            </a:r>
            <a:endParaRPr sz="195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4051512"/>
            <a:ext cx="111125" cy="1492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170">
                <a:solidFill>
                  <a:srgbClr val="CC0000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44771" y="2436281"/>
            <a:ext cx="0" cy="271790"/>
          </a:xfrm>
          <a:custGeom>
            <a:avLst/>
            <a:gdLst/>
            <a:ahLst/>
            <a:cxnLst/>
            <a:rect l="l" t="t" r="r" b="b"/>
            <a:pathLst>
              <a:path w="0" h="271790">
                <a:moveTo>
                  <a:pt x="0" y="0"/>
                </a:moveTo>
                <a:lnTo>
                  <a:pt x="0" y="271790"/>
                </a:lnTo>
              </a:path>
            </a:pathLst>
          </a:custGeom>
          <a:ln w="113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510833" y="2436281"/>
            <a:ext cx="0" cy="271790"/>
          </a:xfrm>
          <a:custGeom>
            <a:avLst/>
            <a:gdLst/>
            <a:ahLst/>
            <a:cxnLst/>
            <a:rect l="l" t="t" r="r" b="b"/>
            <a:pathLst>
              <a:path w="0" h="271790">
                <a:moveTo>
                  <a:pt x="0" y="0"/>
                </a:moveTo>
                <a:lnTo>
                  <a:pt x="0" y="271790"/>
                </a:lnTo>
              </a:path>
            </a:pathLst>
          </a:custGeom>
          <a:ln w="113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803252" y="2436281"/>
            <a:ext cx="0" cy="271790"/>
          </a:xfrm>
          <a:custGeom>
            <a:avLst/>
            <a:gdLst/>
            <a:ahLst/>
            <a:cxnLst/>
            <a:rect l="l" t="t" r="r" b="b"/>
            <a:pathLst>
              <a:path w="0" h="271790">
                <a:moveTo>
                  <a:pt x="0" y="0"/>
                </a:moveTo>
                <a:lnTo>
                  <a:pt x="0" y="271790"/>
                </a:lnTo>
              </a:path>
            </a:pathLst>
          </a:custGeom>
          <a:ln w="113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769313" y="2436281"/>
            <a:ext cx="0" cy="271790"/>
          </a:xfrm>
          <a:custGeom>
            <a:avLst/>
            <a:gdLst/>
            <a:ahLst/>
            <a:cxnLst/>
            <a:rect l="l" t="t" r="r" b="b"/>
            <a:pathLst>
              <a:path w="0" h="271790">
                <a:moveTo>
                  <a:pt x="0" y="0"/>
                </a:moveTo>
                <a:lnTo>
                  <a:pt x="0" y="271790"/>
                </a:lnTo>
              </a:path>
            </a:pathLst>
          </a:custGeom>
          <a:ln w="113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07439" y="3711082"/>
            <a:ext cx="3130550" cy="6000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baseline="-22222" sz="2250">
                <a:latin typeface="Microsoft YaHei UI"/>
                <a:cs typeface="Microsoft YaHei UI"/>
              </a:rPr>
              <a:t>训练集中正样本</a:t>
            </a:r>
            <a:r>
              <a:rPr dirty="0" smtClean="0" baseline="-22222" sz="2250" spc="52">
                <a:latin typeface="Microsoft YaHei UI"/>
                <a:cs typeface="Microsoft YaHei UI"/>
              </a:rPr>
              <a:t>：</a:t>
            </a:r>
            <a:r>
              <a:rPr dirty="0" smtClean="0" baseline="-25252" sz="2475" spc="22" i="1">
                <a:latin typeface="Times New Roman"/>
                <a:cs typeface="Times New Roman"/>
              </a:rPr>
              <a:t>T</a:t>
            </a:r>
            <a:r>
              <a:rPr dirty="0" smtClean="0" baseline="-25252" sz="2475" spc="-277" i="1">
                <a:latin typeface="Times New Roman"/>
                <a:cs typeface="Times New Roman"/>
              </a:rPr>
              <a:t> </a:t>
            </a:r>
            <a:r>
              <a:rPr dirty="0" smtClean="0" sz="1250" spc="-55">
                <a:latin typeface="Arial"/>
                <a:cs typeface="Arial"/>
              </a:rPr>
              <a:t>(</a:t>
            </a:r>
            <a:r>
              <a:rPr dirty="0" smtClean="0" baseline="2923" sz="1425" spc="120" i="1">
                <a:latin typeface="Times New Roman"/>
                <a:cs typeface="Times New Roman"/>
              </a:rPr>
              <a:t>i</a:t>
            </a:r>
            <a:r>
              <a:rPr dirty="0" smtClean="0" sz="1250" spc="-100">
                <a:latin typeface="Arial"/>
                <a:cs typeface="Arial"/>
              </a:rPr>
              <a:t>)</a:t>
            </a:r>
            <a:r>
              <a:rPr dirty="0" smtClean="0" sz="1250" spc="-100">
                <a:latin typeface="Arial"/>
                <a:cs typeface="Arial"/>
              </a:rPr>
              <a:t> </a:t>
            </a:r>
            <a:r>
              <a:rPr dirty="0" smtClean="0" sz="1250" spc="-140">
                <a:latin typeface="Arial"/>
                <a:cs typeface="Arial"/>
              </a:rPr>
              <a:t> </a:t>
            </a:r>
            <a:r>
              <a:rPr dirty="0" smtClean="0" baseline="-25252" sz="2475" spc="-75">
                <a:latin typeface="Arial"/>
                <a:cs typeface="Arial"/>
              </a:rPr>
              <a:t>=</a:t>
            </a:r>
            <a:r>
              <a:rPr dirty="0" smtClean="0" baseline="-25252" sz="2475" spc="-187">
                <a:latin typeface="Arial"/>
                <a:cs typeface="Arial"/>
              </a:rPr>
              <a:t> </a:t>
            </a:r>
            <a:r>
              <a:rPr dirty="0" smtClean="0" baseline="-20370" sz="4500" spc="-472">
                <a:latin typeface="Arial"/>
                <a:cs typeface="Arial"/>
              </a:rPr>
              <a:t>(</a:t>
            </a:r>
            <a:r>
              <a:rPr dirty="0" smtClean="0" baseline="-25252" sz="2475" spc="75" i="1">
                <a:latin typeface="Times New Roman"/>
                <a:cs typeface="Times New Roman"/>
              </a:rPr>
              <a:t>h</a:t>
            </a:r>
            <a:r>
              <a:rPr dirty="0" smtClean="0" sz="1250" spc="-55">
                <a:latin typeface="Arial"/>
                <a:cs typeface="Arial"/>
              </a:rPr>
              <a:t>(</a:t>
            </a:r>
            <a:r>
              <a:rPr dirty="0" smtClean="0" baseline="2923" sz="1425" spc="120" i="1">
                <a:latin typeface="Times New Roman"/>
                <a:cs typeface="Times New Roman"/>
              </a:rPr>
              <a:t>i</a:t>
            </a:r>
            <a:r>
              <a:rPr dirty="0" smtClean="0" sz="1250" spc="-100">
                <a:latin typeface="Arial"/>
                <a:cs typeface="Arial"/>
              </a:rPr>
              <a:t>)</a:t>
            </a:r>
            <a:r>
              <a:rPr dirty="0" smtClean="0" sz="1250" spc="-185">
                <a:latin typeface="Arial"/>
                <a:cs typeface="Arial"/>
              </a:rPr>
              <a:t> </a:t>
            </a:r>
            <a:r>
              <a:rPr dirty="0" smtClean="0" baseline="-25252" sz="2475" spc="7">
                <a:latin typeface="Times New Roman"/>
                <a:cs typeface="Times New Roman"/>
              </a:rPr>
              <a:t>,</a:t>
            </a:r>
            <a:r>
              <a:rPr dirty="0" smtClean="0" baseline="-25252" sz="2475" spc="-315">
                <a:latin typeface="Times New Roman"/>
                <a:cs typeface="Times New Roman"/>
              </a:rPr>
              <a:t> </a:t>
            </a:r>
            <a:r>
              <a:rPr dirty="0" smtClean="0" baseline="-25252" sz="2475" spc="187" i="1">
                <a:latin typeface="Times New Roman"/>
                <a:cs typeface="Times New Roman"/>
              </a:rPr>
              <a:t>r</a:t>
            </a:r>
            <a:r>
              <a:rPr dirty="0" smtClean="0" sz="1250" spc="-55">
                <a:latin typeface="Arial"/>
                <a:cs typeface="Arial"/>
              </a:rPr>
              <a:t>(</a:t>
            </a:r>
            <a:r>
              <a:rPr dirty="0" smtClean="0" baseline="2923" sz="1425" spc="120" i="1">
                <a:latin typeface="Times New Roman"/>
                <a:cs typeface="Times New Roman"/>
              </a:rPr>
              <a:t>i</a:t>
            </a:r>
            <a:r>
              <a:rPr dirty="0" smtClean="0" sz="1250" spc="-100">
                <a:latin typeface="Arial"/>
                <a:cs typeface="Arial"/>
              </a:rPr>
              <a:t>)</a:t>
            </a:r>
            <a:r>
              <a:rPr dirty="0" smtClean="0" sz="1250" spc="-190">
                <a:latin typeface="Arial"/>
                <a:cs typeface="Arial"/>
              </a:rPr>
              <a:t> </a:t>
            </a:r>
            <a:r>
              <a:rPr dirty="0" smtClean="0" baseline="-25252" sz="2475" spc="7">
                <a:latin typeface="Times New Roman"/>
                <a:cs typeface="Times New Roman"/>
              </a:rPr>
              <a:t>,</a:t>
            </a:r>
            <a:r>
              <a:rPr dirty="0" smtClean="0" baseline="-25252" sz="2475" spc="-390">
                <a:latin typeface="Times New Roman"/>
                <a:cs typeface="Times New Roman"/>
              </a:rPr>
              <a:t> </a:t>
            </a:r>
            <a:r>
              <a:rPr dirty="0" smtClean="0" baseline="-25252" sz="2475" spc="187" i="1">
                <a:latin typeface="Times New Roman"/>
                <a:cs typeface="Times New Roman"/>
              </a:rPr>
              <a:t>t</a:t>
            </a:r>
            <a:r>
              <a:rPr dirty="0" smtClean="0" sz="1250" spc="-55">
                <a:latin typeface="Arial"/>
                <a:cs typeface="Arial"/>
              </a:rPr>
              <a:t>(</a:t>
            </a:r>
            <a:r>
              <a:rPr dirty="0" smtClean="0" baseline="2923" sz="1425" spc="120" i="1">
                <a:latin typeface="Times New Roman"/>
                <a:cs typeface="Times New Roman"/>
              </a:rPr>
              <a:t>i</a:t>
            </a:r>
            <a:r>
              <a:rPr dirty="0" smtClean="0" sz="1250" spc="-100">
                <a:latin typeface="Arial"/>
                <a:cs typeface="Arial"/>
              </a:rPr>
              <a:t>)</a:t>
            </a:r>
            <a:r>
              <a:rPr dirty="0" smtClean="0" sz="1250" spc="-75">
                <a:latin typeface="Arial"/>
                <a:cs typeface="Arial"/>
              </a:rPr>
              <a:t> </a:t>
            </a:r>
            <a:r>
              <a:rPr dirty="0" smtClean="0" baseline="-20370" sz="4500" spc="-675">
                <a:latin typeface="Arial"/>
                <a:cs typeface="Arial"/>
              </a:rPr>
              <a:t>)</a:t>
            </a:r>
            <a:endParaRPr baseline="-20370" sz="4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4540" y="4373266"/>
            <a:ext cx="6536055" cy="14687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2785"/>
              </a:lnSpc>
              <a:tabLst>
                <a:tab pos="354965" algn="l"/>
              </a:tabLst>
            </a:pPr>
            <a:r>
              <a:rPr dirty="0" smtClean="0" sz="900" spc="17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900" spc="17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500" spc="170">
                <a:latin typeface="Microsoft YaHei UI"/>
                <a:cs typeface="Microsoft YaHei UI"/>
              </a:rPr>
              <a:t>负样本：</a:t>
            </a:r>
            <a:r>
              <a:rPr dirty="0" smtClean="0" sz="1500" spc="65">
                <a:latin typeface="Microsoft YaHei UI"/>
                <a:cs typeface="Microsoft YaHei UI"/>
              </a:rPr>
              <a:t> </a:t>
            </a:r>
            <a:r>
              <a:rPr dirty="0" smtClean="0" baseline="1851" sz="2250" spc="7" i="1">
                <a:latin typeface="Times New Roman"/>
                <a:cs typeface="Times New Roman"/>
              </a:rPr>
              <a:t>T</a:t>
            </a:r>
            <a:r>
              <a:rPr dirty="0" smtClean="0" baseline="1851" sz="2250" spc="-254" i="1">
                <a:latin typeface="Times New Roman"/>
                <a:cs typeface="Times New Roman"/>
              </a:rPr>
              <a:t> </a:t>
            </a:r>
            <a:r>
              <a:rPr dirty="0" smtClean="0" baseline="36231" sz="1725" spc="-89">
                <a:latin typeface="Arial"/>
                <a:cs typeface="Arial"/>
              </a:rPr>
              <a:t>(</a:t>
            </a:r>
            <a:r>
              <a:rPr dirty="0" smtClean="0" baseline="52287" sz="1275" spc="104" i="1">
                <a:latin typeface="Times New Roman"/>
                <a:cs typeface="Times New Roman"/>
              </a:rPr>
              <a:t>i</a:t>
            </a:r>
            <a:r>
              <a:rPr dirty="0" smtClean="0" baseline="36231" sz="1725" spc="-150">
                <a:latin typeface="Arial"/>
                <a:cs typeface="Arial"/>
              </a:rPr>
              <a:t>)</a:t>
            </a:r>
            <a:r>
              <a:rPr dirty="0" smtClean="0" baseline="36231" sz="1725" spc="-150">
                <a:latin typeface="Arial"/>
                <a:cs typeface="Arial"/>
              </a:rPr>
              <a:t> </a:t>
            </a:r>
            <a:r>
              <a:rPr dirty="0" smtClean="0" baseline="36231" sz="1725" spc="-209">
                <a:latin typeface="Arial"/>
                <a:cs typeface="Arial"/>
              </a:rPr>
              <a:t> </a:t>
            </a:r>
            <a:r>
              <a:rPr dirty="0" smtClean="0" baseline="1851" sz="2250" spc="-67">
                <a:latin typeface="Arial"/>
                <a:cs typeface="Arial"/>
              </a:rPr>
              <a:t>=</a:t>
            </a:r>
            <a:r>
              <a:rPr dirty="0" smtClean="0" baseline="1851" sz="2250" spc="-172">
                <a:latin typeface="Arial"/>
                <a:cs typeface="Arial"/>
              </a:rPr>
              <a:t> </a:t>
            </a:r>
            <a:r>
              <a:rPr dirty="0" smtClean="0" baseline="-5144" sz="4050" spc="-419">
                <a:latin typeface="Arial"/>
                <a:cs typeface="Arial"/>
              </a:rPr>
              <a:t>(</a:t>
            </a:r>
            <a:r>
              <a:rPr dirty="0" smtClean="0" baseline="1851" sz="2250" spc="52" i="1">
                <a:latin typeface="Times New Roman"/>
                <a:cs typeface="Times New Roman"/>
              </a:rPr>
              <a:t>h</a:t>
            </a:r>
            <a:r>
              <a:rPr dirty="0" smtClean="0" baseline="36231" sz="1725" spc="-89">
                <a:latin typeface="Arial"/>
                <a:cs typeface="Arial"/>
              </a:rPr>
              <a:t>(</a:t>
            </a:r>
            <a:r>
              <a:rPr dirty="0" smtClean="0" baseline="52287" sz="1275" spc="104" i="1">
                <a:latin typeface="Times New Roman"/>
                <a:cs typeface="Times New Roman"/>
              </a:rPr>
              <a:t>i</a:t>
            </a:r>
            <a:r>
              <a:rPr dirty="0" smtClean="0" baseline="36231" sz="1725" spc="-150">
                <a:latin typeface="Arial"/>
                <a:cs typeface="Arial"/>
              </a:rPr>
              <a:t>)</a:t>
            </a:r>
            <a:r>
              <a:rPr dirty="0" smtClean="0" baseline="36231" sz="1725" spc="-262">
                <a:latin typeface="Arial"/>
                <a:cs typeface="Arial"/>
              </a:rPr>
              <a:t> </a:t>
            </a:r>
            <a:r>
              <a:rPr dirty="0" smtClean="0" baseline="1851" sz="2250" spc="0">
                <a:latin typeface="Times New Roman"/>
                <a:cs typeface="Times New Roman"/>
              </a:rPr>
              <a:t>,</a:t>
            </a:r>
            <a:r>
              <a:rPr dirty="0" smtClean="0" baseline="1851" sz="2250" spc="-284">
                <a:latin typeface="Times New Roman"/>
                <a:cs typeface="Times New Roman"/>
              </a:rPr>
              <a:t> </a:t>
            </a:r>
            <a:r>
              <a:rPr dirty="0" smtClean="0" baseline="1851" sz="2250" spc="165" i="1">
                <a:latin typeface="Times New Roman"/>
                <a:cs typeface="Times New Roman"/>
              </a:rPr>
              <a:t>r</a:t>
            </a:r>
            <a:r>
              <a:rPr dirty="0" smtClean="0" baseline="36231" sz="1725" spc="-89">
                <a:latin typeface="Arial"/>
                <a:cs typeface="Arial"/>
              </a:rPr>
              <a:t>(</a:t>
            </a:r>
            <a:r>
              <a:rPr dirty="0" smtClean="0" baseline="52287" sz="1275" spc="112" i="1">
                <a:latin typeface="Times New Roman"/>
                <a:cs typeface="Times New Roman"/>
              </a:rPr>
              <a:t>i</a:t>
            </a:r>
            <a:r>
              <a:rPr dirty="0" smtClean="0" baseline="36231" sz="1725" spc="-150">
                <a:latin typeface="Arial"/>
                <a:cs typeface="Arial"/>
              </a:rPr>
              <a:t>)</a:t>
            </a:r>
            <a:r>
              <a:rPr dirty="0" smtClean="0" baseline="36231" sz="1725" spc="-262">
                <a:latin typeface="Arial"/>
                <a:cs typeface="Arial"/>
              </a:rPr>
              <a:t> </a:t>
            </a:r>
            <a:r>
              <a:rPr dirty="0" smtClean="0" baseline="1851" sz="2250" spc="0">
                <a:latin typeface="Times New Roman"/>
                <a:cs typeface="Times New Roman"/>
              </a:rPr>
              <a:t>,</a:t>
            </a:r>
            <a:r>
              <a:rPr dirty="0" smtClean="0" baseline="1851" sz="2250" spc="-359">
                <a:latin typeface="Times New Roman"/>
                <a:cs typeface="Times New Roman"/>
              </a:rPr>
              <a:t> </a:t>
            </a:r>
            <a:r>
              <a:rPr dirty="0" smtClean="0" baseline="1851" sz="2250" spc="0" i="1">
                <a:latin typeface="Times New Roman"/>
                <a:cs typeface="Times New Roman"/>
              </a:rPr>
              <a:t>t</a:t>
            </a:r>
            <a:r>
              <a:rPr dirty="0" smtClean="0" baseline="1851" sz="2250" spc="0" i="1">
                <a:latin typeface="Times New Roman"/>
                <a:cs typeface="Times New Roman"/>
              </a:rPr>
              <a:t> </a:t>
            </a:r>
            <a:r>
              <a:rPr dirty="0" smtClean="0" baseline="1851" sz="2250" spc="-104" i="1">
                <a:latin typeface="Times New Roman"/>
                <a:cs typeface="Times New Roman"/>
              </a:rPr>
              <a:t> </a:t>
            </a:r>
            <a:r>
              <a:rPr dirty="0" smtClean="0" baseline="-5144" sz="4050" spc="-607">
                <a:latin typeface="Arial"/>
                <a:cs typeface="Arial"/>
              </a:rPr>
              <a:t>)</a:t>
            </a:r>
            <a:r>
              <a:rPr dirty="0" smtClean="0" baseline="-5144" sz="4050" spc="-480">
                <a:latin typeface="Arial"/>
                <a:cs typeface="Arial"/>
              </a:rPr>
              <a:t> </a:t>
            </a:r>
            <a:r>
              <a:rPr dirty="0" smtClean="0" sz="1500" spc="0">
                <a:latin typeface="Microsoft YaHei UI"/>
                <a:cs typeface="Microsoft YaHei UI"/>
              </a:rPr>
              <a:t>，随机选择实体替换头部或者尾部实体</a:t>
            </a:r>
            <a:endParaRPr sz="1500">
              <a:latin typeface="Microsoft YaHei UI"/>
              <a:cs typeface="Microsoft YaHei UI"/>
            </a:endParaRPr>
          </a:p>
          <a:p>
            <a:pPr marL="1276985">
              <a:lnSpc>
                <a:spcPts val="440"/>
              </a:lnSpc>
              <a:tabLst>
                <a:tab pos="2381250" algn="l"/>
              </a:tabLst>
            </a:pPr>
            <a:r>
              <a:rPr dirty="0" smtClean="0" sz="850" spc="10" i="1">
                <a:latin typeface="Times New Roman"/>
                <a:cs typeface="Times New Roman"/>
              </a:rPr>
              <a:t>c</a:t>
            </a:r>
            <a:r>
              <a:rPr dirty="0" smtClean="0" sz="850" spc="10" i="1">
                <a:latin typeface="Times New Roman"/>
                <a:cs typeface="Times New Roman"/>
              </a:rPr>
              <a:t>	</a:t>
            </a:r>
            <a:r>
              <a:rPr dirty="0" smtClean="0" sz="850" spc="10" i="1">
                <a:latin typeface="Times New Roman"/>
                <a:cs typeface="Times New Roman"/>
              </a:rPr>
              <a:t>c</a:t>
            </a:r>
            <a:endParaRPr sz="85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28"/>
              </a:spcBef>
            </a:pPr>
            <a:endParaRPr sz="11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900" spc="17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900" spc="17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500" spc="170">
                <a:latin typeface="Microsoft YaHei UI"/>
                <a:cs typeface="Microsoft YaHei UI"/>
              </a:rPr>
              <a:t>参数：</a:t>
            </a:r>
            <a:r>
              <a:rPr dirty="0" smtClean="0" sz="1500" spc="-165">
                <a:latin typeface="Microsoft YaHei UI"/>
                <a:cs typeface="Microsoft YaHei UI"/>
              </a:rPr>
              <a:t> </a:t>
            </a:r>
            <a:r>
              <a:rPr dirty="0" smtClean="0" baseline="-3367" sz="2475" spc="37" b="1">
                <a:latin typeface="Times New Roman"/>
                <a:cs typeface="Times New Roman"/>
              </a:rPr>
              <a:t>Ω</a:t>
            </a:r>
            <a:r>
              <a:rPr dirty="0" smtClean="0" baseline="-3367" sz="2475" spc="22" b="1">
                <a:latin typeface="Times New Roman"/>
                <a:cs typeface="Times New Roman"/>
              </a:rPr>
              <a:t> </a:t>
            </a:r>
            <a:r>
              <a:rPr dirty="0" smtClean="0" sz="1500" spc="0">
                <a:latin typeface="Microsoft YaHei UI"/>
                <a:cs typeface="Microsoft YaHei UI"/>
              </a:rPr>
              <a:t>表示所有待学习的参数，包括实体向量，关系的张量，矩阵等。</a:t>
            </a:r>
            <a:endParaRPr sz="15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36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900" spc="17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900" spc="17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500" spc="170">
                <a:latin typeface="Microsoft YaHei UI"/>
                <a:cs typeface="Microsoft YaHei UI"/>
              </a:rPr>
              <a:t>优化方法：</a:t>
            </a:r>
            <a:r>
              <a:rPr dirty="0" smtClean="0" sz="1500" spc="5">
                <a:latin typeface="Microsoft YaHei UI"/>
                <a:cs typeface="Microsoft YaHei UI"/>
              </a:rPr>
              <a:t>L</a:t>
            </a:r>
            <a:r>
              <a:rPr dirty="0" smtClean="0" sz="1500" spc="0">
                <a:latin typeface="Microsoft YaHei UI"/>
                <a:cs typeface="Microsoft YaHei UI"/>
              </a:rPr>
              <a:t>-</a:t>
            </a:r>
            <a:r>
              <a:rPr dirty="0" smtClean="0" sz="1500" spc="-5">
                <a:latin typeface="Microsoft YaHei UI"/>
                <a:cs typeface="Microsoft YaHei UI"/>
              </a:rPr>
              <a:t>B</a:t>
            </a:r>
            <a:r>
              <a:rPr dirty="0" smtClean="0" sz="1500" spc="0">
                <a:latin typeface="Microsoft YaHei UI"/>
                <a:cs typeface="Microsoft YaHei UI"/>
              </a:rPr>
              <a:t>F</a:t>
            </a:r>
            <a:r>
              <a:rPr dirty="0" smtClean="0" sz="1500" spc="-5">
                <a:latin typeface="Microsoft YaHei UI"/>
                <a:cs typeface="Microsoft YaHei UI"/>
              </a:rPr>
              <a:t>GS</a:t>
            </a:r>
            <a:endParaRPr sz="1500">
              <a:latin typeface="Microsoft YaHei UI"/>
              <a:cs typeface="Microsoft Ya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1678" y="2330933"/>
            <a:ext cx="719455" cy="3816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i="1">
                <a:latin typeface="Times New Roman"/>
                <a:cs typeface="Times New Roman"/>
              </a:rPr>
              <a:t>J</a:t>
            </a:r>
            <a:r>
              <a:rPr dirty="0" smtClean="0" sz="1800" spc="-40" i="1">
                <a:latin typeface="Times New Roman"/>
                <a:cs typeface="Times New Roman"/>
              </a:rPr>
              <a:t> </a:t>
            </a:r>
            <a:r>
              <a:rPr dirty="0" smtClean="0" baseline="-3546" sz="3525" spc="-112">
                <a:latin typeface="Arial"/>
                <a:cs typeface="Arial"/>
              </a:rPr>
              <a:t>(</a:t>
            </a:r>
            <a:r>
              <a:rPr dirty="0" smtClean="0" sz="1800" spc="110" b="1">
                <a:latin typeface="Times New Roman"/>
                <a:cs typeface="Times New Roman"/>
              </a:rPr>
              <a:t>Ω</a:t>
            </a:r>
            <a:r>
              <a:rPr dirty="0" smtClean="0" baseline="-3546" sz="3525" spc="-300">
                <a:latin typeface="Arial"/>
                <a:cs typeface="Arial"/>
              </a:rPr>
              <a:t>)</a:t>
            </a:r>
            <a:r>
              <a:rPr dirty="0" smtClean="0" baseline="-3546" sz="3525" spc="-382">
                <a:latin typeface="Arial"/>
                <a:cs typeface="Arial"/>
              </a:rPr>
              <a:t> </a:t>
            </a:r>
            <a:r>
              <a:rPr dirty="0" smtClean="0" sz="1800" spc="-65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35234" y="2178533"/>
            <a:ext cx="3369310" cy="5975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25">
                <a:latin typeface="Times New Roman"/>
                <a:cs typeface="Times New Roman"/>
              </a:rPr>
              <a:t>m</a:t>
            </a:r>
            <a:r>
              <a:rPr dirty="0" smtClean="0" sz="1800" spc="-15">
                <a:latin typeface="Times New Roman"/>
                <a:cs typeface="Times New Roman"/>
              </a:rPr>
              <a:t>a</a:t>
            </a:r>
            <a:r>
              <a:rPr dirty="0" smtClean="0" sz="1800" spc="0">
                <a:latin typeface="Times New Roman"/>
                <a:cs typeface="Times New Roman"/>
              </a:rPr>
              <a:t>x</a:t>
            </a:r>
            <a:r>
              <a:rPr dirty="0" smtClean="0" sz="1800" spc="-200">
                <a:latin typeface="Times New Roman"/>
                <a:cs typeface="Times New Roman"/>
              </a:rPr>
              <a:t> </a:t>
            </a:r>
            <a:r>
              <a:rPr dirty="0" smtClean="0" baseline="-6259" sz="5325" spc="-727">
                <a:latin typeface="Arial"/>
                <a:cs typeface="Arial"/>
              </a:rPr>
              <a:t>(</a:t>
            </a:r>
            <a:r>
              <a:rPr dirty="0" smtClean="0" sz="1800" spc="-30">
                <a:latin typeface="Times New Roman"/>
                <a:cs typeface="Times New Roman"/>
              </a:rPr>
              <a:t>0</a:t>
            </a:r>
            <a:r>
              <a:rPr dirty="0" smtClean="0" sz="1800" spc="25">
                <a:latin typeface="Times New Roman"/>
                <a:cs typeface="Times New Roman"/>
              </a:rPr>
              <a:t>,</a:t>
            </a:r>
            <a:r>
              <a:rPr dirty="0" smtClean="0" sz="1800" spc="140">
                <a:latin typeface="Times New Roman"/>
                <a:cs typeface="Times New Roman"/>
              </a:rPr>
              <a:t>1</a:t>
            </a:r>
            <a:r>
              <a:rPr dirty="0" smtClean="0" sz="1800" spc="385">
                <a:latin typeface="Arial"/>
                <a:cs typeface="Arial"/>
              </a:rPr>
              <a:t>-</a:t>
            </a:r>
            <a:r>
              <a:rPr dirty="0" smtClean="0" sz="1800" spc="-110">
                <a:latin typeface="Arial"/>
                <a:cs typeface="Arial"/>
              </a:rPr>
              <a:t> </a:t>
            </a:r>
            <a:r>
              <a:rPr dirty="0" smtClean="0" sz="1800" spc="0" i="1">
                <a:latin typeface="Times New Roman"/>
                <a:cs typeface="Times New Roman"/>
              </a:rPr>
              <a:t>g</a:t>
            </a:r>
            <a:r>
              <a:rPr dirty="0" smtClean="0" sz="1800" spc="-140" i="1">
                <a:latin typeface="Times New Roman"/>
                <a:cs typeface="Times New Roman"/>
              </a:rPr>
              <a:t> </a:t>
            </a:r>
            <a:r>
              <a:rPr dirty="0" smtClean="0" baseline="-6076" sz="4800" spc="-675">
                <a:latin typeface="Arial"/>
                <a:cs typeface="Arial"/>
              </a:rPr>
              <a:t>(</a:t>
            </a:r>
            <a:r>
              <a:rPr dirty="0" smtClean="0" sz="1800" spc="0" i="1">
                <a:latin typeface="Times New Roman"/>
                <a:cs typeface="Times New Roman"/>
              </a:rPr>
              <a:t>T</a:t>
            </a:r>
            <a:r>
              <a:rPr dirty="0" smtClean="0" sz="1800" spc="-204" i="1">
                <a:latin typeface="Times New Roman"/>
                <a:cs typeface="Times New Roman"/>
              </a:rPr>
              <a:t> </a:t>
            </a:r>
            <a:r>
              <a:rPr dirty="0" smtClean="0" baseline="34979" sz="2025" spc="-97">
                <a:latin typeface="Arial"/>
                <a:cs typeface="Arial"/>
              </a:rPr>
              <a:t>(</a:t>
            </a:r>
            <a:r>
              <a:rPr dirty="0" smtClean="0" baseline="47619" sz="1575" spc="112" i="1">
                <a:latin typeface="Times New Roman"/>
                <a:cs typeface="Times New Roman"/>
              </a:rPr>
              <a:t>i</a:t>
            </a:r>
            <a:r>
              <a:rPr dirty="0" smtClean="0" baseline="34979" sz="2025" spc="-172">
                <a:latin typeface="Arial"/>
                <a:cs typeface="Arial"/>
              </a:rPr>
              <a:t>)</a:t>
            </a:r>
            <a:r>
              <a:rPr dirty="0" smtClean="0" baseline="34979" sz="2025" spc="-120">
                <a:latin typeface="Arial"/>
                <a:cs typeface="Arial"/>
              </a:rPr>
              <a:t> </a:t>
            </a:r>
            <a:r>
              <a:rPr dirty="0" smtClean="0" baseline="-6076" sz="4800" spc="-307">
                <a:latin typeface="Arial"/>
                <a:cs typeface="Arial"/>
              </a:rPr>
              <a:t>)</a:t>
            </a:r>
            <a:r>
              <a:rPr dirty="0" smtClean="0" sz="1800" spc="-65">
                <a:latin typeface="Arial"/>
                <a:cs typeface="Arial"/>
              </a:rPr>
              <a:t>+</a:t>
            </a:r>
            <a:r>
              <a:rPr dirty="0" smtClean="0" sz="1800" spc="-85">
                <a:latin typeface="Arial"/>
                <a:cs typeface="Arial"/>
              </a:rPr>
              <a:t> </a:t>
            </a:r>
            <a:r>
              <a:rPr dirty="0" smtClean="0" sz="1800" spc="0" i="1">
                <a:latin typeface="Times New Roman"/>
                <a:cs typeface="Times New Roman"/>
              </a:rPr>
              <a:t>g</a:t>
            </a:r>
            <a:r>
              <a:rPr dirty="0" smtClean="0" sz="1800" spc="-140" i="1">
                <a:latin typeface="Times New Roman"/>
                <a:cs typeface="Times New Roman"/>
              </a:rPr>
              <a:t> </a:t>
            </a:r>
            <a:r>
              <a:rPr dirty="0" smtClean="0" baseline="-6076" sz="4800" spc="-675">
                <a:latin typeface="Arial"/>
                <a:cs typeface="Arial"/>
              </a:rPr>
              <a:t>(</a:t>
            </a:r>
            <a:r>
              <a:rPr dirty="0" smtClean="0" sz="1800" spc="0" i="1">
                <a:latin typeface="Times New Roman"/>
                <a:cs typeface="Times New Roman"/>
              </a:rPr>
              <a:t>T</a:t>
            </a:r>
            <a:r>
              <a:rPr dirty="0" smtClean="0" sz="1800" spc="-200" i="1">
                <a:latin typeface="Times New Roman"/>
                <a:cs typeface="Times New Roman"/>
              </a:rPr>
              <a:t> </a:t>
            </a:r>
            <a:r>
              <a:rPr dirty="0" smtClean="0" baseline="34979" sz="2025" spc="-97">
                <a:latin typeface="Arial"/>
                <a:cs typeface="Arial"/>
              </a:rPr>
              <a:t>(</a:t>
            </a:r>
            <a:r>
              <a:rPr dirty="0" smtClean="0" baseline="47619" sz="1575" spc="112" i="1">
                <a:latin typeface="Times New Roman"/>
                <a:cs typeface="Times New Roman"/>
              </a:rPr>
              <a:t>i</a:t>
            </a:r>
            <a:r>
              <a:rPr dirty="0" smtClean="0" baseline="34979" sz="2025" spc="-172">
                <a:latin typeface="Arial"/>
                <a:cs typeface="Arial"/>
              </a:rPr>
              <a:t>)</a:t>
            </a:r>
            <a:r>
              <a:rPr dirty="0" smtClean="0" baseline="34979" sz="2025" spc="-120">
                <a:latin typeface="Arial"/>
                <a:cs typeface="Arial"/>
              </a:rPr>
              <a:t> </a:t>
            </a:r>
            <a:r>
              <a:rPr dirty="0" smtClean="0" baseline="-6076" sz="4800" spc="-585">
                <a:latin typeface="Arial"/>
                <a:cs typeface="Arial"/>
              </a:rPr>
              <a:t>)</a:t>
            </a:r>
            <a:r>
              <a:rPr dirty="0" smtClean="0" baseline="-6259" sz="5325" spc="-502">
                <a:latin typeface="Arial"/>
                <a:cs typeface="Arial"/>
              </a:rPr>
              <a:t>)</a:t>
            </a:r>
            <a:r>
              <a:rPr dirty="0" smtClean="0" sz="1800" spc="-65">
                <a:latin typeface="Arial"/>
                <a:cs typeface="Arial"/>
              </a:rPr>
              <a:t>+</a:t>
            </a:r>
            <a:r>
              <a:rPr dirty="0" smtClean="0" sz="1800" spc="-190">
                <a:latin typeface="Arial"/>
                <a:cs typeface="Arial"/>
              </a:rPr>
              <a:t> </a:t>
            </a:r>
            <a:r>
              <a:rPr dirty="0" smtClean="0" sz="1900" spc="565">
                <a:latin typeface="Arial"/>
                <a:cs typeface="Arial"/>
              </a:rPr>
              <a:t>l</a:t>
            </a:r>
            <a:r>
              <a:rPr dirty="0" smtClean="0" sz="1900" spc="565">
                <a:latin typeface="Arial"/>
                <a:cs typeface="Arial"/>
              </a:rPr>
              <a:t> </a:t>
            </a:r>
            <a:r>
              <a:rPr dirty="0" smtClean="0" sz="1900" spc="-190">
                <a:latin typeface="Arial"/>
                <a:cs typeface="Arial"/>
              </a:rPr>
              <a:t> </a:t>
            </a:r>
            <a:r>
              <a:rPr dirty="0" smtClean="0" sz="1800" spc="0" b="1">
                <a:latin typeface="Times New Roman"/>
                <a:cs typeface="Times New Roman"/>
              </a:rPr>
              <a:t>Ω</a:t>
            </a:r>
            <a:r>
              <a:rPr dirty="0" smtClean="0" sz="1800" spc="145" b="1">
                <a:latin typeface="Times New Roman"/>
                <a:cs typeface="Times New Roman"/>
              </a:rPr>
              <a:t> </a:t>
            </a:r>
            <a:r>
              <a:rPr dirty="0" smtClean="0" baseline="58201" sz="1575" spc="-15">
                <a:latin typeface="Times New Roman"/>
                <a:cs typeface="Times New Roman"/>
              </a:rPr>
              <a:t>2</a:t>
            </a:r>
            <a:endParaRPr baseline="58201" sz="157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12588" y="2584846"/>
            <a:ext cx="92075" cy="172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1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86726" y="2263591"/>
            <a:ext cx="5715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R="38100">
              <a:lnSpc>
                <a:spcPts val="1165"/>
              </a:lnSpc>
              <a:tabLst>
                <a:tab pos="271145" algn="l"/>
              </a:tabLst>
            </a:pPr>
            <a:r>
              <a:rPr dirty="0" smtClean="0" sz="1050" spc="-10" i="1">
                <a:latin typeface="Times New Roman"/>
                <a:cs typeface="Times New Roman"/>
              </a:rPr>
              <a:t>N</a:t>
            </a:r>
            <a:r>
              <a:rPr dirty="0" smtClean="0" sz="1050" spc="-10" i="1">
                <a:latin typeface="Times New Roman"/>
                <a:cs typeface="Times New Roman"/>
              </a:rPr>
              <a:t>	</a:t>
            </a:r>
            <a:r>
              <a:rPr dirty="0" smtClean="0" sz="1050" spc="-10" i="1">
                <a:latin typeface="Times New Roman"/>
                <a:cs typeface="Times New Roman"/>
              </a:rPr>
              <a:t>C</a:t>
            </a: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ts val="2615"/>
              </a:lnSpc>
            </a:pPr>
            <a:r>
              <a:rPr dirty="0" smtClean="0" sz="2700" spc="640">
                <a:latin typeface="Arial"/>
                <a:cs typeface="Arial"/>
              </a:rPr>
              <a:t>åå</a:t>
            </a:r>
            <a:endParaRPr sz="2700">
              <a:latin typeface="Arial"/>
              <a:cs typeface="Arial"/>
            </a:endParaRPr>
          </a:p>
          <a:p>
            <a:pPr marL="48895">
              <a:lnSpc>
                <a:spcPts val="1015"/>
              </a:lnSpc>
            </a:pPr>
            <a:r>
              <a:rPr dirty="0" smtClean="0" sz="1050" spc="75" i="1">
                <a:latin typeface="Times New Roman"/>
                <a:cs typeface="Times New Roman"/>
              </a:rPr>
              <a:t>i</a:t>
            </a:r>
            <a:r>
              <a:rPr dirty="0" smtClean="0" sz="1050" spc="-100">
                <a:latin typeface="Arial"/>
                <a:cs typeface="Arial"/>
              </a:rPr>
              <a:t>=</a:t>
            </a:r>
            <a:r>
              <a:rPr dirty="0" smtClean="0" sz="1050" spc="-10">
                <a:latin typeface="Times New Roman"/>
                <a:cs typeface="Times New Roman"/>
              </a:rPr>
              <a:t>1</a:t>
            </a:r>
            <a:r>
              <a:rPr dirty="0" smtClean="0" sz="1050" spc="-10">
                <a:latin typeface="Times New Roman"/>
                <a:cs typeface="Times New Roman"/>
              </a:rPr>
              <a:t>  </a:t>
            </a:r>
            <a:r>
              <a:rPr dirty="0" smtClean="0" sz="1050" spc="-125">
                <a:latin typeface="Times New Roman"/>
                <a:cs typeface="Times New Roman"/>
              </a:rPr>
              <a:t> </a:t>
            </a:r>
            <a:r>
              <a:rPr dirty="0" smtClean="0" sz="1050" spc="65" i="1">
                <a:latin typeface="Times New Roman"/>
                <a:cs typeface="Times New Roman"/>
              </a:rPr>
              <a:t>c</a:t>
            </a:r>
            <a:r>
              <a:rPr dirty="0" smtClean="0" sz="1050" spc="-100">
                <a:latin typeface="Arial"/>
                <a:cs typeface="Arial"/>
              </a:rPr>
              <a:t>=</a:t>
            </a:r>
            <a:r>
              <a:rPr dirty="0" smtClean="0" sz="1050" spc="-1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31659" y="2555051"/>
            <a:ext cx="84455" cy="172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5" i="1">
                <a:latin typeface="Times New Roman"/>
                <a:cs typeface="Times New Roman"/>
              </a:rPr>
              <a:t>c</a:t>
            </a:r>
            <a:endParaRPr sz="1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79285"/>
            <a:ext cx="7882255" cy="5607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600" spc="-5">
                <a:latin typeface="Microsoft YaHei UI"/>
                <a:cs typeface="Microsoft YaHei UI"/>
              </a:rPr>
              <a:t>Se</a:t>
            </a:r>
            <a:r>
              <a:rPr dirty="0" smtClean="0" sz="3600" spc="0">
                <a:latin typeface="Microsoft YaHei UI"/>
                <a:cs typeface="Microsoft YaHei UI"/>
              </a:rPr>
              <a:t>m</a:t>
            </a:r>
            <a:r>
              <a:rPr dirty="0" smtClean="0" sz="3600" spc="-5">
                <a:latin typeface="Microsoft YaHei UI"/>
                <a:cs typeface="Microsoft YaHei UI"/>
              </a:rPr>
              <a:t>a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-10">
                <a:latin typeface="Microsoft YaHei UI"/>
                <a:cs typeface="Microsoft YaHei UI"/>
              </a:rPr>
              <a:t>t</a:t>
            </a:r>
            <a:r>
              <a:rPr dirty="0" smtClean="0" sz="3600" spc="5">
                <a:latin typeface="Microsoft YaHei UI"/>
                <a:cs typeface="Microsoft YaHei UI"/>
              </a:rPr>
              <a:t>i</a:t>
            </a:r>
            <a:r>
              <a:rPr dirty="0" smtClean="0" sz="3600" spc="0">
                <a:latin typeface="Microsoft YaHei UI"/>
                <a:cs typeface="Microsoft YaHei UI"/>
              </a:rPr>
              <a:t>c</a:t>
            </a:r>
            <a:r>
              <a:rPr dirty="0" smtClean="0" sz="3600" spc="-5">
                <a:latin typeface="Microsoft YaHei UI"/>
                <a:cs typeface="Microsoft YaHei UI"/>
              </a:rPr>
              <a:t> </a:t>
            </a:r>
            <a:r>
              <a:rPr dirty="0" smtClean="0" sz="3600" spc="-10">
                <a:latin typeface="Microsoft YaHei UI"/>
                <a:cs typeface="Microsoft YaHei UI"/>
              </a:rPr>
              <a:t>M</a:t>
            </a:r>
            <a:r>
              <a:rPr dirty="0" smtClean="0" sz="3600" spc="-5">
                <a:latin typeface="Microsoft YaHei UI"/>
                <a:cs typeface="Microsoft YaHei UI"/>
              </a:rPr>
              <a:t>a</a:t>
            </a:r>
            <a:r>
              <a:rPr dirty="0" smtClean="0" sz="3600" spc="-10">
                <a:latin typeface="Microsoft YaHei UI"/>
                <a:cs typeface="Microsoft YaHei UI"/>
              </a:rPr>
              <a:t>t</a:t>
            </a:r>
            <a:r>
              <a:rPr dirty="0" smtClean="0" sz="3600" spc="-5">
                <a:latin typeface="Microsoft YaHei UI"/>
                <a:cs typeface="Microsoft YaHei UI"/>
              </a:rPr>
              <a:t>c</a:t>
            </a:r>
            <a:r>
              <a:rPr dirty="0" smtClean="0" sz="3600" spc="-10">
                <a:latin typeface="Microsoft YaHei UI"/>
                <a:cs typeface="Microsoft YaHei UI"/>
              </a:rPr>
              <a:t>h</a:t>
            </a:r>
            <a:r>
              <a:rPr dirty="0" smtClean="0" sz="3600" spc="5">
                <a:latin typeface="Microsoft YaHei UI"/>
                <a:cs typeface="Microsoft YaHei UI"/>
              </a:rPr>
              <a:t>i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0">
                <a:latin typeface="Microsoft YaHei UI"/>
                <a:cs typeface="Microsoft YaHei UI"/>
              </a:rPr>
              <a:t>g</a:t>
            </a:r>
            <a:r>
              <a:rPr dirty="0" smtClean="0" sz="3600" spc="-10">
                <a:latin typeface="Microsoft YaHei UI"/>
                <a:cs typeface="Microsoft YaHei UI"/>
              </a:rPr>
              <a:t> </a:t>
            </a:r>
            <a:r>
              <a:rPr dirty="0" smtClean="0" sz="3600" spc="-10">
                <a:latin typeface="Microsoft YaHei UI"/>
                <a:cs typeface="Microsoft YaHei UI"/>
              </a:rPr>
              <a:t>E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-5">
                <a:latin typeface="Microsoft YaHei UI"/>
                <a:cs typeface="Microsoft YaHei UI"/>
              </a:rPr>
              <a:t>e</a:t>
            </a:r>
            <a:r>
              <a:rPr dirty="0" smtClean="0" sz="3600" spc="0">
                <a:latin typeface="Microsoft YaHei UI"/>
                <a:cs typeface="Microsoft YaHei UI"/>
              </a:rPr>
              <a:t>r</a:t>
            </a:r>
            <a:r>
              <a:rPr dirty="0" smtClean="0" sz="3600" spc="-10">
                <a:latin typeface="Microsoft YaHei UI"/>
                <a:cs typeface="Microsoft YaHei UI"/>
              </a:rPr>
              <a:t>g</a:t>
            </a:r>
            <a:r>
              <a:rPr dirty="0" smtClean="0" sz="3600" spc="0">
                <a:latin typeface="Microsoft YaHei UI"/>
                <a:cs typeface="Microsoft YaHei UI"/>
              </a:rPr>
              <a:t>y</a:t>
            </a:r>
            <a:r>
              <a:rPr dirty="0" smtClean="0" sz="3600" spc="-10">
                <a:latin typeface="Microsoft YaHei UI"/>
                <a:cs typeface="Microsoft YaHei UI"/>
              </a:rPr>
              <a:t> </a:t>
            </a:r>
            <a:r>
              <a:rPr dirty="0" smtClean="0" sz="3600" spc="-5">
                <a:latin typeface="Microsoft YaHei UI"/>
                <a:cs typeface="Microsoft YaHei UI"/>
              </a:rPr>
              <a:t>Ne</a:t>
            </a:r>
            <a:r>
              <a:rPr dirty="0" smtClean="0" sz="3600" spc="-10">
                <a:latin typeface="Microsoft YaHei UI"/>
                <a:cs typeface="Microsoft YaHei UI"/>
              </a:rPr>
              <a:t>t</a:t>
            </a:r>
            <a:r>
              <a:rPr dirty="0" smtClean="0" sz="3600" spc="-10">
                <a:latin typeface="Microsoft YaHei UI"/>
                <a:cs typeface="Microsoft YaHei UI"/>
              </a:rPr>
              <a:t>w</a:t>
            </a:r>
            <a:r>
              <a:rPr dirty="0" smtClean="0" sz="3600" spc="-5">
                <a:latin typeface="Microsoft YaHei UI"/>
                <a:cs typeface="Microsoft YaHei UI"/>
              </a:rPr>
              <a:t>o</a:t>
            </a:r>
            <a:r>
              <a:rPr dirty="0" smtClean="0" sz="3600" spc="0">
                <a:latin typeface="Microsoft YaHei UI"/>
                <a:cs typeface="Microsoft YaHei UI"/>
              </a:rPr>
              <a:t>rk</a:t>
            </a:r>
            <a:endParaRPr sz="36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95735" y="2057401"/>
            <a:ext cx="4966040" cy="2851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27678" y="6484043"/>
            <a:ext cx="6728459" cy="1333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10">
                <a:latin typeface="Lucida Sans Unicode"/>
                <a:cs typeface="Lucida Sans Unicode"/>
              </a:rPr>
              <a:t>B</a:t>
            </a:r>
            <a:r>
              <a:rPr dirty="0" smtClean="0" sz="800" spc="15">
                <a:latin typeface="Lucida Sans Unicode"/>
                <a:cs typeface="Lucida Sans Unicode"/>
              </a:rPr>
              <a:t>o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20">
                <a:latin typeface="Lucida Sans Unicode"/>
                <a:cs typeface="Lucida Sans Unicode"/>
              </a:rPr>
              <a:t>d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0">
                <a:latin typeface="Lucida Sans Unicode"/>
                <a:cs typeface="Lucida Sans Unicode"/>
              </a:rPr>
              <a:t>s,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10">
                <a:latin typeface="Lucida Sans Unicode"/>
                <a:cs typeface="Lucida Sans Unicode"/>
              </a:rPr>
              <a:t> </a:t>
            </a:r>
            <a:r>
              <a:rPr dirty="0" smtClean="0" sz="800" spc="5">
                <a:latin typeface="Lucida Sans Unicode"/>
                <a:cs typeface="Lucida Sans Unicode"/>
              </a:rPr>
              <a:t>a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.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20">
                <a:latin typeface="Lucida Sans Unicode"/>
                <a:cs typeface="Lucida Sans Unicode"/>
              </a:rPr>
              <a:t>A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s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25">
                <a:latin typeface="Lucida Sans Unicode"/>
                <a:cs typeface="Lucida Sans Unicode"/>
              </a:rPr>
              <a:t>m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c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25">
                <a:latin typeface="Lucida Sans Unicode"/>
                <a:cs typeface="Lucida Sans Unicode"/>
              </a:rPr>
              <a:t>m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10">
                <a:latin typeface="Lucida Sans Unicode"/>
                <a:cs typeface="Lucida Sans Unicode"/>
              </a:rPr>
              <a:t>c</a:t>
            </a:r>
            <a:r>
              <a:rPr dirty="0" smtClean="0" sz="800" spc="10">
                <a:latin typeface="Lucida Sans Unicode"/>
                <a:cs typeface="Lucida Sans Unicode"/>
              </a:rPr>
              <a:t>h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20">
                <a:latin typeface="Lucida Sans Unicode"/>
                <a:cs typeface="Lucida Sans Unicode"/>
              </a:rPr>
              <a:t>g</a:t>
            </a:r>
            <a:r>
              <a:rPr dirty="0" smtClean="0" sz="800" spc="20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10">
                <a:latin typeface="Lucida Sans Unicode"/>
                <a:cs typeface="Lucida Sans Unicode"/>
              </a:rPr>
              <a:t>g</a:t>
            </a:r>
            <a:r>
              <a:rPr dirty="0" smtClean="0" sz="800" spc="15">
                <a:latin typeface="Lucida Sans Unicode"/>
                <a:cs typeface="Lucida Sans Unicode"/>
              </a:rPr>
              <a:t>y</a:t>
            </a:r>
            <a:r>
              <a:rPr dirty="0" smtClean="0" sz="800" spc="-5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f</a:t>
            </a:r>
            <a:r>
              <a:rPr dirty="0" smtClean="0" sz="800" spc="10">
                <a:latin typeface="Lucida Sans Unicode"/>
                <a:cs typeface="Lucida Sans Unicode"/>
              </a:rPr>
              <a:t>u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10">
                <a:latin typeface="Lucida Sans Unicode"/>
                <a:cs typeface="Lucida Sans Unicode"/>
              </a:rPr>
              <a:t>c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on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f</a:t>
            </a:r>
            <a:r>
              <a:rPr dirty="0" smtClean="0" sz="800" spc="15">
                <a:latin typeface="Lucida Sans Unicode"/>
                <a:cs typeface="Lucida Sans Unicode"/>
              </a:rPr>
              <a:t>or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5">
                <a:latin typeface="Lucida Sans Unicode"/>
                <a:cs typeface="Lucida Sans Unicode"/>
              </a:rPr>
              <a:t>r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20">
                <a:latin typeface="Lucida Sans Unicode"/>
                <a:cs typeface="Lucida Sans Unicode"/>
              </a:rPr>
              <a:t>g</a:t>
            </a:r>
            <a:r>
              <a:rPr dirty="0" smtClean="0" sz="800" spc="20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w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th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25">
                <a:latin typeface="Lucida Sans Unicode"/>
                <a:cs typeface="Lucida Sans Unicode"/>
              </a:rPr>
              <a:t>m</a:t>
            </a:r>
            <a:r>
              <a:rPr dirty="0" smtClean="0" sz="800" spc="10">
                <a:latin typeface="Lucida Sans Unicode"/>
                <a:cs typeface="Lucida Sans Unicode"/>
              </a:rPr>
              <a:t>u</a:t>
            </a:r>
            <a:r>
              <a:rPr dirty="0" smtClean="0" sz="800" spc="0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-204">
                <a:latin typeface="Lucida Sans Unicode"/>
                <a:cs typeface="Lucida Sans Unicode"/>
              </a:rPr>
              <a:t>-</a:t>
            </a:r>
            <a:r>
              <a:rPr dirty="0" smtClean="0" sz="800" spc="5">
                <a:latin typeface="Lucida Sans Unicode"/>
                <a:cs typeface="Lucida Sans Unicode"/>
              </a:rPr>
              <a:t>rel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0">
                <a:latin typeface="Lucida Sans Unicode"/>
                <a:cs typeface="Lucida Sans Unicode"/>
              </a:rPr>
              <a:t>i</a:t>
            </a:r>
            <a:r>
              <a:rPr dirty="0" smtClean="0" sz="800" spc="15">
                <a:latin typeface="Lucida Sans Unicode"/>
                <a:cs typeface="Lucida Sans Unicode"/>
              </a:rPr>
              <a:t>o</a:t>
            </a:r>
            <a:r>
              <a:rPr dirty="0" smtClean="0" sz="800" spc="10">
                <a:latin typeface="Lucida Sans Unicode"/>
                <a:cs typeface="Lucida Sans Unicode"/>
              </a:rPr>
              <a:t>n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5">
                <a:latin typeface="Lucida Sans Unicode"/>
                <a:cs typeface="Lucida Sans Unicode"/>
              </a:rPr>
              <a:t>l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20">
                <a:latin typeface="Lucida Sans Unicode"/>
                <a:cs typeface="Lucida Sans Unicode"/>
              </a:rPr>
              <a:t>d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0">
                <a:latin typeface="Lucida Sans Unicode"/>
                <a:cs typeface="Lucida Sans Unicode"/>
              </a:rPr>
              <a:t>t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0">
                <a:latin typeface="Lucida Sans Unicode"/>
                <a:cs typeface="Lucida Sans Unicode"/>
              </a:rPr>
              <a:t>.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20">
                <a:latin typeface="Lucida Sans Unicode"/>
                <a:cs typeface="Lucida Sans Unicode"/>
              </a:rPr>
              <a:t>M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0">
                <a:latin typeface="Lucida Sans Unicode"/>
                <a:cs typeface="Lucida Sans Unicode"/>
              </a:rPr>
              <a:t>chin</a:t>
            </a:r>
            <a:r>
              <a:rPr dirty="0" smtClean="0" sz="800" spc="15">
                <a:latin typeface="Lucida Sans Unicode"/>
                <a:cs typeface="Lucida Sans Unicode"/>
              </a:rPr>
              <a:t>e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5">
                <a:latin typeface="Lucida Sans Unicode"/>
                <a:cs typeface="Lucida Sans Unicode"/>
              </a:rPr>
              <a:t>L</a:t>
            </a:r>
            <a:r>
              <a:rPr dirty="0" smtClean="0" sz="800" spc="10">
                <a:latin typeface="Lucida Sans Unicode"/>
                <a:cs typeface="Lucida Sans Unicode"/>
              </a:rPr>
              <a:t>e</a:t>
            </a:r>
            <a:r>
              <a:rPr dirty="0" smtClean="0" sz="800" spc="0">
                <a:latin typeface="Lucida Sans Unicode"/>
                <a:cs typeface="Lucida Sans Unicode"/>
              </a:rPr>
              <a:t>a</a:t>
            </a:r>
            <a:r>
              <a:rPr dirty="0" smtClean="0" sz="800" spc="10">
                <a:latin typeface="Lucida Sans Unicode"/>
                <a:cs typeface="Lucida Sans Unicode"/>
              </a:rPr>
              <a:t>rnin</a:t>
            </a:r>
            <a:r>
              <a:rPr dirty="0" smtClean="0" sz="800" spc="10">
                <a:latin typeface="Lucida Sans Unicode"/>
                <a:cs typeface="Lucida Sans Unicode"/>
              </a:rPr>
              <a:t>g</a:t>
            </a:r>
            <a:r>
              <a:rPr dirty="0" smtClean="0" sz="800" spc="10">
                <a:latin typeface="Lucida Sans Unicode"/>
                <a:cs typeface="Lucida Sans Unicode"/>
              </a:rPr>
              <a:t>,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94</a:t>
            </a:r>
            <a:r>
              <a:rPr dirty="0" smtClean="0" sz="800" spc="0">
                <a:latin typeface="Lucida Sans Unicode"/>
                <a:cs typeface="Lucida Sans Unicode"/>
              </a:rPr>
              <a:t>(</a:t>
            </a:r>
            <a:r>
              <a:rPr dirty="0" smtClean="0" sz="800" spc="15">
                <a:latin typeface="Lucida Sans Unicode"/>
                <a:cs typeface="Lucida Sans Unicode"/>
              </a:rPr>
              <a:t>2</a:t>
            </a:r>
            <a:r>
              <a:rPr dirty="0" smtClean="0" sz="800" spc="0">
                <a:latin typeface="Lucida Sans Unicode"/>
                <a:cs typeface="Lucida Sans Unicode"/>
              </a:rPr>
              <a:t>)</a:t>
            </a:r>
            <a:r>
              <a:rPr dirty="0" smtClean="0" sz="800" spc="10">
                <a:latin typeface="Lucida Sans Unicode"/>
                <a:cs typeface="Lucida Sans Unicode"/>
              </a:rPr>
              <a:t>,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5">
                <a:latin typeface="Lucida Sans Unicode"/>
                <a:cs typeface="Lucida Sans Unicode"/>
              </a:rPr>
              <a:t>233</a:t>
            </a:r>
            <a:r>
              <a:rPr dirty="0" smtClean="0" sz="800" spc="-204">
                <a:latin typeface="Lucida Sans Unicode"/>
                <a:cs typeface="Lucida Sans Unicode"/>
              </a:rPr>
              <a:t>-</a:t>
            </a:r>
            <a:r>
              <a:rPr dirty="0" smtClean="0" sz="800" spc="15">
                <a:latin typeface="Lucida Sans Unicode"/>
                <a:cs typeface="Lucida Sans Unicode"/>
              </a:rPr>
              <a:t>259</a:t>
            </a:r>
            <a:r>
              <a:rPr dirty="0" smtClean="0" sz="800" spc="10">
                <a:latin typeface="Lucida Sans Unicode"/>
                <a:cs typeface="Lucida Sans Unicode"/>
              </a:rPr>
              <a:t>,</a:t>
            </a:r>
            <a:r>
              <a:rPr dirty="0" smtClean="0" sz="800" spc="5">
                <a:latin typeface="Lucida Sans Unicode"/>
                <a:cs typeface="Lucida Sans Unicode"/>
              </a:rPr>
              <a:t> </a:t>
            </a:r>
            <a:r>
              <a:rPr dirty="0" smtClean="0" sz="800" spc="10">
                <a:latin typeface="Lucida Sans Unicode"/>
                <a:cs typeface="Lucida Sans Unicode"/>
              </a:rPr>
              <a:t>2014.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35852" y="5462634"/>
            <a:ext cx="3272293" cy="421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79285"/>
            <a:ext cx="7882255" cy="5607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600" spc="-5">
                <a:latin typeface="Microsoft YaHei UI"/>
                <a:cs typeface="Microsoft YaHei UI"/>
              </a:rPr>
              <a:t>Se</a:t>
            </a:r>
            <a:r>
              <a:rPr dirty="0" smtClean="0" sz="3600" spc="0">
                <a:latin typeface="Microsoft YaHei UI"/>
                <a:cs typeface="Microsoft YaHei UI"/>
              </a:rPr>
              <a:t>m</a:t>
            </a:r>
            <a:r>
              <a:rPr dirty="0" smtClean="0" sz="3600" spc="-5">
                <a:latin typeface="Microsoft YaHei UI"/>
                <a:cs typeface="Microsoft YaHei UI"/>
              </a:rPr>
              <a:t>a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-10">
                <a:latin typeface="Microsoft YaHei UI"/>
                <a:cs typeface="Microsoft YaHei UI"/>
              </a:rPr>
              <a:t>t</a:t>
            </a:r>
            <a:r>
              <a:rPr dirty="0" smtClean="0" sz="3600" spc="5">
                <a:latin typeface="Microsoft YaHei UI"/>
                <a:cs typeface="Microsoft YaHei UI"/>
              </a:rPr>
              <a:t>i</a:t>
            </a:r>
            <a:r>
              <a:rPr dirty="0" smtClean="0" sz="3600" spc="0">
                <a:latin typeface="Microsoft YaHei UI"/>
                <a:cs typeface="Microsoft YaHei UI"/>
              </a:rPr>
              <a:t>c</a:t>
            </a:r>
            <a:r>
              <a:rPr dirty="0" smtClean="0" sz="3600" spc="-5">
                <a:latin typeface="Microsoft YaHei UI"/>
                <a:cs typeface="Microsoft YaHei UI"/>
              </a:rPr>
              <a:t> </a:t>
            </a:r>
            <a:r>
              <a:rPr dirty="0" smtClean="0" sz="3600" spc="-10">
                <a:latin typeface="Microsoft YaHei UI"/>
                <a:cs typeface="Microsoft YaHei UI"/>
              </a:rPr>
              <a:t>M</a:t>
            </a:r>
            <a:r>
              <a:rPr dirty="0" smtClean="0" sz="3600" spc="-5">
                <a:latin typeface="Microsoft YaHei UI"/>
                <a:cs typeface="Microsoft YaHei UI"/>
              </a:rPr>
              <a:t>a</a:t>
            </a:r>
            <a:r>
              <a:rPr dirty="0" smtClean="0" sz="3600" spc="-10">
                <a:latin typeface="Microsoft YaHei UI"/>
                <a:cs typeface="Microsoft YaHei UI"/>
              </a:rPr>
              <a:t>t</a:t>
            </a:r>
            <a:r>
              <a:rPr dirty="0" smtClean="0" sz="3600" spc="-5">
                <a:latin typeface="Microsoft YaHei UI"/>
                <a:cs typeface="Microsoft YaHei UI"/>
              </a:rPr>
              <a:t>c</a:t>
            </a:r>
            <a:r>
              <a:rPr dirty="0" smtClean="0" sz="3600" spc="-10">
                <a:latin typeface="Microsoft YaHei UI"/>
                <a:cs typeface="Microsoft YaHei UI"/>
              </a:rPr>
              <a:t>h</a:t>
            </a:r>
            <a:r>
              <a:rPr dirty="0" smtClean="0" sz="3600" spc="5">
                <a:latin typeface="Microsoft YaHei UI"/>
                <a:cs typeface="Microsoft YaHei UI"/>
              </a:rPr>
              <a:t>i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0">
                <a:latin typeface="Microsoft YaHei UI"/>
                <a:cs typeface="Microsoft YaHei UI"/>
              </a:rPr>
              <a:t>g</a:t>
            </a:r>
            <a:r>
              <a:rPr dirty="0" smtClean="0" sz="3600" spc="-10">
                <a:latin typeface="Microsoft YaHei UI"/>
                <a:cs typeface="Microsoft YaHei UI"/>
              </a:rPr>
              <a:t> </a:t>
            </a:r>
            <a:r>
              <a:rPr dirty="0" smtClean="0" sz="3600" spc="-10">
                <a:latin typeface="Microsoft YaHei UI"/>
                <a:cs typeface="Microsoft YaHei UI"/>
              </a:rPr>
              <a:t>E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-5">
                <a:latin typeface="Microsoft YaHei UI"/>
                <a:cs typeface="Microsoft YaHei UI"/>
              </a:rPr>
              <a:t>e</a:t>
            </a:r>
            <a:r>
              <a:rPr dirty="0" smtClean="0" sz="3600" spc="0">
                <a:latin typeface="Microsoft YaHei UI"/>
                <a:cs typeface="Microsoft YaHei UI"/>
              </a:rPr>
              <a:t>r</a:t>
            </a:r>
            <a:r>
              <a:rPr dirty="0" smtClean="0" sz="3600" spc="-10">
                <a:latin typeface="Microsoft YaHei UI"/>
                <a:cs typeface="Microsoft YaHei UI"/>
              </a:rPr>
              <a:t>g</a:t>
            </a:r>
            <a:r>
              <a:rPr dirty="0" smtClean="0" sz="3600" spc="0">
                <a:latin typeface="Microsoft YaHei UI"/>
                <a:cs typeface="Microsoft YaHei UI"/>
              </a:rPr>
              <a:t>y</a:t>
            </a:r>
            <a:r>
              <a:rPr dirty="0" smtClean="0" sz="3600" spc="-10">
                <a:latin typeface="Microsoft YaHei UI"/>
                <a:cs typeface="Microsoft YaHei UI"/>
              </a:rPr>
              <a:t> </a:t>
            </a:r>
            <a:r>
              <a:rPr dirty="0" smtClean="0" sz="3600" spc="-5">
                <a:latin typeface="Microsoft YaHei UI"/>
                <a:cs typeface="Microsoft YaHei UI"/>
              </a:rPr>
              <a:t>Ne</a:t>
            </a:r>
            <a:r>
              <a:rPr dirty="0" smtClean="0" sz="3600" spc="-10">
                <a:latin typeface="Microsoft YaHei UI"/>
                <a:cs typeface="Microsoft YaHei UI"/>
              </a:rPr>
              <a:t>t</a:t>
            </a:r>
            <a:r>
              <a:rPr dirty="0" smtClean="0" sz="3600" spc="-10">
                <a:latin typeface="Microsoft YaHei UI"/>
                <a:cs typeface="Microsoft YaHei UI"/>
              </a:rPr>
              <a:t>w</a:t>
            </a:r>
            <a:r>
              <a:rPr dirty="0" smtClean="0" sz="3600" spc="-5">
                <a:latin typeface="Microsoft YaHei UI"/>
                <a:cs typeface="Microsoft YaHei UI"/>
              </a:rPr>
              <a:t>o</a:t>
            </a:r>
            <a:r>
              <a:rPr dirty="0" smtClean="0" sz="3600" spc="0">
                <a:latin typeface="Microsoft YaHei UI"/>
                <a:cs typeface="Microsoft YaHei UI"/>
              </a:rPr>
              <a:t>rk</a:t>
            </a:r>
            <a:endParaRPr sz="36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807511"/>
            <a:ext cx="4083444" cy="3822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210050" y="2337402"/>
            <a:ext cx="4182868" cy="520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210461" y="4236544"/>
            <a:ext cx="4248966" cy="510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210050" y="2876163"/>
            <a:ext cx="4817715" cy="293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210050" y="4772299"/>
            <a:ext cx="4933950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776248" y="2063008"/>
            <a:ext cx="1016635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0">
                <a:latin typeface="Lucida Sans Unicode"/>
                <a:cs typeface="Lucida Sans Unicode"/>
              </a:rPr>
              <a:t>L</a:t>
            </a:r>
            <a:r>
              <a:rPr dirty="0" smtClean="0" sz="1350" spc="-10">
                <a:latin typeface="Lucida Sans Unicode"/>
                <a:cs typeface="Lucida Sans Unicode"/>
              </a:rPr>
              <a:t>i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latin typeface="Lucida Sans Unicode"/>
                <a:cs typeface="Lucida Sans Unicode"/>
              </a:rPr>
              <a:t>e</a:t>
            </a:r>
            <a:r>
              <a:rPr dirty="0" smtClean="0" sz="1350" spc="-5">
                <a:latin typeface="Lucida Sans Unicode"/>
                <a:cs typeface="Lucida Sans Unicode"/>
              </a:rPr>
              <a:t>a</a:t>
            </a:r>
            <a:r>
              <a:rPr dirty="0" smtClean="0" sz="1350" spc="5">
                <a:latin typeface="Lucida Sans Unicode"/>
                <a:cs typeface="Lucida Sans Unicode"/>
              </a:rPr>
              <a:t>r</a:t>
            </a:r>
            <a:r>
              <a:rPr dirty="0" smtClean="0" sz="1350" spc="-10">
                <a:latin typeface="Lucida Sans Unicode"/>
                <a:cs typeface="Lucida Sans Unicode"/>
              </a:rPr>
              <a:t> </a:t>
            </a:r>
            <a:r>
              <a:rPr dirty="0" smtClean="0" sz="1350" spc="-5">
                <a:latin typeface="Lucida Sans Unicode"/>
                <a:cs typeface="Lucida Sans Unicode"/>
              </a:rPr>
              <a:t>F</a:t>
            </a:r>
            <a:r>
              <a:rPr dirty="0" smtClean="0" sz="1350" spc="-10">
                <a:latin typeface="Lucida Sans Unicode"/>
                <a:cs typeface="Lucida Sans Unicode"/>
              </a:rPr>
              <a:t>o</a:t>
            </a:r>
            <a:r>
              <a:rPr dirty="0" smtClean="0" sz="1350" spc="-5">
                <a:latin typeface="Lucida Sans Unicode"/>
                <a:cs typeface="Lucida Sans Unicode"/>
              </a:rPr>
              <a:t>r</a:t>
            </a:r>
            <a:r>
              <a:rPr dirty="0" smtClean="0" sz="1350" spc="10">
                <a:latin typeface="Lucida Sans Unicode"/>
                <a:cs typeface="Lucida Sans Unicode"/>
              </a:rPr>
              <a:t>m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99904" y="3840602"/>
            <a:ext cx="1176655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B</a:t>
            </a:r>
            <a:r>
              <a:rPr dirty="0" smtClean="0" sz="1350" spc="-10">
                <a:latin typeface="Lucida Sans Unicode"/>
                <a:cs typeface="Lucida Sans Unicode"/>
              </a:rPr>
              <a:t>i</a:t>
            </a:r>
            <a:r>
              <a:rPr dirty="0" smtClean="0" sz="1350" spc="-355">
                <a:latin typeface="Lucida Sans Unicode"/>
                <a:cs typeface="Lucida Sans Unicode"/>
              </a:rPr>
              <a:t>-</a:t>
            </a:r>
            <a:r>
              <a:rPr dirty="0" smtClean="0" sz="1350" spc="-10">
                <a:latin typeface="Lucida Sans Unicode"/>
                <a:cs typeface="Lucida Sans Unicode"/>
              </a:rPr>
              <a:t>li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latin typeface="Lucida Sans Unicode"/>
                <a:cs typeface="Lucida Sans Unicode"/>
              </a:rPr>
              <a:t>e</a:t>
            </a:r>
            <a:r>
              <a:rPr dirty="0" smtClean="0" sz="1350" spc="-5">
                <a:latin typeface="Lucida Sans Unicode"/>
                <a:cs typeface="Lucida Sans Unicode"/>
              </a:rPr>
              <a:t>a</a:t>
            </a:r>
            <a:r>
              <a:rPr dirty="0" smtClean="0" sz="1350" spc="5">
                <a:latin typeface="Lucida Sans Unicode"/>
                <a:cs typeface="Lucida Sans Unicode"/>
              </a:rPr>
              <a:t>r</a:t>
            </a:r>
            <a:r>
              <a:rPr dirty="0" smtClean="0" sz="1350" spc="-10">
                <a:latin typeface="Lucida Sans Unicode"/>
                <a:cs typeface="Lucida Sans Unicode"/>
              </a:rPr>
              <a:t> </a:t>
            </a:r>
            <a:r>
              <a:rPr dirty="0" smtClean="0" sz="1350" spc="-5">
                <a:latin typeface="Lucida Sans Unicode"/>
                <a:cs typeface="Lucida Sans Unicode"/>
              </a:rPr>
              <a:t>F</a:t>
            </a:r>
            <a:r>
              <a:rPr dirty="0" smtClean="0" sz="1350" spc="-10">
                <a:latin typeface="Lucida Sans Unicode"/>
                <a:cs typeface="Lucida Sans Unicode"/>
              </a:rPr>
              <a:t>o</a:t>
            </a:r>
            <a:r>
              <a:rPr dirty="0" smtClean="0" sz="1350" spc="-5">
                <a:latin typeface="Lucida Sans Unicode"/>
                <a:cs typeface="Lucida Sans Unicode"/>
              </a:rPr>
              <a:t>r</a:t>
            </a:r>
            <a:r>
              <a:rPr dirty="0" smtClean="0" sz="1350" spc="10">
                <a:latin typeface="Lucida Sans Unicode"/>
                <a:cs typeface="Lucida Sans Unicode"/>
              </a:rPr>
              <a:t>m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目录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3355975" cy="3784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：知识图谱引言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680866"/>
            <a:ext cx="4270375" cy="29502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知识图谱发展历史与现有应用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知识图谱基本概念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知识图谱的生命周期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代表性知识图谱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33"/>
              </a:spcBef>
            </a:pPr>
            <a:endParaRPr sz="1400"/>
          </a:p>
          <a:p>
            <a:pPr algn="ctr">
              <a:lnSpc>
                <a:spcPct val="100000"/>
              </a:lnSpc>
              <a:tabLst>
                <a:tab pos="3422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2</a:t>
            </a:r>
            <a:r>
              <a:rPr dirty="0" smtClean="0" sz="2400" spc="0">
                <a:latin typeface="Microsoft YaHei UI"/>
                <a:cs typeface="Microsoft YaHei UI"/>
              </a:rPr>
              <a:t>：知识图谱表示与推理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基于符号的知识表示与推理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0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基于分布式的知识表示与推理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推理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4091" y="1532239"/>
            <a:ext cx="8431086" cy="4003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评测任务与数据集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1384300" cy="2565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950" spc="19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950" spc="19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600" spc="190">
                <a:latin typeface="Microsoft YaHei UI"/>
                <a:cs typeface="Microsoft YaHei UI"/>
              </a:rPr>
              <a:t>三元组分类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1739" y="1496317"/>
            <a:ext cx="3683000" cy="782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69900" marR="12700" indent="-457200">
              <a:lnSpc>
                <a:spcPct val="121000"/>
              </a:lnSpc>
              <a:tabLst>
                <a:tab pos="297815" algn="l"/>
              </a:tabLst>
            </a:pPr>
            <a:r>
              <a:rPr dirty="0" smtClean="0" sz="1400">
                <a:latin typeface="Microsoft YaHei UI"/>
                <a:cs typeface="Microsoft YaHei UI"/>
              </a:rPr>
              <a:t>-	</a:t>
            </a:r>
            <a:r>
              <a:rPr dirty="0" smtClean="0" sz="1400">
                <a:latin typeface="Microsoft YaHei UI"/>
                <a:cs typeface="Microsoft YaHei UI"/>
              </a:rPr>
              <a:t>任务描述</a:t>
            </a:r>
            <a:r>
              <a:rPr dirty="0" smtClean="0" sz="1400">
                <a:latin typeface="Microsoft YaHei UI"/>
                <a:cs typeface="Microsoft YaHei UI"/>
              </a:rPr>
              <a:t> 判断给定的三元组是否是正确的。例如：</a:t>
            </a:r>
            <a:endParaRPr sz="1400">
              <a:latin typeface="Microsoft YaHei UI"/>
              <a:cs typeface="Microsoft YaHei UI"/>
            </a:endParaRPr>
          </a:p>
          <a:p>
            <a:pPr marL="1384300">
              <a:lnSpc>
                <a:spcPct val="100000"/>
              </a:lnSpc>
              <a:spcBef>
                <a:spcPts val="320"/>
              </a:spcBef>
              <a:tabLst>
                <a:tab pos="2712720" algn="l"/>
              </a:tabLst>
            </a:pPr>
            <a:r>
              <a:rPr dirty="0" smtClean="0" sz="1400">
                <a:latin typeface="Microsoft YaHei UI"/>
                <a:cs typeface="Microsoft YaHei UI"/>
              </a:rPr>
              <a:t>（姚明 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出生于	</a:t>
            </a:r>
            <a:r>
              <a:rPr dirty="0" smtClean="0" sz="1400" spc="0">
                <a:latin typeface="Microsoft YaHei UI"/>
                <a:cs typeface="Microsoft YaHei UI"/>
              </a:rPr>
              <a:t>上海）</a:t>
            </a:r>
            <a:r>
              <a:rPr dirty="0" smtClean="0" sz="1400" spc="0">
                <a:solidFill>
                  <a:srgbClr val="FF0000"/>
                </a:solidFill>
                <a:latin typeface="Microsoft YaHei UI"/>
                <a:cs typeface="Microsoft YaHei UI"/>
              </a:rPr>
              <a:t>√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4765" y="2053421"/>
            <a:ext cx="1196975" cy="2260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>
                <a:latin typeface="Microsoft YaHei UI"/>
                <a:cs typeface="Microsoft YaHei UI"/>
              </a:rPr>
              <a:t>（姚明 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出生于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33502" y="2053421"/>
            <a:ext cx="690880" cy="2260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>
                <a:latin typeface="Microsoft YaHei UI"/>
                <a:cs typeface="Microsoft YaHei UI"/>
              </a:rPr>
              <a:t>成都）</a:t>
            </a:r>
            <a:r>
              <a:rPr dirty="0" smtClean="0" sz="1400">
                <a:solidFill>
                  <a:srgbClr val="FF0000"/>
                </a:solidFill>
                <a:latin typeface="Microsoft YaHei UI"/>
                <a:cs typeface="Microsoft YaHei UI"/>
              </a:rPr>
              <a:t>×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1739" y="2525052"/>
            <a:ext cx="4394200" cy="1290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69900" marR="12700" indent="-457200">
              <a:lnSpc>
                <a:spcPct val="119000"/>
              </a:lnSpc>
              <a:tabLst>
                <a:tab pos="297815" algn="l"/>
              </a:tabLst>
            </a:pPr>
            <a:r>
              <a:rPr dirty="0" smtClean="0" sz="1400">
                <a:latin typeface="Microsoft YaHei UI"/>
                <a:cs typeface="Microsoft YaHei UI"/>
              </a:rPr>
              <a:t>-	</a:t>
            </a:r>
            <a:r>
              <a:rPr dirty="0" smtClean="0" sz="1400">
                <a:latin typeface="Microsoft YaHei UI"/>
                <a:cs typeface="Microsoft YaHei UI"/>
              </a:rPr>
              <a:t>评测标准</a:t>
            </a:r>
            <a:r>
              <a:rPr dirty="0" smtClean="0" sz="1400">
                <a:latin typeface="Microsoft YaHei UI"/>
                <a:cs typeface="Microsoft YaHei UI"/>
              </a:rPr>
              <a:t> 这是一个二分类任务，以分类准确率为评测指标。</a:t>
            </a:r>
            <a:endParaRPr sz="1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mtClean="0" sz="1400">
                <a:latin typeface="Microsoft YaHei UI"/>
                <a:cs typeface="Microsoft YaHei UI"/>
              </a:rPr>
              <a:t>-	</a:t>
            </a:r>
            <a:r>
              <a:rPr dirty="0" smtClean="0" sz="1400">
                <a:latin typeface="Microsoft YaHei UI"/>
                <a:cs typeface="Microsoft YaHei UI"/>
              </a:rPr>
              <a:t>数据集</a:t>
            </a:r>
            <a:endParaRPr sz="1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</a:pPr>
            <a:r>
              <a:rPr dirty="0" smtClean="0" sz="1400">
                <a:latin typeface="Microsoft YaHei UI"/>
                <a:cs typeface="Microsoft YaHei UI"/>
              </a:rPr>
              <a:t>常用的数据集有</a:t>
            </a:r>
            <a:r>
              <a:rPr dirty="0" smtClean="0" sz="1400" spc="-5">
                <a:latin typeface="Microsoft YaHei UI"/>
                <a:cs typeface="Microsoft YaHei UI"/>
              </a:rPr>
              <a:t> WN</a:t>
            </a:r>
            <a:r>
              <a:rPr dirty="0" smtClean="0" sz="1400" spc="0">
                <a:latin typeface="Microsoft YaHei UI"/>
                <a:cs typeface="Microsoft YaHei UI"/>
              </a:rPr>
              <a:t>11，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5">
                <a:latin typeface="Microsoft YaHei UI"/>
                <a:cs typeface="Microsoft YaHei UI"/>
              </a:rPr>
              <a:t>F</a:t>
            </a:r>
            <a:r>
              <a:rPr dirty="0" smtClean="0" sz="1400" spc="-5">
                <a:latin typeface="Microsoft YaHei UI"/>
                <a:cs typeface="Microsoft YaHei UI"/>
              </a:rPr>
              <a:t>B</a:t>
            </a:r>
            <a:r>
              <a:rPr dirty="0" smtClean="0" sz="1400" spc="5">
                <a:latin typeface="Microsoft YaHei UI"/>
                <a:cs typeface="Microsoft YaHei UI"/>
              </a:rPr>
              <a:t>1</a:t>
            </a:r>
            <a:r>
              <a:rPr dirty="0" smtClean="0" sz="1400" spc="0">
                <a:latin typeface="Microsoft YaHei UI"/>
                <a:cs typeface="Microsoft YaHei UI"/>
              </a:rPr>
              <a:t>3，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5">
                <a:latin typeface="Microsoft YaHei UI"/>
                <a:cs typeface="Microsoft YaHei UI"/>
              </a:rPr>
              <a:t>F</a:t>
            </a:r>
            <a:r>
              <a:rPr dirty="0" smtClean="0" sz="1400" spc="-5">
                <a:latin typeface="Microsoft YaHei UI"/>
                <a:cs typeface="Microsoft YaHei UI"/>
              </a:rPr>
              <a:t>B</a:t>
            </a:r>
            <a:r>
              <a:rPr dirty="0" smtClean="0" sz="1400" spc="5">
                <a:latin typeface="Microsoft YaHei UI"/>
                <a:cs typeface="Microsoft YaHei UI"/>
              </a:rPr>
              <a:t>1</a:t>
            </a:r>
            <a:r>
              <a:rPr dirty="0" smtClean="0" sz="1400" spc="5">
                <a:latin typeface="Microsoft YaHei UI"/>
                <a:cs typeface="Microsoft YaHei UI"/>
              </a:rPr>
              <a:t>5</a:t>
            </a:r>
            <a:r>
              <a:rPr dirty="0" smtClean="0" sz="1400" spc="0">
                <a:latin typeface="Microsoft YaHei UI"/>
                <a:cs typeface="Microsoft YaHei UI"/>
              </a:rPr>
              <a:t>k。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46178" y="4293096"/>
            <a:ext cx="5543821" cy="1384995"/>
          </a:xfrm>
          <a:custGeom>
            <a:avLst/>
            <a:gdLst/>
            <a:ahLst/>
            <a:cxnLst/>
            <a:rect l="l" t="t" r="r" b="b"/>
            <a:pathLst>
              <a:path w="5543821" h="1384995">
                <a:moveTo>
                  <a:pt x="0" y="0"/>
                </a:moveTo>
                <a:lnTo>
                  <a:pt x="5543821" y="0"/>
                </a:lnTo>
                <a:lnTo>
                  <a:pt x="5543821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924918" y="4335920"/>
            <a:ext cx="5376545" cy="12934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27329" marR="74295" indent="-214629">
              <a:lnSpc>
                <a:spcPct val="100499"/>
              </a:lnSpc>
              <a:tabLst>
                <a:tab pos="269875" algn="l"/>
              </a:tabLst>
            </a:pPr>
            <a:r>
              <a:rPr dirty="0" smtClean="0" sz="1050" spc="0">
                <a:latin typeface="Arial"/>
                <a:cs typeface="Arial"/>
              </a:rPr>
              <a:t>•</a:t>
            </a:r>
            <a:r>
              <a:rPr dirty="0" smtClean="0" sz="1050" spc="0">
                <a:latin typeface="Arial"/>
                <a:cs typeface="Arial"/>
              </a:rPr>
              <a:t>		</a:t>
            </a:r>
            <a:r>
              <a:rPr dirty="0" smtClean="0" sz="1050" spc="-5" b="1">
                <a:latin typeface="Arial"/>
                <a:cs typeface="Arial"/>
              </a:rPr>
              <a:t>W</a:t>
            </a:r>
            <a:r>
              <a:rPr dirty="0" smtClean="0" sz="1050" spc="-5" b="1">
                <a:latin typeface="Arial"/>
                <a:cs typeface="Arial"/>
              </a:rPr>
              <a:t>N</a:t>
            </a:r>
            <a:r>
              <a:rPr dirty="0" smtClean="0" sz="1050" spc="80" b="1">
                <a:latin typeface="Arial"/>
                <a:cs typeface="Arial"/>
              </a:rPr>
              <a:t>1</a:t>
            </a:r>
            <a:r>
              <a:rPr dirty="0" smtClean="0" sz="1050" spc="80" b="1">
                <a:latin typeface="Arial"/>
                <a:cs typeface="Arial"/>
              </a:rPr>
              <a:t>1</a:t>
            </a:r>
            <a:r>
              <a:rPr dirty="0" smtClean="0" sz="1050" spc="10">
                <a:latin typeface="Microsoft JhengHei Light"/>
                <a:cs typeface="Microsoft JhengHei Light"/>
              </a:rPr>
              <a:t>：</a:t>
            </a:r>
            <a:r>
              <a:rPr dirty="0" smtClean="0" sz="1050" spc="1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宋体"/>
                <a:cs typeface="宋体"/>
              </a:rPr>
              <a:t>训</a:t>
            </a:r>
            <a:r>
              <a:rPr dirty="0" smtClean="0" sz="1050" spc="-10">
                <a:latin typeface="宋体"/>
                <a:cs typeface="宋体"/>
              </a:rPr>
              <a:t>练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112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581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宋体"/>
                <a:cs typeface="宋体"/>
              </a:rPr>
              <a:t>验</a:t>
            </a:r>
            <a:r>
              <a:rPr dirty="0" smtClean="0" sz="1050" spc="-10">
                <a:latin typeface="宋体"/>
                <a:cs typeface="宋体"/>
              </a:rPr>
              <a:t>证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2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609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宋体"/>
                <a:cs typeface="宋体"/>
              </a:rPr>
              <a:t>测</a:t>
            </a:r>
            <a:r>
              <a:rPr dirty="0" smtClean="0" sz="1050" spc="-10">
                <a:latin typeface="宋体"/>
                <a:cs typeface="宋体"/>
              </a:rPr>
              <a:t>试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10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544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Microsoft JhengHei Light"/>
                <a:cs typeface="Microsoft JhengHei Light"/>
              </a:rPr>
              <a:t>包</a:t>
            </a:r>
            <a:r>
              <a:rPr dirty="0" smtClean="0" sz="1050" spc="10">
                <a:latin typeface="Microsoft JhengHei Light"/>
                <a:cs typeface="Microsoft JhengHei Light"/>
              </a:rPr>
              <a:t>含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宋体"/>
                <a:cs typeface="宋体"/>
              </a:rPr>
              <a:t>实</a:t>
            </a:r>
            <a:r>
              <a:rPr dirty="0" smtClean="0" sz="1050" spc="-10">
                <a:latin typeface="Microsoft JhengHei Light"/>
                <a:cs typeface="Microsoft JhengHei Light"/>
              </a:rPr>
              <a:t>体</a:t>
            </a:r>
            <a:r>
              <a:rPr dirty="0" smtClean="0" sz="1050" spc="-10">
                <a:latin typeface="Lucida Sans Unicode"/>
                <a:cs typeface="Lucida Sans Unicode"/>
              </a:rPr>
              <a:t>38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696</a:t>
            </a:r>
            <a:r>
              <a:rPr dirty="0" smtClean="0" sz="1050" spc="-10">
                <a:latin typeface="Microsoft JhengHei Light"/>
                <a:cs typeface="Microsoft JhengHei Light"/>
              </a:rPr>
              <a:t>个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Microsoft JhengHei Light"/>
                <a:cs typeface="Microsoft JhengHei Light"/>
              </a:rPr>
              <a:t>关</a:t>
            </a:r>
            <a:r>
              <a:rPr dirty="0" smtClean="0" sz="1050" spc="-10">
                <a:latin typeface="Microsoft JhengHei Light"/>
                <a:cs typeface="Microsoft JhengHei Light"/>
              </a:rPr>
              <a:t>系</a:t>
            </a:r>
            <a:r>
              <a:rPr dirty="0" smtClean="0" sz="1050" spc="-10">
                <a:latin typeface="Lucida Sans Unicode"/>
                <a:cs typeface="Lucida Sans Unicode"/>
              </a:rPr>
              <a:t>11</a:t>
            </a:r>
            <a:r>
              <a:rPr dirty="0" smtClean="0" sz="1050" spc="-10">
                <a:latin typeface="Microsoft JhengHei Light"/>
                <a:cs typeface="Microsoft JhengHei Light"/>
              </a:rPr>
              <a:t>种</a:t>
            </a:r>
            <a:r>
              <a:rPr dirty="0" smtClean="0" sz="1050" spc="10">
                <a:latin typeface="Microsoft JhengHei Light"/>
                <a:cs typeface="Microsoft JhengHei Light"/>
              </a:rPr>
              <a:t>。</a:t>
            </a:r>
            <a:endParaRPr sz="1050">
              <a:latin typeface="Microsoft JhengHei Light"/>
              <a:cs typeface="Microsoft JhengHei Light"/>
            </a:endParaRPr>
          </a:p>
          <a:p>
            <a:pPr>
              <a:lnSpc>
                <a:spcPts val="1200"/>
              </a:lnSpc>
              <a:spcBef>
                <a:spcPts val="73"/>
              </a:spcBef>
            </a:pPr>
            <a:endParaRPr sz="1200"/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dirty="0" smtClean="0" sz="1050" spc="0">
                <a:latin typeface="Arial"/>
                <a:cs typeface="Arial"/>
              </a:rPr>
              <a:t>•</a:t>
            </a:r>
            <a:r>
              <a:rPr dirty="0" smtClean="0" sz="1050" spc="0">
                <a:latin typeface="Arial"/>
                <a:cs typeface="Arial"/>
              </a:rPr>
              <a:t>	</a:t>
            </a:r>
            <a:r>
              <a:rPr dirty="0" smtClean="0" sz="1050" spc="-75" b="1">
                <a:latin typeface="Arial"/>
                <a:cs typeface="Arial"/>
              </a:rPr>
              <a:t>F</a:t>
            </a:r>
            <a:r>
              <a:rPr dirty="0" smtClean="0" sz="1050" spc="-80" b="1">
                <a:latin typeface="Arial"/>
                <a:cs typeface="Arial"/>
              </a:rPr>
              <a:t>B</a:t>
            </a:r>
            <a:r>
              <a:rPr dirty="0" smtClean="0" sz="1050" spc="80" b="1">
                <a:latin typeface="Arial"/>
                <a:cs typeface="Arial"/>
              </a:rPr>
              <a:t>1</a:t>
            </a:r>
            <a:r>
              <a:rPr dirty="0" smtClean="0" sz="1050" spc="80" b="1">
                <a:latin typeface="Arial"/>
                <a:cs typeface="Arial"/>
              </a:rPr>
              <a:t>3</a:t>
            </a:r>
            <a:r>
              <a:rPr dirty="0" smtClean="0" sz="1050" spc="-10">
                <a:latin typeface="Microsoft JhengHei Light"/>
                <a:cs typeface="Microsoft JhengHei Light"/>
              </a:rPr>
              <a:t>：</a:t>
            </a:r>
            <a:r>
              <a:rPr dirty="0" smtClean="0" sz="1050" spc="-10">
                <a:latin typeface="宋体"/>
                <a:cs typeface="宋体"/>
              </a:rPr>
              <a:t>训</a:t>
            </a:r>
            <a:r>
              <a:rPr dirty="0" smtClean="0" sz="1050" spc="-10">
                <a:latin typeface="宋体"/>
                <a:cs typeface="宋体"/>
              </a:rPr>
              <a:t>练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316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232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宋体"/>
                <a:cs typeface="宋体"/>
              </a:rPr>
              <a:t>验</a:t>
            </a:r>
            <a:r>
              <a:rPr dirty="0" smtClean="0" sz="1050" spc="-10">
                <a:latin typeface="宋体"/>
                <a:cs typeface="宋体"/>
              </a:rPr>
              <a:t>证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5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908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宋体"/>
                <a:cs typeface="宋体"/>
              </a:rPr>
              <a:t>测</a:t>
            </a:r>
            <a:r>
              <a:rPr dirty="0" smtClean="0" sz="1050" spc="-10">
                <a:latin typeface="宋体"/>
                <a:cs typeface="宋体"/>
              </a:rPr>
              <a:t>试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23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733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。</a:t>
            </a:r>
            <a:r>
              <a:rPr dirty="0" smtClean="0" sz="1050" spc="-10">
                <a:latin typeface="Microsoft JhengHei Light"/>
                <a:cs typeface="Microsoft JhengHei Light"/>
              </a:rPr>
              <a:t>包</a:t>
            </a:r>
            <a:r>
              <a:rPr dirty="0" smtClean="0" sz="1050" spc="-10">
                <a:latin typeface="Microsoft JhengHei Light"/>
                <a:cs typeface="Microsoft JhengHei Light"/>
              </a:rPr>
              <a:t>含</a:t>
            </a:r>
            <a:r>
              <a:rPr dirty="0" smtClean="0" sz="1050" spc="10">
                <a:latin typeface="宋体"/>
                <a:cs typeface="宋体"/>
              </a:rPr>
              <a:t>实</a:t>
            </a:r>
            <a:endParaRPr sz="1050">
              <a:latin typeface="宋体"/>
              <a:cs typeface="宋体"/>
            </a:endParaRPr>
          </a:p>
          <a:p>
            <a:pPr marL="227329">
              <a:lnSpc>
                <a:spcPts val="1235"/>
              </a:lnSpc>
            </a:pPr>
            <a:r>
              <a:rPr dirty="0" smtClean="0" sz="1050" spc="-10">
                <a:latin typeface="Microsoft JhengHei Light"/>
                <a:cs typeface="Microsoft JhengHei Light"/>
              </a:rPr>
              <a:t>体</a:t>
            </a:r>
            <a:r>
              <a:rPr dirty="0" smtClean="0" sz="1050" spc="-10">
                <a:latin typeface="Lucida Sans Unicode"/>
                <a:cs typeface="Lucida Sans Unicode"/>
              </a:rPr>
              <a:t>75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043</a:t>
            </a:r>
            <a:r>
              <a:rPr dirty="0" smtClean="0" sz="1050" spc="-10">
                <a:latin typeface="Microsoft JhengHei Light"/>
                <a:cs typeface="Microsoft JhengHei Light"/>
              </a:rPr>
              <a:t>个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Microsoft JhengHei Light"/>
                <a:cs typeface="Microsoft JhengHei Light"/>
              </a:rPr>
              <a:t>关</a:t>
            </a:r>
            <a:r>
              <a:rPr dirty="0" smtClean="0" sz="1050" spc="-10">
                <a:latin typeface="Microsoft JhengHei Light"/>
                <a:cs typeface="Microsoft JhengHei Light"/>
              </a:rPr>
              <a:t>系</a:t>
            </a:r>
            <a:r>
              <a:rPr dirty="0" smtClean="0" sz="1050" spc="-10">
                <a:latin typeface="Lucida Sans Unicode"/>
                <a:cs typeface="Lucida Sans Unicode"/>
              </a:rPr>
              <a:t>13</a:t>
            </a:r>
            <a:r>
              <a:rPr dirty="0" smtClean="0" sz="1050" spc="-10">
                <a:latin typeface="Microsoft JhengHei Light"/>
                <a:cs typeface="Microsoft JhengHei Light"/>
              </a:rPr>
              <a:t>种</a:t>
            </a:r>
            <a:r>
              <a:rPr dirty="0" smtClean="0" sz="1050" spc="10">
                <a:latin typeface="Microsoft JhengHei Light"/>
                <a:cs typeface="Microsoft JhengHei Light"/>
              </a:rPr>
              <a:t>。</a:t>
            </a:r>
            <a:endParaRPr sz="1050">
              <a:latin typeface="Microsoft JhengHei Light"/>
              <a:cs typeface="Microsoft JhengHei Light"/>
            </a:endParaRPr>
          </a:p>
          <a:p>
            <a:pPr>
              <a:lnSpc>
                <a:spcPts val="1200"/>
              </a:lnSpc>
              <a:spcBef>
                <a:spcPts val="73"/>
              </a:spcBef>
            </a:pPr>
            <a:endParaRPr sz="1200"/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dirty="0" smtClean="0" sz="1050" spc="0">
                <a:latin typeface="Arial"/>
                <a:cs typeface="Arial"/>
              </a:rPr>
              <a:t>•</a:t>
            </a:r>
            <a:r>
              <a:rPr dirty="0" smtClean="0" sz="1050" spc="0">
                <a:latin typeface="Arial"/>
                <a:cs typeface="Arial"/>
              </a:rPr>
              <a:t>	</a:t>
            </a:r>
            <a:r>
              <a:rPr dirty="0" smtClean="0" sz="1050" spc="-75" b="1">
                <a:latin typeface="Arial"/>
                <a:cs typeface="Arial"/>
              </a:rPr>
              <a:t>F</a:t>
            </a:r>
            <a:r>
              <a:rPr dirty="0" smtClean="0" sz="1050" spc="-80" b="1">
                <a:latin typeface="Arial"/>
                <a:cs typeface="Arial"/>
              </a:rPr>
              <a:t>B</a:t>
            </a:r>
            <a:r>
              <a:rPr dirty="0" smtClean="0" sz="1050" spc="80" b="1">
                <a:latin typeface="Arial"/>
                <a:cs typeface="Arial"/>
              </a:rPr>
              <a:t>1</a:t>
            </a:r>
            <a:r>
              <a:rPr dirty="0" smtClean="0" sz="1050" spc="80" b="1">
                <a:latin typeface="Arial"/>
                <a:cs typeface="Arial"/>
              </a:rPr>
              <a:t>5</a:t>
            </a:r>
            <a:r>
              <a:rPr dirty="0" smtClean="0" sz="1050" spc="70" b="1">
                <a:latin typeface="Arial"/>
                <a:cs typeface="Arial"/>
              </a:rPr>
              <a:t>k</a:t>
            </a:r>
            <a:r>
              <a:rPr dirty="0" smtClean="0" sz="1050" spc="-10">
                <a:latin typeface="Microsoft JhengHei Light"/>
                <a:cs typeface="Microsoft JhengHei Light"/>
              </a:rPr>
              <a:t>：</a:t>
            </a:r>
            <a:r>
              <a:rPr dirty="0" smtClean="0" sz="1050" spc="-10">
                <a:latin typeface="宋体"/>
                <a:cs typeface="宋体"/>
              </a:rPr>
              <a:t>训</a:t>
            </a:r>
            <a:r>
              <a:rPr dirty="0" smtClean="0" sz="1050" spc="-10">
                <a:latin typeface="宋体"/>
                <a:cs typeface="宋体"/>
              </a:rPr>
              <a:t>练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483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142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宋体"/>
                <a:cs typeface="宋体"/>
              </a:rPr>
              <a:t>验</a:t>
            </a:r>
            <a:r>
              <a:rPr dirty="0" smtClean="0" sz="1050" spc="-10">
                <a:latin typeface="宋体"/>
                <a:cs typeface="宋体"/>
              </a:rPr>
              <a:t>证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50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000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宋体"/>
                <a:cs typeface="宋体"/>
              </a:rPr>
              <a:t>测</a:t>
            </a:r>
            <a:r>
              <a:rPr dirty="0" smtClean="0" sz="1050" spc="-10">
                <a:latin typeface="宋体"/>
                <a:cs typeface="宋体"/>
              </a:rPr>
              <a:t>试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50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000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。</a:t>
            </a:r>
            <a:r>
              <a:rPr dirty="0" smtClean="0" sz="1050" spc="-10">
                <a:latin typeface="Microsoft JhengHei Light"/>
                <a:cs typeface="Microsoft JhengHei Light"/>
              </a:rPr>
              <a:t>包</a:t>
            </a:r>
            <a:r>
              <a:rPr dirty="0" smtClean="0" sz="1050" spc="10">
                <a:latin typeface="Microsoft JhengHei Light"/>
                <a:cs typeface="Microsoft JhengHei Light"/>
              </a:rPr>
              <a:t>含</a:t>
            </a:r>
            <a:endParaRPr sz="1050">
              <a:latin typeface="Microsoft JhengHei Light"/>
              <a:cs typeface="Microsoft JhengHei Light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dirty="0" smtClean="0" sz="1050" spc="-10">
                <a:latin typeface="宋体"/>
                <a:cs typeface="宋体"/>
              </a:rPr>
              <a:t>实</a:t>
            </a:r>
            <a:r>
              <a:rPr dirty="0" smtClean="0" sz="1050" spc="-10">
                <a:latin typeface="Microsoft JhengHei Light"/>
                <a:cs typeface="Microsoft JhengHei Light"/>
              </a:rPr>
              <a:t>体</a:t>
            </a:r>
            <a:r>
              <a:rPr dirty="0" smtClean="0" sz="1050" spc="-10">
                <a:latin typeface="Lucida Sans Unicode"/>
                <a:cs typeface="Lucida Sans Unicode"/>
              </a:rPr>
              <a:t>14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951</a:t>
            </a:r>
            <a:r>
              <a:rPr dirty="0" smtClean="0" sz="1050" spc="-10">
                <a:latin typeface="Microsoft JhengHei Light"/>
                <a:cs typeface="Microsoft JhengHei Light"/>
              </a:rPr>
              <a:t>个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Microsoft JhengHei Light"/>
                <a:cs typeface="Microsoft JhengHei Light"/>
              </a:rPr>
              <a:t>关</a:t>
            </a:r>
            <a:r>
              <a:rPr dirty="0" smtClean="0" sz="1050" spc="-10">
                <a:latin typeface="Microsoft JhengHei Light"/>
                <a:cs typeface="Microsoft JhengHei Light"/>
              </a:rPr>
              <a:t>系</a:t>
            </a:r>
            <a:r>
              <a:rPr dirty="0" smtClean="0" sz="1050" spc="-10">
                <a:latin typeface="Lucida Sans Unicode"/>
                <a:cs typeface="Lucida Sans Unicode"/>
              </a:rPr>
              <a:t>1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345</a:t>
            </a:r>
            <a:r>
              <a:rPr dirty="0" smtClean="0" sz="1050" spc="-10">
                <a:latin typeface="Microsoft JhengHei Light"/>
                <a:cs typeface="Microsoft JhengHei Light"/>
              </a:rPr>
              <a:t>种</a:t>
            </a:r>
            <a:r>
              <a:rPr dirty="0" smtClean="0" sz="1050" spc="10">
                <a:latin typeface="Microsoft JhengHei Light"/>
                <a:cs typeface="Microsoft JhengHei Light"/>
              </a:rPr>
              <a:t>。</a:t>
            </a:r>
            <a:endParaRPr sz="105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评测任务与数据集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7696200" cy="7169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950" spc="19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950" spc="19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600" spc="190">
                <a:latin typeface="Microsoft YaHei UI"/>
                <a:cs typeface="Microsoft YaHei UI"/>
              </a:rPr>
              <a:t>链接预测</a:t>
            </a:r>
            <a:endParaRPr sz="16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280"/>
              </a:spcBef>
              <a:tabLst>
                <a:tab pos="755015" algn="l"/>
              </a:tabLst>
            </a:pPr>
            <a:r>
              <a:rPr dirty="0" smtClean="0" sz="1100">
                <a:latin typeface="Microsoft YaHei UI"/>
                <a:cs typeface="Microsoft YaHei UI"/>
              </a:rPr>
              <a:t>-	</a:t>
            </a:r>
            <a:r>
              <a:rPr dirty="0" smtClean="0" sz="1100">
                <a:latin typeface="Microsoft YaHei UI"/>
                <a:cs typeface="Microsoft YaHei UI"/>
              </a:rPr>
              <a:t>任务描述</a:t>
            </a:r>
            <a:endParaRPr sz="11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345"/>
              </a:spcBef>
            </a:pPr>
            <a:r>
              <a:rPr dirty="0" smtClean="0" sz="1400">
                <a:latin typeface="Microsoft YaHei UI"/>
                <a:cs typeface="Microsoft YaHei UI"/>
              </a:rPr>
              <a:t>挖去三元组中的实体或者关系，然后在实体（关系）集中选择实体（关系）将其补全：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8939" y="1998323"/>
            <a:ext cx="1196975" cy="4845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>
                <a:latin typeface="Microsoft YaHei UI"/>
                <a:cs typeface="Microsoft YaHei UI"/>
              </a:rPr>
              <a:t>（姚明 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出生于</a:t>
            </a:r>
            <a:endParaRPr sz="14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mtClean="0" sz="1400">
                <a:latin typeface="Microsoft YaHei UI"/>
                <a:cs typeface="Microsoft YaHei UI"/>
              </a:rPr>
              <a:t>（姚明 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出生于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7677" y="1953517"/>
            <a:ext cx="4592955" cy="528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21000"/>
              </a:lnSpc>
              <a:tabLst>
                <a:tab pos="1017269" algn="l"/>
                <a:tab pos="2345690" algn="l"/>
                <a:tab pos="3517265" algn="l"/>
                <a:tab pos="3674745" algn="l"/>
              </a:tabLst>
            </a:pPr>
            <a:r>
              <a:rPr dirty="0" smtClean="0" sz="1400">
                <a:latin typeface="Microsoft YaHei UI"/>
                <a:cs typeface="Microsoft YaHei UI"/>
              </a:rPr>
              <a:t>上海）	</a:t>
            </a:r>
            <a:r>
              <a:rPr dirty="0" smtClean="0" sz="1400">
                <a:latin typeface="Microsoft YaHei UI"/>
                <a:cs typeface="Microsoft YaHei UI"/>
              </a:rPr>
              <a:t>（姚明 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出生于	</a:t>
            </a:r>
            <a:r>
              <a:rPr dirty="0" smtClean="0" sz="1400" spc="0">
                <a:solidFill>
                  <a:srgbClr val="FF0000"/>
                </a:solidFill>
                <a:latin typeface="Microsoft YaHei UI"/>
                <a:cs typeface="Microsoft YaHei UI"/>
              </a:rPr>
              <a:t>？</a:t>
            </a:r>
            <a:r>
              <a:rPr dirty="0" smtClean="0" sz="1400" spc="0">
                <a:latin typeface="Microsoft YaHei UI"/>
                <a:cs typeface="Microsoft YaHei UI"/>
              </a:rPr>
              <a:t>）成都 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北京	</a:t>
            </a:r>
            <a:r>
              <a:rPr dirty="0" smtClean="0" sz="1400" spc="0">
                <a:solidFill>
                  <a:srgbClr val="FF0000"/>
                </a:solidFill>
                <a:latin typeface="Microsoft YaHei UI"/>
                <a:cs typeface="Microsoft YaHei UI"/>
              </a:rPr>
              <a:t>上海</a:t>
            </a:r>
            <a:r>
              <a:rPr dirty="0" smtClean="0" sz="1400" spc="-5">
                <a:solidFill>
                  <a:srgbClr val="FF00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400" spc="-5">
                <a:latin typeface="Microsoft YaHei UI"/>
                <a:cs typeface="Microsoft YaHei UI"/>
              </a:rPr>
              <a:t>……….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上海）	</a:t>
            </a:r>
            <a:r>
              <a:rPr dirty="0" smtClean="0" sz="1400" spc="0">
                <a:latin typeface="Microsoft YaHei UI"/>
                <a:cs typeface="Microsoft YaHei UI"/>
              </a:rPr>
              <a:t>（姚明 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solidFill>
                  <a:srgbClr val="FF0000"/>
                </a:solidFill>
                <a:latin typeface="Microsoft YaHei UI"/>
                <a:cs typeface="Microsoft YaHei UI"/>
              </a:rPr>
              <a:t>？</a:t>
            </a:r>
            <a:r>
              <a:rPr dirty="0" smtClean="0" sz="1400" spc="0">
                <a:latin typeface="Microsoft YaHei UI"/>
                <a:cs typeface="Microsoft YaHei UI"/>
              </a:rPr>
              <a:t>上海）飞往 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居住地	</a:t>
            </a:r>
            <a:r>
              <a:rPr dirty="0" smtClean="0" sz="1400" spc="0">
                <a:solidFill>
                  <a:srgbClr val="FF0000"/>
                </a:solidFill>
                <a:latin typeface="Microsoft YaHei UI"/>
                <a:cs typeface="Microsoft YaHei UI"/>
              </a:rPr>
              <a:t>出生于</a:t>
            </a:r>
            <a:r>
              <a:rPr dirty="0" smtClean="0" sz="1400" spc="-5">
                <a:solidFill>
                  <a:srgbClr val="FF000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400" spc="-5">
                <a:latin typeface="Microsoft YaHei UI"/>
                <a:cs typeface="Microsoft YaHei UI"/>
              </a:rPr>
              <a:t>……….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1739" y="2705268"/>
            <a:ext cx="7352030" cy="12884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mtClean="0" sz="1100">
                <a:latin typeface="Microsoft YaHei UI"/>
                <a:cs typeface="Microsoft YaHei UI"/>
              </a:rPr>
              <a:t>-	</a:t>
            </a:r>
            <a:r>
              <a:rPr dirty="0" smtClean="0" sz="1100">
                <a:latin typeface="Microsoft YaHei UI"/>
                <a:cs typeface="Microsoft YaHei UI"/>
              </a:rPr>
              <a:t>评测标准</a:t>
            </a:r>
            <a:endParaRPr sz="1100">
              <a:latin typeface="Microsoft YaHei UI"/>
              <a:cs typeface="Microsoft YaHei UI"/>
            </a:endParaRPr>
          </a:p>
          <a:p>
            <a:pPr marL="227329" marR="12700">
              <a:lnSpc>
                <a:spcPts val="1670"/>
              </a:lnSpc>
              <a:spcBef>
                <a:spcPts val="375"/>
              </a:spcBef>
            </a:pPr>
            <a:r>
              <a:rPr dirty="0" smtClean="0" sz="1400">
                <a:latin typeface="Microsoft YaHei UI"/>
                <a:cs typeface="Microsoft YaHei UI"/>
              </a:rPr>
              <a:t>计算正确实体的排名，排名越靠前，模型越优。计算测试集所有三元组头尾部实体的平均排</a:t>
            </a:r>
            <a:r>
              <a:rPr dirty="0" smtClean="0" sz="1400">
                <a:latin typeface="Microsoft YaHei UI"/>
                <a:cs typeface="Microsoft YaHei UI"/>
              </a:rPr>
              <a:t> 名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m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an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rank和排名在前10的比例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5">
                <a:latin typeface="Microsoft YaHei UI"/>
                <a:cs typeface="Microsoft YaHei UI"/>
              </a:rPr>
              <a:t>@H</a:t>
            </a:r>
            <a:r>
              <a:rPr dirty="0" smtClean="0" sz="1400" spc="0">
                <a:latin typeface="Microsoft YaHei UI"/>
                <a:cs typeface="Microsoft YaHei UI"/>
              </a:rPr>
              <a:t>its</a:t>
            </a:r>
            <a:r>
              <a:rPr dirty="0" smtClean="0" sz="1400" spc="5">
                <a:latin typeface="Microsoft YaHei UI"/>
                <a:cs typeface="Microsoft YaHei UI"/>
              </a:rPr>
              <a:t>1</a:t>
            </a:r>
            <a:r>
              <a:rPr dirty="0" smtClean="0" sz="1400" spc="0">
                <a:latin typeface="Microsoft YaHei UI"/>
                <a:cs typeface="Microsoft YaHei UI"/>
              </a:rPr>
              <a:t>0。</a:t>
            </a:r>
            <a:endParaRPr sz="14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16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mtClean="0" sz="1100">
                <a:latin typeface="Microsoft YaHei UI"/>
                <a:cs typeface="Microsoft YaHei UI"/>
              </a:rPr>
              <a:t>-	</a:t>
            </a:r>
            <a:r>
              <a:rPr dirty="0" smtClean="0" sz="1100">
                <a:latin typeface="Microsoft YaHei UI"/>
                <a:cs typeface="Microsoft YaHei UI"/>
              </a:rPr>
              <a:t>数据集</a:t>
            </a:r>
            <a:endParaRPr sz="11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345"/>
              </a:spcBef>
            </a:pPr>
            <a:r>
              <a:rPr dirty="0" smtClean="0" sz="1400">
                <a:latin typeface="Microsoft YaHei UI"/>
                <a:cs typeface="Microsoft YaHei UI"/>
              </a:rPr>
              <a:t>常用的数据集有</a:t>
            </a:r>
            <a:r>
              <a:rPr dirty="0" smtClean="0" sz="1400" spc="-5">
                <a:latin typeface="Microsoft YaHei UI"/>
                <a:cs typeface="Microsoft YaHei UI"/>
              </a:rPr>
              <a:t> WN</a:t>
            </a:r>
            <a:r>
              <a:rPr dirty="0" smtClean="0" sz="1400" spc="0">
                <a:latin typeface="Microsoft YaHei UI"/>
                <a:cs typeface="Microsoft YaHei UI"/>
              </a:rPr>
              <a:t>18，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5">
                <a:latin typeface="Microsoft YaHei UI"/>
                <a:cs typeface="Microsoft YaHei UI"/>
              </a:rPr>
              <a:t>F</a:t>
            </a:r>
            <a:r>
              <a:rPr dirty="0" smtClean="0" sz="1400" spc="-5">
                <a:latin typeface="Microsoft YaHei UI"/>
                <a:cs typeface="Microsoft YaHei UI"/>
              </a:rPr>
              <a:t>B</a:t>
            </a:r>
            <a:r>
              <a:rPr dirty="0" smtClean="0" sz="1400" spc="5">
                <a:latin typeface="Microsoft YaHei UI"/>
                <a:cs typeface="Microsoft YaHei UI"/>
              </a:rPr>
              <a:t>1</a:t>
            </a:r>
            <a:r>
              <a:rPr dirty="0" smtClean="0" sz="1400" spc="5">
                <a:latin typeface="Microsoft YaHei UI"/>
                <a:cs typeface="Microsoft YaHei UI"/>
              </a:rPr>
              <a:t>5</a:t>
            </a:r>
            <a:r>
              <a:rPr dirty="0" smtClean="0" sz="1400" spc="0">
                <a:latin typeface="Microsoft YaHei UI"/>
                <a:cs typeface="Microsoft YaHei UI"/>
              </a:rPr>
              <a:t>k。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46178" y="4563126"/>
            <a:ext cx="5543821" cy="900246"/>
          </a:xfrm>
          <a:custGeom>
            <a:avLst/>
            <a:gdLst/>
            <a:ahLst/>
            <a:cxnLst/>
            <a:rect l="l" t="t" r="r" b="b"/>
            <a:pathLst>
              <a:path w="5543821" h="900246">
                <a:moveTo>
                  <a:pt x="0" y="0"/>
                </a:moveTo>
                <a:lnTo>
                  <a:pt x="5543821" y="0"/>
                </a:lnTo>
                <a:lnTo>
                  <a:pt x="5543821" y="900246"/>
                </a:lnTo>
                <a:lnTo>
                  <a:pt x="0" y="90024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924918" y="4606750"/>
            <a:ext cx="5376545" cy="8096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dirty="0" smtClean="0" sz="1050" spc="0">
                <a:latin typeface="Arial"/>
                <a:cs typeface="Arial"/>
              </a:rPr>
              <a:t>•</a:t>
            </a:r>
            <a:r>
              <a:rPr dirty="0" smtClean="0" sz="1050" spc="0">
                <a:latin typeface="Arial"/>
                <a:cs typeface="Arial"/>
              </a:rPr>
              <a:t>	</a:t>
            </a:r>
            <a:r>
              <a:rPr dirty="0" smtClean="0" sz="1050" spc="-5" b="1">
                <a:latin typeface="Arial"/>
                <a:cs typeface="Arial"/>
              </a:rPr>
              <a:t>W</a:t>
            </a:r>
            <a:r>
              <a:rPr dirty="0" smtClean="0" sz="1050" spc="-5" b="1">
                <a:latin typeface="Arial"/>
                <a:cs typeface="Arial"/>
              </a:rPr>
              <a:t>N</a:t>
            </a:r>
            <a:r>
              <a:rPr dirty="0" smtClean="0" sz="1050" spc="80" b="1">
                <a:latin typeface="Arial"/>
                <a:cs typeface="Arial"/>
              </a:rPr>
              <a:t>1</a:t>
            </a:r>
            <a:r>
              <a:rPr dirty="0" smtClean="0" sz="1050" spc="80" b="1">
                <a:latin typeface="Arial"/>
                <a:cs typeface="Arial"/>
              </a:rPr>
              <a:t>8</a:t>
            </a:r>
            <a:r>
              <a:rPr dirty="0" smtClean="0" sz="1050" spc="10">
                <a:latin typeface="Microsoft JhengHei Light"/>
                <a:cs typeface="Microsoft JhengHei Light"/>
              </a:rPr>
              <a:t>：</a:t>
            </a:r>
            <a:r>
              <a:rPr dirty="0" smtClean="0" sz="1050" spc="1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宋体"/>
                <a:cs typeface="宋体"/>
              </a:rPr>
              <a:t>训</a:t>
            </a:r>
            <a:r>
              <a:rPr dirty="0" smtClean="0" sz="1050" spc="-10">
                <a:latin typeface="宋体"/>
                <a:cs typeface="宋体"/>
              </a:rPr>
              <a:t>练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141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442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宋体"/>
                <a:cs typeface="宋体"/>
              </a:rPr>
              <a:t>验</a:t>
            </a:r>
            <a:r>
              <a:rPr dirty="0" smtClean="0" sz="1050" spc="-10">
                <a:latin typeface="宋体"/>
                <a:cs typeface="宋体"/>
              </a:rPr>
              <a:t>证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5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000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宋体"/>
                <a:cs typeface="宋体"/>
              </a:rPr>
              <a:t>测</a:t>
            </a:r>
            <a:r>
              <a:rPr dirty="0" smtClean="0" sz="1050" spc="-10">
                <a:latin typeface="宋体"/>
                <a:cs typeface="宋体"/>
              </a:rPr>
              <a:t>试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5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000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Microsoft JhengHei Light"/>
                <a:cs typeface="Microsoft JhengHei Light"/>
              </a:rPr>
              <a:t>包</a:t>
            </a:r>
            <a:r>
              <a:rPr dirty="0" smtClean="0" sz="1050" spc="-10">
                <a:latin typeface="Microsoft JhengHei Light"/>
                <a:cs typeface="Microsoft JhengHei Light"/>
              </a:rPr>
              <a:t>含</a:t>
            </a:r>
            <a:r>
              <a:rPr dirty="0" smtClean="0" sz="1050" spc="10">
                <a:latin typeface="宋体"/>
                <a:cs typeface="宋体"/>
              </a:rPr>
              <a:t>实</a:t>
            </a:r>
            <a:endParaRPr sz="1050">
              <a:latin typeface="宋体"/>
              <a:cs typeface="宋体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dirty="0" smtClean="0" sz="1050" spc="-10">
                <a:latin typeface="Microsoft JhengHei Light"/>
                <a:cs typeface="Microsoft JhengHei Light"/>
              </a:rPr>
              <a:t>体</a:t>
            </a:r>
            <a:r>
              <a:rPr dirty="0" smtClean="0" sz="1050" spc="-10">
                <a:latin typeface="Lucida Sans Unicode"/>
                <a:cs typeface="Lucida Sans Unicode"/>
              </a:rPr>
              <a:t>40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943</a:t>
            </a:r>
            <a:r>
              <a:rPr dirty="0" smtClean="0" sz="1050" spc="-10">
                <a:latin typeface="Microsoft JhengHei Light"/>
                <a:cs typeface="Microsoft JhengHei Light"/>
              </a:rPr>
              <a:t>个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Microsoft JhengHei Light"/>
                <a:cs typeface="Microsoft JhengHei Light"/>
              </a:rPr>
              <a:t>关</a:t>
            </a:r>
            <a:r>
              <a:rPr dirty="0" smtClean="0" sz="1050" spc="-10">
                <a:latin typeface="Microsoft JhengHei Light"/>
                <a:cs typeface="Microsoft JhengHei Light"/>
              </a:rPr>
              <a:t>系</a:t>
            </a:r>
            <a:r>
              <a:rPr dirty="0" smtClean="0" sz="1050" spc="-10">
                <a:latin typeface="Lucida Sans Unicode"/>
                <a:cs typeface="Lucida Sans Unicode"/>
              </a:rPr>
              <a:t>18</a:t>
            </a:r>
            <a:r>
              <a:rPr dirty="0" smtClean="0" sz="1050" spc="-10">
                <a:latin typeface="Microsoft JhengHei Light"/>
                <a:cs typeface="Microsoft JhengHei Light"/>
              </a:rPr>
              <a:t>种</a:t>
            </a:r>
            <a:r>
              <a:rPr dirty="0" smtClean="0" sz="1050" spc="10">
                <a:latin typeface="Microsoft JhengHei Light"/>
                <a:cs typeface="Microsoft JhengHei Light"/>
              </a:rPr>
              <a:t>。</a:t>
            </a:r>
            <a:endParaRPr sz="1050">
              <a:latin typeface="Microsoft JhengHei Light"/>
              <a:cs typeface="Microsoft JhengHei Light"/>
            </a:endParaRPr>
          </a:p>
          <a:p>
            <a:pPr>
              <a:lnSpc>
                <a:spcPts val="1200"/>
              </a:lnSpc>
              <a:spcBef>
                <a:spcPts val="73"/>
              </a:spcBef>
            </a:pPr>
            <a:endParaRPr sz="1200"/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dirty="0" smtClean="0" sz="1050" spc="0">
                <a:latin typeface="Arial"/>
                <a:cs typeface="Arial"/>
              </a:rPr>
              <a:t>•</a:t>
            </a:r>
            <a:r>
              <a:rPr dirty="0" smtClean="0" sz="1050" spc="0">
                <a:latin typeface="Arial"/>
                <a:cs typeface="Arial"/>
              </a:rPr>
              <a:t>	</a:t>
            </a:r>
            <a:r>
              <a:rPr dirty="0" smtClean="0" sz="1050" spc="-75" b="1">
                <a:latin typeface="Arial"/>
                <a:cs typeface="Arial"/>
              </a:rPr>
              <a:t>F</a:t>
            </a:r>
            <a:r>
              <a:rPr dirty="0" smtClean="0" sz="1050" spc="-80" b="1">
                <a:latin typeface="Arial"/>
                <a:cs typeface="Arial"/>
              </a:rPr>
              <a:t>B</a:t>
            </a:r>
            <a:r>
              <a:rPr dirty="0" smtClean="0" sz="1050" spc="80" b="1">
                <a:latin typeface="Arial"/>
                <a:cs typeface="Arial"/>
              </a:rPr>
              <a:t>1</a:t>
            </a:r>
            <a:r>
              <a:rPr dirty="0" smtClean="0" sz="1050" spc="80" b="1">
                <a:latin typeface="Arial"/>
                <a:cs typeface="Arial"/>
              </a:rPr>
              <a:t>5</a:t>
            </a:r>
            <a:r>
              <a:rPr dirty="0" smtClean="0" sz="1050" spc="70" b="1">
                <a:latin typeface="Arial"/>
                <a:cs typeface="Arial"/>
              </a:rPr>
              <a:t>k</a:t>
            </a:r>
            <a:r>
              <a:rPr dirty="0" smtClean="0" sz="1050" spc="-10">
                <a:latin typeface="Microsoft JhengHei Light"/>
                <a:cs typeface="Microsoft JhengHei Light"/>
              </a:rPr>
              <a:t>：</a:t>
            </a:r>
            <a:r>
              <a:rPr dirty="0" smtClean="0" sz="1050" spc="-10">
                <a:latin typeface="宋体"/>
                <a:cs typeface="宋体"/>
              </a:rPr>
              <a:t>训</a:t>
            </a:r>
            <a:r>
              <a:rPr dirty="0" smtClean="0" sz="1050" spc="-10">
                <a:latin typeface="宋体"/>
                <a:cs typeface="宋体"/>
              </a:rPr>
              <a:t>练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483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142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宋体"/>
                <a:cs typeface="宋体"/>
              </a:rPr>
              <a:t>验</a:t>
            </a:r>
            <a:r>
              <a:rPr dirty="0" smtClean="0" sz="1050" spc="-10">
                <a:latin typeface="宋体"/>
                <a:cs typeface="宋体"/>
              </a:rPr>
              <a:t>证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50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000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宋体"/>
                <a:cs typeface="宋体"/>
              </a:rPr>
              <a:t>测</a:t>
            </a:r>
            <a:r>
              <a:rPr dirty="0" smtClean="0" sz="1050" spc="-10">
                <a:latin typeface="宋体"/>
                <a:cs typeface="宋体"/>
              </a:rPr>
              <a:t>试</a:t>
            </a:r>
            <a:r>
              <a:rPr dirty="0" smtClean="0" sz="1050" spc="-10">
                <a:latin typeface="Microsoft JhengHei Light"/>
                <a:cs typeface="Microsoft JhengHei Light"/>
              </a:rPr>
              <a:t>集</a:t>
            </a:r>
            <a:r>
              <a:rPr dirty="0" smtClean="0" sz="1050" spc="-10">
                <a:latin typeface="Lucida Sans Unicode"/>
                <a:cs typeface="Lucida Sans Unicode"/>
              </a:rPr>
              <a:t>50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000</a:t>
            </a:r>
            <a:r>
              <a:rPr dirty="0" smtClean="0" sz="1050" spc="-10">
                <a:latin typeface="Microsoft JhengHei Light"/>
                <a:cs typeface="Microsoft JhengHei Light"/>
              </a:rPr>
              <a:t>三</a:t>
            </a:r>
            <a:r>
              <a:rPr dirty="0" smtClean="0" sz="1050" spc="-10">
                <a:latin typeface="Microsoft JhengHei Light"/>
                <a:cs typeface="Microsoft JhengHei Light"/>
              </a:rPr>
              <a:t>元</a:t>
            </a:r>
            <a:r>
              <a:rPr dirty="0" smtClean="0" sz="1050" spc="-10">
                <a:latin typeface="宋体"/>
                <a:cs typeface="宋体"/>
              </a:rPr>
              <a:t>组</a:t>
            </a:r>
            <a:r>
              <a:rPr dirty="0" smtClean="0" sz="1050" spc="-10">
                <a:latin typeface="Microsoft JhengHei Light"/>
                <a:cs typeface="Microsoft JhengHei Light"/>
              </a:rPr>
              <a:t>。</a:t>
            </a:r>
            <a:r>
              <a:rPr dirty="0" smtClean="0" sz="1050" spc="-10">
                <a:latin typeface="Microsoft JhengHei Light"/>
                <a:cs typeface="Microsoft JhengHei Light"/>
              </a:rPr>
              <a:t>包</a:t>
            </a:r>
            <a:r>
              <a:rPr dirty="0" smtClean="0" sz="1050" spc="10">
                <a:latin typeface="Microsoft JhengHei Light"/>
                <a:cs typeface="Microsoft JhengHei Light"/>
              </a:rPr>
              <a:t>含</a:t>
            </a:r>
            <a:endParaRPr sz="1050">
              <a:latin typeface="Microsoft JhengHei Light"/>
              <a:cs typeface="Microsoft JhengHei Light"/>
            </a:endParaRPr>
          </a:p>
          <a:p>
            <a:pPr marL="227329">
              <a:lnSpc>
                <a:spcPts val="1235"/>
              </a:lnSpc>
            </a:pPr>
            <a:r>
              <a:rPr dirty="0" smtClean="0" sz="1050" spc="-10">
                <a:latin typeface="宋体"/>
                <a:cs typeface="宋体"/>
              </a:rPr>
              <a:t>实</a:t>
            </a:r>
            <a:r>
              <a:rPr dirty="0" smtClean="0" sz="1050" spc="-10">
                <a:latin typeface="Microsoft JhengHei Light"/>
                <a:cs typeface="Microsoft JhengHei Light"/>
              </a:rPr>
              <a:t>体</a:t>
            </a:r>
            <a:r>
              <a:rPr dirty="0" smtClean="0" sz="1050" spc="-10">
                <a:latin typeface="Lucida Sans Unicode"/>
                <a:cs typeface="Lucida Sans Unicode"/>
              </a:rPr>
              <a:t>14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951</a:t>
            </a:r>
            <a:r>
              <a:rPr dirty="0" smtClean="0" sz="1050" spc="-10">
                <a:latin typeface="Microsoft JhengHei Light"/>
                <a:cs typeface="Microsoft JhengHei Light"/>
              </a:rPr>
              <a:t>个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Microsoft JhengHei Light"/>
                <a:cs typeface="Microsoft JhengHei Light"/>
              </a:rPr>
              <a:t>关</a:t>
            </a:r>
            <a:r>
              <a:rPr dirty="0" smtClean="0" sz="1050" spc="-10">
                <a:latin typeface="Microsoft JhengHei Light"/>
                <a:cs typeface="Microsoft JhengHei Light"/>
              </a:rPr>
              <a:t>系</a:t>
            </a:r>
            <a:r>
              <a:rPr dirty="0" smtClean="0" sz="1050" spc="-10">
                <a:latin typeface="Lucida Sans Unicode"/>
                <a:cs typeface="Lucida Sans Unicode"/>
              </a:rPr>
              <a:t>1</a:t>
            </a:r>
            <a:r>
              <a:rPr dirty="0" smtClean="0" sz="1050" spc="-5">
                <a:latin typeface="Lucida Sans Unicode"/>
                <a:cs typeface="Lucida Sans Unicode"/>
              </a:rPr>
              <a:t>,</a:t>
            </a:r>
            <a:r>
              <a:rPr dirty="0" smtClean="0" sz="1050" spc="-10">
                <a:latin typeface="Lucida Sans Unicode"/>
                <a:cs typeface="Lucida Sans Unicode"/>
              </a:rPr>
              <a:t>345</a:t>
            </a:r>
            <a:r>
              <a:rPr dirty="0" smtClean="0" sz="1050" spc="-10">
                <a:latin typeface="Microsoft JhengHei Light"/>
                <a:cs typeface="Microsoft JhengHei Light"/>
              </a:rPr>
              <a:t>种</a:t>
            </a:r>
            <a:r>
              <a:rPr dirty="0" smtClean="0" sz="1050" spc="10">
                <a:latin typeface="Microsoft JhengHei Light"/>
                <a:cs typeface="Microsoft JhengHei Light"/>
              </a:rPr>
              <a:t>。</a:t>
            </a:r>
            <a:endParaRPr sz="105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三元组分类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09681" y="1970837"/>
            <a:ext cx="5643246" cy="3753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三元组分类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1669" y="1920477"/>
            <a:ext cx="5751258" cy="3742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三元组分类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1064" y="2053654"/>
            <a:ext cx="5301871" cy="3484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链接预测（知识库补全）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09681" y="2031318"/>
            <a:ext cx="5287584" cy="3490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小结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065" y="1249045"/>
            <a:ext cx="5948680" cy="3962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115"/>
              </a:lnSpc>
              <a:tabLst>
                <a:tab pos="32194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当前知识图谱表示学习的三大类方法：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1714" y="1716363"/>
            <a:ext cx="7597775" cy="1612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69875" marR="12700" indent="-257175">
              <a:lnSpc>
                <a:spcPct val="100699"/>
              </a:lnSpc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mtClean="0" sz="1400" spc="17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基于重构的张量分解方法：通过矩阵分解获得关系、实</a:t>
            </a:r>
            <a:r>
              <a:rPr dirty="0" smtClean="0" sz="2400" spc="0">
                <a:latin typeface="Microsoft YaHei UI"/>
                <a:cs typeface="Microsoft YaHei UI"/>
              </a:rPr>
              <a:t> 体的表示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12700">
              <a:lnSpc>
                <a:spcPct val="100000"/>
              </a:lnSpc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mtClean="0" sz="1400" spc="17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基于翻译模型的方法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12700">
              <a:lnSpc>
                <a:spcPts val="2875"/>
              </a:lnSpc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mtClean="0" sz="1400" spc="17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基于神经网络的方法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总结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5651500" cy="3962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115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知识图谱是人工智能技术的基础部件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723177"/>
            <a:ext cx="6972300" cy="35788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知识图谱的基本概念和可用的代表性知识图谱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46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知识图谱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-5">
                <a:latin typeface="Microsoft YaHei UI"/>
                <a:cs typeface="Microsoft YaHei UI"/>
              </a:rPr>
              <a:t>!=</a:t>
            </a:r>
            <a:r>
              <a:rPr dirty="0" smtClean="0" sz="2600" spc="-5">
                <a:latin typeface="Microsoft YaHei UI"/>
                <a:cs typeface="Microsoft YaHei UI"/>
              </a:rPr>
              <a:t>=</a:t>
            </a:r>
            <a:r>
              <a:rPr dirty="0" smtClean="0" sz="2600" spc="0">
                <a:latin typeface="Microsoft YaHei UI"/>
                <a:cs typeface="Microsoft YaHei UI"/>
              </a:rPr>
              <a:t>知识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基于符号的知识表示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可解释、显式推理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难以大规模、语义鸿沟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20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基于分布式的知识推理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可学习、可计算，适合大规模、开放域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ts val="2875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不可解释、隐式推理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2590800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155575"/>
                </a:moveTo>
                <a:lnTo>
                  <a:pt x="8080375" y="155575"/>
                </a:lnTo>
                <a:lnTo>
                  <a:pt x="8080375" y="0"/>
                </a:lnTo>
                <a:lnTo>
                  <a:pt x="0" y="0"/>
                </a:lnTo>
                <a:lnTo>
                  <a:pt x="0" y="155575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2590800"/>
            <a:ext cx="8080375" cy="155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85800" y="2590800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07631" y="1716214"/>
            <a:ext cx="1482090" cy="7435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800">
                <a:latin typeface="Microsoft YaHei UI"/>
                <a:cs typeface="Microsoft YaHei UI"/>
              </a:rPr>
              <a:t>Q&amp;A</a:t>
            </a:r>
            <a:endParaRPr sz="48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0481" y="3688760"/>
            <a:ext cx="4136390" cy="8826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R="635">
              <a:lnSpc>
                <a:spcPct val="100000"/>
              </a:lnSpc>
              <a:tabLst>
                <a:tab pos="856615" algn="l"/>
              </a:tabLst>
            </a:pPr>
            <a:r>
              <a:rPr dirty="0" smtClean="0" sz="2600">
                <a:latin typeface="Microsoft YaHei UI"/>
                <a:cs typeface="Microsoft YaHei UI"/>
              </a:rPr>
              <a:t>刘康	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kl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i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u</a:t>
            </a:r>
            <a:r>
              <a:rPr dirty="0" smtClean="0" sz="2600" spc="5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@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nl</a:t>
            </a:r>
            <a:r>
              <a:rPr dirty="0" smtClean="0" sz="2600" spc="0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p</a:t>
            </a:r>
            <a:r>
              <a:rPr dirty="0" smtClean="0" sz="2600" spc="-10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r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.i</a:t>
            </a:r>
            <a:r>
              <a:rPr dirty="0" smtClean="0" sz="2600" spc="0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a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.</a:t>
            </a:r>
            <a:r>
              <a:rPr dirty="0" smtClean="0" sz="2600" spc="0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a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3"/>
              </a:rPr>
              <a:t>c.cn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algn="ctr">
              <a:lnSpc>
                <a:spcPct val="100000"/>
              </a:lnSpc>
              <a:tabLst>
                <a:tab pos="1186815" algn="l"/>
              </a:tabLst>
            </a:pPr>
            <a:r>
              <a:rPr dirty="0" smtClean="0" sz="2600">
                <a:latin typeface="Microsoft YaHei UI"/>
                <a:cs typeface="Microsoft YaHei UI"/>
              </a:rPr>
              <a:t>韩先培	</a:t>
            </a:r>
            <a:r>
              <a:rPr dirty="0" smtClean="0" sz="2600" spc="-10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x</a:t>
            </a:r>
            <a:r>
              <a:rPr dirty="0" smtClean="0" sz="2600" spc="0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p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h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a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n</a:t>
            </a:r>
            <a:r>
              <a:rPr dirty="0" smtClean="0" sz="2600" spc="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@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i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s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c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a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s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.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a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c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.</a:t>
            </a:r>
            <a:r>
              <a:rPr dirty="0" smtClean="0" sz="2600" spc="-5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c</a:t>
            </a:r>
            <a:r>
              <a:rPr dirty="0" smtClean="0" sz="2600" spc="0" u="heavy">
                <a:solidFill>
                  <a:srgbClr val="0000FF"/>
                </a:solidFill>
                <a:latin typeface="Microsoft YaHei UI"/>
                <a:cs typeface="Microsoft YaHei UI"/>
                <a:hlinkClick r:id="rId4"/>
              </a:rPr>
              <a:t>n</a:t>
            </a:r>
            <a:endParaRPr sz="26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Kn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l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dge</a:t>
            </a:r>
            <a:r>
              <a:rPr dirty="0" smtClean="0" sz="4000" spc="15">
                <a:latin typeface="Microsoft YaHei UI"/>
                <a:cs typeface="Microsoft YaHei UI"/>
              </a:rPr>
              <a:t> </a:t>
            </a:r>
            <a:r>
              <a:rPr dirty="0" smtClean="0" sz="4000" spc="-5">
                <a:latin typeface="Microsoft YaHei UI"/>
                <a:cs typeface="Microsoft YaHei UI"/>
              </a:rPr>
              <a:t>G</a:t>
            </a:r>
            <a:r>
              <a:rPr dirty="0" smtClean="0" sz="4000" spc="-10">
                <a:latin typeface="Microsoft YaHei UI"/>
                <a:cs typeface="Microsoft YaHei UI"/>
              </a:rPr>
              <a:t>r</a:t>
            </a:r>
            <a:r>
              <a:rPr dirty="0" smtClean="0" sz="4000" spc="-5">
                <a:latin typeface="Microsoft YaHei UI"/>
                <a:cs typeface="Microsoft YaHei UI"/>
              </a:rPr>
              <a:t>a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0">
                <a:latin typeface="Microsoft YaHei UI"/>
                <a:cs typeface="Microsoft YaHei UI"/>
              </a:rPr>
              <a:t>h</a:t>
            </a:r>
            <a:r>
              <a:rPr dirty="0" smtClean="0" sz="4000" spc="5">
                <a:latin typeface="Microsoft YaHei UI"/>
                <a:cs typeface="Microsoft YaHei UI"/>
              </a:rPr>
              <a:t> </a:t>
            </a:r>
            <a:r>
              <a:rPr dirty="0" smtClean="0" sz="4000" spc="0">
                <a:latin typeface="Microsoft YaHei UI"/>
                <a:cs typeface="Microsoft YaHei UI"/>
              </a:rPr>
              <a:t>涉及的领域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7950" y="1700809"/>
            <a:ext cx="3438938" cy="3211608"/>
          </a:xfrm>
          <a:custGeom>
            <a:avLst/>
            <a:gdLst/>
            <a:ahLst/>
            <a:cxnLst/>
            <a:rect l="l" t="t" r="r" b="b"/>
            <a:pathLst>
              <a:path w="3438938" h="3211608">
                <a:moveTo>
                  <a:pt x="0" y="1605804"/>
                </a:moveTo>
                <a:lnTo>
                  <a:pt x="5699" y="1474103"/>
                </a:lnTo>
                <a:lnTo>
                  <a:pt x="22504" y="1345334"/>
                </a:lnTo>
                <a:lnTo>
                  <a:pt x="49972" y="1219910"/>
                </a:lnTo>
                <a:lnTo>
                  <a:pt x="87659" y="1098245"/>
                </a:lnTo>
                <a:lnTo>
                  <a:pt x="135124" y="980752"/>
                </a:lnTo>
                <a:lnTo>
                  <a:pt x="191924" y="867844"/>
                </a:lnTo>
                <a:lnTo>
                  <a:pt x="257615" y="759934"/>
                </a:lnTo>
                <a:lnTo>
                  <a:pt x="331757" y="657437"/>
                </a:lnTo>
                <a:lnTo>
                  <a:pt x="413906" y="560763"/>
                </a:lnTo>
                <a:lnTo>
                  <a:pt x="503620" y="470329"/>
                </a:lnTo>
                <a:lnTo>
                  <a:pt x="600457" y="386545"/>
                </a:lnTo>
                <a:lnTo>
                  <a:pt x="703972" y="309827"/>
                </a:lnTo>
                <a:lnTo>
                  <a:pt x="813726" y="240586"/>
                </a:lnTo>
                <a:lnTo>
                  <a:pt x="929274" y="179236"/>
                </a:lnTo>
                <a:lnTo>
                  <a:pt x="1050174" y="126192"/>
                </a:lnTo>
                <a:lnTo>
                  <a:pt x="1175983" y="81864"/>
                </a:lnTo>
                <a:lnTo>
                  <a:pt x="1306260" y="46668"/>
                </a:lnTo>
                <a:lnTo>
                  <a:pt x="1440562" y="21017"/>
                </a:lnTo>
                <a:lnTo>
                  <a:pt x="1578445" y="5323"/>
                </a:lnTo>
                <a:lnTo>
                  <a:pt x="1719469" y="0"/>
                </a:lnTo>
                <a:lnTo>
                  <a:pt x="1860492" y="5323"/>
                </a:lnTo>
                <a:lnTo>
                  <a:pt x="1998375" y="21017"/>
                </a:lnTo>
                <a:lnTo>
                  <a:pt x="2132677" y="46668"/>
                </a:lnTo>
                <a:lnTo>
                  <a:pt x="2262954" y="81864"/>
                </a:lnTo>
                <a:lnTo>
                  <a:pt x="2388763" y="126192"/>
                </a:lnTo>
                <a:lnTo>
                  <a:pt x="2509663" y="179236"/>
                </a:lnTo>
                <a:lnTo>
                  <a:pt x="2625211" y="240586"/>
                </a:lnTo>
                <a:lnTo>
                  <a:pt x="2734964" y="309827"/>
                </a:lnTo>
                <a:lnTo>
                  <a:pt x="2838480" y="386545"/>
                </a:lnTo>
                <a:lnTo>
                  <a:pt x="2935317" y="470329"/>
                </a:lnTo>
                <a:lnTo>
                  <a:pt x="3025030" y="560763"/>
                </a:lnTo>
                <a:lnTo>
                  <a:pt x="3107180" y="657437"/>
                </a:lnTo>
                <a:lnTo>
                  <a:pt x="3181321" y="759934"/>
                </a:lnTo>
                <a:lnTo>
                  <a:pt x="3247013" y="867844"/>
                </a:lnTo>
                <a:lnTo>
                  <a:pt x="3303813" y="980752"/>
                </a:lnTo>
                <a:lnTo>
                  <a:pt x="3351278" y="1098245"/>
                </a:lnTo>
                <a:lnTo>
                  <a:pt x="3388965" y="1219910"/>
                </a:lnTo>
                <a:lnTo>
                  <a:pt x="3416433" y="1345334"/>
                </a:lnTo>
                <a:lnTo>
                  <a:pt x="3433238" y="1474103"/>
                </a:lnTo>
                <a:lnTo>
                  <a:pt x="3438938" y="1605804"/>
                </a:lnTo>
                <a:lnTo>
                  <a:pt x="3433238" y="1737504"/>
                </a:lnTo>
                <a:lnTo>
                  <a:pt x="3416433" y="1866273"/>
                </a:lnTo>
                <a:lnTo>
                  <a:pt x="3388965" y="1991697"/>
                </a:lnTo>
                <a:lnTo>
                  <a:pt x="3351278" y="2113362"/>
                </a:lnTo>
                <a:lnTo>
                  <a:pt x="3303813" y="2230855"/>
                </a:lnTo>
                <a:lnTo>
                  <a:pt x="3247013" y="2343763"/>
                </a:lnTo>
                <a:lnTo>
                  <a:pt x="3181321" y="2451673"/>
                </a:lnTo>
                <a:lnTo>
                  <a:pt x="3107180" y="2554170"/>
                </a:lnTo>
                <a:lnTo>
                  <a:pt x="3025030" y="2650844"/>
                </a:lnTo>
                <a:lnTo>
                  <a:pt x="2935317" y="2741278"/>
                </a:lnTo>
                <a:lnTo>
                  <a:pt x="2838480" y="2825062"/>
                </a:lnTo>
                <a:lnTo>
                  <a:pt x="2734964" y="2901781"/>
                </a:lnTo>
                <a:lnTo>
                  <a:pt x="2625211" y="2971021"/>
                </a:lnTo>
                <a:lnTo>
                  <a:pt x="2509663" y="3032371"/>
                </a:lnTo>
                <a:lnTo>
                  <a:pt x="2388763" y="3085415"/>
                </a:lnTo>
                <a:lnTo>
                  <a:pt x="2262954" y="3129743"/>
                </a:lnTo>
                <a:lnTo>
                  <a:pt x="2132677" y="3164939"/>
                </a:lnTo>
                <a:lnTo>
                  <a:pt x="1998375" y="3190590"/>
                </a:lnTo>
                <a:lnTo>
                  <a:pt x="1860492" y="3206284"/>
                </a:lnTo>
                <a:lnTo>
                  <a:pt x="1719469" y="3211608"/>
                </a:lnTo>
                <a:lnTo>
                  <a:pt x="1578445" y="3206284"/>
                </a:lnTo>
                <a:lnTo>
                  <a:pt x="1440562" y="3190590"/>
                </a:lnTo>
                <a:lnTo>
                  <a:pt x="1306260" y="3164939"/>
                </a:lnTo>
                <a:lnTo>
                  <a:pt x="1175983" y="3129743"/>
                </a:lnTo>
                <a:lnTo>
                  <a:pt x="1050174" y="3085415"/>
                </a:lnTo>
                <a:lnTo>
                  <a:pt x="929274" y="3032371"/>
                </a:lnTo>
                <a:lnTo>
                  <a:pt x="813726" y="2971021"/>
                </a:lnTo>
                <a:lnTo>
                  <a:pt x="703972" y="2901781"/>
                </a:lnTo>
                <a:lnTo>
                  <a:pt x="600457" y="2825062"/>
                </a:lnTo>
                <a:lnTo>
                  <a:pt x="503620" y="2741278"/>
                </a:lnTo>
                <a:lnTo>
                  <a:pt x="413906" y="2650844"/>
                </a:lnTo>
                <a:lnTo>
                  <a:pt x="331757" y="2554170"/>
                </a:lnTo>
                <a:lnTo>
                  <a:pt x="257615" y="2451673"/>
                </a:lnTo>
                <a:lnTo>
                  <a:pt x="191924" y="2343763"/>
                </a:lnTo>
                <a:lnTo>
                  <a:pt x="135124" y="2230855"/>
                </a:lnTo>
                <a:lnTo>
                  <a:pt x="87659" y="2113362"/>
                </a:lnTo>
                <a:lnTo>
                  <a:pt x="49972" y="1991697"/>
                </a:lnTo>
                <a:lnTo>
                  <a:pt x="22504" y="1866273"/>
                </a:lnTo>
                <a:lnTo>
                  <a:pt x="5699" y="1737504"/>
                </a:lnTo>
                <a:lnTo>
                  <a:pt x="0" y="1605804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841475" y="1700809"/>
            <a:ext cx="3314699" cy="3211607"/>
          </a:xfrm>
          <a:custGeom>
            <a:avLst/>
            <a:gdLst/>
            <a:ahLst/>
            <a:cxnLst/>
            <a:rect l="l" t="t" r="r" b="b"/>
            <a:pathLst>
              <a:path w="3314699" h="3211607">
                <a:moveTo>
                  <a:pt x="0" y="1605804"/>
                </a:moveTo>
                <a:lnTo>
                  <a:pt x="5494" y="1474103"/>
                </a:lnTo>
                <a:lnTo>
                  <a:pt x="21691" y="1345334"/>
                </a:lnTo>
                <a:lnTo>
                  <a:pt x="48166" y="1219910"/>
                </a:lnTo>
                <a:lnTo>
                  <a:pt x="84492" y="1098245"/>
                </a:lnTo>
                <a:lnTo>
                  <a:pt x="130242" y="980752"/>
                </a:lnTo>
                <a:lnTo>
                  <a:pt x="184990" y="867844"/>
                </a:lnTo>
                <a:lnTo>
                  <a:pt x="248309" y="759934"/>
                </a:lnTo>
                <a:lnTo>
                  <a:pt x="319772" y="657436"/>
                </a:lnTo>
                <a:lnTo>
                  <a:pt x="398953" y="560763"/>
                </a:lnTo>
                <a:lnTo>
                  <a:pt x="485426" y="470329"/>
                </a:lnTo>
                <a:lnTo>
                  <a:pt x="578764" y="386545"/>
                </a:lnTo>
                <a:lnTo>
                  <a:pt x="678540" y="309826"/>
                </a:lnTo>
                <a:lnTo>
                  <a:pt x="784328" y="240586"/>
                </a:lnTo>
                <a:lnTo>
                  <a:pt x="895701" y="179236"/>
                </a:lnTo>
                <a:lnTo>
                  <a:pt x="1012234" y="126192"/>
                </a:lnTo>
                <a:lnTo>
                  <a:pt x="1133498" y="81864"/>
                </a:lnTo>
                <a:lnTo>
                  <a:pt x="1259068" y="46668"/>
                </a:lnTo>
                <a:lnTo>
                  <a:pt x="1388518" y="21017"/>
                </a:lnTo>
                <a:lnTo>
                  <a:pt x="1521420" y="5323"/>
                </a:lnTo>
                <a:lnTo>
                  <a:pt x="1657349" y="0"/>
                </a:lnTo>
                <a:lnTo>
                  <a:pt x="1793277" y="5323"/>
                </a:lnTo>
                <a:lnTo>
                  <a:pt x="1926179" y="21017"/>
                </a:lnTo>
                <a:lnTo>
                  <a:pt x="2055629" y="46668"/>
                </a:lnTo>
                <a:lnTo>
                  <a:pt x="2181199" y="81864"/>
                </a:lnTo>
                <a:lnTo>
                  <a:pt x="2302464" y="126192"/>
                </a:lnTo>
                <a:lnTo>
                  <a:pt x="2418996" y="179236"/>
                </a:lnTo>
                <a:lnTo>
                  <a:pt x="2530370" y="240586"/>
                </a:lnTo>
                <a:lnTo>
                  <a:pt x="2636158" y="309826"/>
                </a:lnTo>
                <a:lnTo>
                  <a:pt x="2735934" y="386545"/>
                </a:lnTo>
                <a:lnTo>
                  <a:pt x="2829272" y="470329"/>
                </a:lnTo>
                <a:lnTo>
                  <a:pt x="2915745" y="560763"/>
                </a:lnTo>
                <a:lnTo>
                  <a:pt x="2994926" y="657436"/>
                </a:lnTo>
                <a:lnTo>
                  <a:pt x="3066389" y="759934"/>
                </a:lnTo>
                <a:lnTo>
                  <a:pt x="3129708" y="867844"/>
                </a:lnTo>
                <a:lnTo>
                  <a:pt x="3184456" y="980752"/>
                </a:lnTo>
                <a:lnTo>
                  <a:pt x="3230206" y="1098245"/>
                </a:lnTo>
                <a:lnTo>
                  <a:pt x="3266532" y="1219910"/>
                </a:lnTo>
                <a:lnTo>
                  <a:pt x="3293007" y="1345334"/>
                </a:lnTo>
                <a:lnTo>
                  <a:pt x="3309204" y="1474103"/>
                </a:lnTo>
                <a:lnTo>
                  <a:pt x="3314699" y="1605804"/>
                </a:lnTo>
                <a:lnTo>
                  <a:pt x="3309204" y="1737504"/>
                </a:lnTo>
                <a:lnTo>
                  <a:pt x="3293007" y="1866273"/>
                </a:lnTo>
                <a:lnTo>
                  <a:pt x="3266532" y="1991696"/>
                </a:lnTo>
                <a:lnTo>
                  <a:pt x="3230206" y="2113361"/>
                </a:lnTo>
                <a:lnTo>
                  <a:pt x="3184456" y="2230854"/>
                </a:lnTo>
                <a:lnTo>
                  <a:pt x="3129708" y="2343762"/>
                </a:lnTo>
                <a:lnTo>
                  <a:pt x="3066389" y="2451672"/>
                </a:lnTo>
                <a:lnTo>
                  <a:pt x="2994926" y="2554170"/>
                </a:lnTo>
                <a:lnTo>
                  <a:pt x="2915745" y="2650843"/>
                </a:lnTo>
                <a:lnTo>
                  <a:pt x="2829272" y="2741278"/>
                </a:lnTo>
                <a:lnTo>
                  <a:pt x="2735934" y="2825061"/>
                </a:lnTo>
                <a:lnTo>
                  <a:pt x="2636158" y="2901780"/>
                </a:lnTo>
                <a:lnTo>
                  <a:pt x="2530370" y="2971020"/>
                </a:lnTo>
                <a:lnTo>
                  <a:pt x="2418996" y="3032370"/>
                </a:lnTo>
                <a:lnTo>
                  <a:pt x="2302464" y="3085415"/>
                </a:lnTo>
                <a:lnTo>
                  <a:pt x="2181199" y="3129742"/>
                </a:lnTo>
                <a:lnTo>
                  <a:pt x="2055629" y="3164938"/>
                </a:lnTo>
                <a:lnTo>
                  <a:pt x="1926179" y="3190589"/>
                </a:lnTo>
                <a:lnTo>
                  <a:pt x="1793277" y="3206283"/>
                </a:lnTo>
                <a:lnTo>
                  <a:pt x="1657349" y="3211607"/>
                </a:lnTo>
                <a:lnTo>
                  <a:pt x="1521420" y="3206283"/>
                </a:lnTo>
                <a:lnTo>
                  <a:pt x="1388518" y="3190589"/>
                </a:lnTo>
                <a:lnTo>
                  <a:pt x="1259068" y="3164938"/>
                </a:lnTo>
                <a:lnTo>
                  <a:pt x="1133498" y="3129742"/>
                </a:lnTo>
                <a:lnTo>
                  <a:pt x="1012234" y="3085415"/>
                </a:lnTo>
                <a:lnTo>
                  <a:pt x="895701" y="3032370"/>
                </a:lnTo>
                <a:lnTo>
                  <a:pt x="784328" y="2971020"/>
                </a:lnTo>
                <a:lnTo>
                  <a:pt x="678540" y="2901780"/>
                </a:lnTo>
                <a:lnTo>
                  <a:pt x="578764" y="2825061"/>
                </a:lnTo>
                <a:lnTo>
                  <a:pt x="485426" y="2741278"/>
                </a:lnTo>
                <a:lnTo>
                  <a:pt x="398953" y="2650843"/>
                </a:lnTo>
                <a:lnTo>
                  <a:pt x="319772" y="2554170"/>
                </a:lnTo>
                <a:lnTo>
                  <a:pt x="248309" y="2451672"/>
                </a:lnTo>
                <a:lnTo>
                  <a:pt x="184990" y="2343762"/>
                </a:lnTo>
                <a:lnTo>
                  <a:pt x="130242" y="2230854"/>
                </a:lnTo>
                <a:lnTo>
                  <a:pt x="84492" y="2113361"/>
                </a:lnTo>
                <a:lnTo>
                  <a:pt x="48166" y="1991696"/>
                </a:lnTo>
                <a:lnTo>
                  <a:pt x="21691" y="1866273"/>
                </a:lnTo>
                <a:lnTo>
                  <a:pt x="5494" y="1737504"/>
                </a:lnTo>
                <a:lnTo>
                  <a:pt x="0" y="1605804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041375" y="2686752"/>
            <a:ext cx="3314699" cy="3211607"/>
          </a:xfrm>
          <a:custGeom>
            <a:avLst/>
            <a:gdLst/>
            <a:ahLst/>
            <a:cxnLst/>
            <a:rect l="l" t="t" r="r" b="b"/>
            <a:pathLst>
              <a:path w="3314699" h="3211607">
                <a:moveTo>
                  <a:pt x="0" y="1605804"/>
                </a:moveTo>
                <a:lnTo>
                  <a:pt x="5494" y="1474103"/>
                </a:lnTo>
                <a:lnTo>
                  <a:pt x="21691" y="1345334"/>
                </a:lnTo>
                <a:lnTo>
                  <a:pt x="48166" y="1219910"/>
                </a:lnTo>
                <a:lnTo>
                  <a:pt x="84492" y="1098245"/>
                </a:lnTo>
                <a:lnTo>
                  <a:pt x="130242" y="980752"/>
                </a:lnTo>
                <a:lnTo>
                  <a:pt x="184990" y="867844"/>
                </a:lnTo>
                <a:lnTo>
                  <a:pt x="248309" y="759934"/>
                </a:lnTo>
                <a:lnTo>
                  <a:pt x="319772" y="657436"/>
                </a:lnTo>
                <a:lnTo>
                  <a:pt x="398953" y="560763"/>
                </a:lnTo>
                <a:lnTo>
                  <a:pt x="485426" y="470329"/>
                </a:lnTo>
                <a:lnTo>
                  <a:pt x="578764" y="386545"/>
                </a:lnTo>
                <a:lnTo>
                  <a:pt x="678540" y="309826"/>
                </a:lnTo>
                <a:lnTo>
                  <a:pt x="784328" y="240586"/>
                </a:lnTo>
                <a:lnTo>
                  <a:pt x="895701" y="179236"/>
                </a:lnTo>
                <a:lnTo>
                  <a:pt x="1012234" y="126192"/>
                </a:lnTo>
                <a:lnTo>
                  <a:pt x="1133498" y="81864"/>
                </a:lnTo>
                <a:lnTo>
                  <a:pt x="1259068" y="46668"/>
                </a:lnTo>
                <a:lnTo>
                  <a:pt x="1388518" y="21017"/>
                </a:lnTo>
                <a:lnTo>
                  <a:pt x="1521420" y="5323"/>
                </a:lnTo>
                <a:lnTo>
                  <a:pt x="1657349" y="0"/>
                </a:lnTo>
                <a:lnTo>
                  <a:pt x="1793277" y="5323"/>
                </a:lnTo>
                <a:lnTo>
                  <a:pt x="1926179" y="21017"/>
                </a:lnTo>
                <a:lnTo>
                  <a:pt x="2055629" y="46668"/>
                </a:lnTo>
                <a:lnTo>
                  <a:pt x="2181199" y="81864"/>
                </a:lnTo>
                <a:lnTo>
                  <a:pt x="2302464" y="126192"/>
                </a:lnTo>
                <a:lnTo>
                  <a:pt x="2418996" y="179236"/>
                </a:lnTo>
                <a:lnTo>
                  <a:pt x="2530370" y="240586"/>
                </a:lnTo>
                <a:lnTo>
                  <a:pt x="2636158" y="309826"/>
                </a:lnTo>
                <a:lnTo>
                  <a:pt x="2735934" y="386545"/>
                </a:lnTo>
                <a:lnTo>
                  <a:pt x="2829272" y="470329"/>
                </a:lnTo>
                <a:lnTo>
                  <a:pt x="2915745" y="560763"/>
                </a:lnTo>
                <a:lnTo>
                  <a:pt x="2994926" y="657436"/>
                </a:lnTo>
                <a:lnTo>
                  <a:pt x="3066389" y="759934"/>
                </a:lnTo>
                <a:lnTo>
                  <a:pt x="3129708" y="867844"/>
                </a:lnTo>
                <a:lnTo>
                  <a:pt x="3184456" y="980752"/>
                </a:lnTo>
                <a:lnTo>
                  <a:pt x="3230206" y="1098245"/>
                </a:lnTo>
                <a:lnTo>
                  <a:pt x="3266532" y="1219910"/>
                </a:lnTo>
                <a:lnTo>
                  <a:pt x="3293007" y="1345334"/>
                </a:lnTo>
                <a:lnTo>
                  <a:pt x="3309204" y="1474103"/>
                </a:lnTo>
                <a:lnTo>
                  <a:pt x="3314699" y="1605804"/>
                </a:lnTo>
                <a:lnTo>
                  <a:pt x="3309204" y="1737504"/>
                </a:lnTo>
                <a:lnTo>
                  <a:pt x="3293007" y="1866273"/>
                </a:lnTo>
                <a:lnTo>
                  <a:pt x="3266532" y="1991696"/>
                </a:lnTo>
                <a:lnTo>
                  <a:pt x="3230206" y="2113361"/>
                </a:lnTo>
                <a:lnTo>
                  <a:pt x="3184456" y="2230854"/>
                </a:lnTo>
                <a:lnTo>
                  <a:pt x="3129708" y="2343762"/>
                </a:lnTo>
                <a:lnTo>
                  <a:pt x="3066389" y="2451672"/>
                </a:lnTo>
                <a:lnTo>
                  <a:pt x="2994926" y="2554170"/>
                </a:lnTo>
                <a:lnTo>
                  <a:pt x="2915745" y="2650843"/>
                </a:lnTo>
                <a:lnTo>
                  <a:pt x="2829272" y="2741278"/>
                </a:lnTo>
                <a:lnTo>
                  <a:pt x="2735934" y="2825061"/>
                </a:lnTo>
                <a:lnTo>
                  <a:pt x="2636158" y="2901780"/>
                </a:lnTo>
                <a:lnTo>
                  <a:pt x="2530370" y="2971020"/>
                </a:lnTo>
                <a:lnTo>
                  <a:pt x="2418996" y="3032370"/>
                </a:lnTo>
                <a:lnTo>
                  <a:pt x="2302464" y="3085415"/>
                </a:lnTo>
                <a:lnTo>
                  <a:pt x="2181199" y="3129742"/>
                </a:lnTo>
                <a:lnTo>
                  <a:pt x="2055629" y="3164938"/>
                </a:lnTo>
                <a:lnTo>
                  <a:pt x="1926179" y="3190589"/>
                </a:lnTo>
                <a:lnTo>
                  <a:pt x="1793277" y="3206283"/>
                </a:lnTo>
                <a:lnTo>
                  <a:pt x="1657349" y="3211607"/>
                </a:lnTo>
                <a:lnTo>
                  <a:pt x="1521420" y="3206283"/>
                </a:lnTo>
                <a:lnTo>
                  <a:pt x="1388518" y="3190589"/>
                </a:lnTo>
                <a:lnTo>
                  <a:pt x="1259068" y="3164938"/>
                </a:lnTo>
                <a:lnTo>
                  <a:pt x="1133498" y="3129742"/>
                </a:lnTo>
                <a:lnTo>
                  <a:pt x="1012234" y="3085415"/>
                </a:lnTo>
                <a:lnTo>
                  <a:pt x="895701" y="3032370"/>
                </a:lnTo>
                <a:lnTo>
                  <a:pt x="784328" y="2971020"/>
                </a:lnTo>
                <a:lnTo>
                  <a:pt x="678540" y="2901780"/>
                </a:lnTo>
                <a:lnTo>
                  <a:pt x="578764" y="2825061"/>
                </a:lnTo>
                <a:lnTo>
                  <a:pt x="485426" y="2741278"/>
                </a:lnTo>
                <a:lnTo>
                  <a:pt x="398953" y="2650843"/>
                </a:lnTo>
                <a:lnTo>
                  <a:pt x="319772" y="2554170"/>
                </a:lnTo>
                <a:lnTo>
                  <a:pt x="248309" y="2451672"/>
                </a:lnTo>
                <a:lnTo>
                  <a:pt x="184990" y="2343762"/>
                </a:lnTo>
                <a:lnTo>
                  <a:pt x="130242" y="2230854"/>
                </a:lnTo>
                <a:lnTo>
                  <a:pt x="84492" y="2113361"/>
                </a:lnTo>
                <a:lnTo>
                  <a:pt x="48166" y="1991696"/>
                </a:lnTo>
                <a:lnTo>
                  <a:pt x="21691" y="1866273"/>
                </a:lnTo>
                <a:lnTo>
                  <a:pt x="5494" y="1737504"/>
                </a:lnTo>
                <a:lnTo>
                  <a:pt x="0" y="1605804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55950" y="2543550"/>
            <a:ext cx="1566545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latin typeface="Lucida Sans Unicode"/>
                <a:cs typeface="Lucida Sans Unicode"/>
              </a:rPr>
              <a:t>S</a:t>
            </a:r>
            <a:r>
              <a:rPr dirty="0" smtClean="0" sz="1800" spc="-15">
                <a:latin typeface="Lucida Sans Unicode"/>
                <a:cs typeface="Lucida Sans Unicode"/>
              </a:rPr>
              <a:t>e</a:t>
            </a:r>
            <a:r>
              <a:rPr dirty="0" smtClean="0" sz="1800" spc="-30">
                <a:latin typeface="Lucida Sans Unicode"/>
                <a:cs typeface="Lucida Sans Unicode"/>
              </a:rPr>
              <a:t>m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-25">
                <a:latin typeface="Lucida Sans Unicode"/>
                <a:cs typeface="Lucida Sans Unicode"/>
              </a:rPr>
              <a:t>n</a:t>
            </a:r>
            <a:r>
              <a:rPr dirty="0" smtClean="0" sz="1800" spc="0">
                <a:latin typeface="Lucida Sans Unicode"/>
                <a:cs typeface="Lucida Sans Unicode"/>
              </a:rPr>
              <a:t>tic</a:t>
            </a:r>
            <a:r>
              <a:rPr dirty="0" smtClean="0" sz="1800" spc="5"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latin typeface="Lucida Sans Unicode"/>
                <a:cs typeface="Lucida Sans Unicode"/>
              </a:rPr>
              <a:t>We</a:t>
            </a:r>
            <a:r>
              <a:rPr dirty="0" smtClean="0" sz="1800" spc="0">
                <a:latin typeface="Lucida Sans Unicode"/>
                <a:cs typeface="Lucida Sans Unicode"/>
              </a:rPr>
              <a:t>b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53370" y="2451218"/>
            <a:ext cx="1052195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Lucida Sans Unicode"/>
                <a:cs typeface="Lucida Sans Unicode"/>
              </a:rPr>
              <a:t>D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latin typeface="Lucida Sans Unicode"/>
                <a:cs typeface="Lucida Sans Unicode"/>
              </a:rPr>
              <a:t>t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latin typeface="Lucida Sans Unicode"/>
                <a:cs typeface="Lucida Sans Unicode"/>
              </a:rPr>
              <a:t>b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-15">
                <a:latin typeface="Lucida Sans Unicode"/>
                <a:cs typeface="Lucida Sans Unicode"/>
              </a:rPr>
              <a:t>s</a:t>
            </a:r>
            <a:r>
              <a:rPr dirty="0" smtClean="0" sz="1800" spc="0">
                <a:latin typeface="Lucida Sans Unicode"/>
                <a:cs typeface="Lucida Sans Unicode"/>
              </a:rPr>
              <a:t>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1156" y="4994738"/>
            <a:ext cx="442595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25">
                <a:latin typeface="Lucida Sans Unicode"/>
                <a:cs typeface="Lucida Sans Unicode"/>
              </a:rPr>
              <a:t>N</a:t>
            </a:r>
            <a:r>
              <a:rPr dirty="0" smtClean="0" sz="1800" spc="-10">
                <a:latin typeface="Lucida Sans Unicode"/>
                <a:cs typeface="Lucida Sans Unicode"/>
              </a:rPr>
              <a:t>LP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什么是知识图谱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8679"/>
            <a:ext cx="7915275" cy="27197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355600" marR="12700" indent="-342900">
              <a:lnSpc>
                <a:spcPct val="100099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5">
                <a:latin typeface="Microsoft YaHei UI"/>
                <a:cs typeface="Microsoft YaHei UI"/>
              </a:rPr>
              <a:t>Th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6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K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edge</a:t>
            </a:r>
            <a:r>
              <a:rPr dirty="0" smtClean="0" sz="2400" spc="6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ph</a:t>
            </a:r>
            <a:r>
              <a:rPr dirty="0" smtClean="0" sz="2400" spc="5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6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a</a:t>
            </a:r>
            <a:r>
              <a:rPr dirty="0" smtClean="0" sz="2400" spc="5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em</a:t>
            </a:r>
            <a:r>
              <a:rPr dirty="0" smtClean="0" sz="2400" spc="6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6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un</a:t>
            </a:r>
            <a:r>
              <a:rPr dirty="0" smtClean="0" sz="2400" spc="0">
                <a:latin typeface="Microsoft YaHei UI"/>
                <a:cs typeface="Microsoft YaHei UI"/>
              </a:rPr>
              <a:t>de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st</a:t>
            </a:r>
            <a:r>
              <a:rPr dirty="0" smtClean="0" sz="2400" spc="-5">
                <a:latin typeface="Microsoft YaHei UI"/>
                <a:cs typeface="Microsoft YaHei UI"/>
              </a:rPr>
              <a:t>an</a:t>
            </a:r>
            <a:r>
              <a:rPr dirty="0" smtClean="0" sz="2400" spc="0">
                <a:latin typeface="Microsoft YaHei UI"/>
                <a:cs typeface="Microsoft YaHei UI"/>
              </a:rPr>
              <a:t>ds</a:t>
            </a:r>
            <a:r>
              <a:rPr dirty="0" smtClean="0" sz="2400" spc="0">
                <a:latin typeface="Microsoft YaHei UI"/>
                <a:cs typeface="Microsoft YaHei UI"/>
              </a:rPr>
              <a:t> f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ts </a:t>
            </a:r>
            <a:r>
              <a:rPr dirty="0" smtClean="0" sz="2400" spc="13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ou</a:t>
            </a:r>
            <a:r>
              <a:rPr dirty="0" smtClean="0" sz="2400" spc="0">
                <a:latin typeface="Microsoft YaHei UI"/>
                <a:cs typeface="Microsoft YaHei UI"/>
              </a:rPr>
              <a:t>t </a:t>
            </a:r>
            <a:r>
              <a:rPr dirty="0" smtClean="0" sz="2400" spc="13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pe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e, </a:t>
            </a:r>
            <a:r>
              <a:rPr dirty="0" smtClean="0" sz="2400" spc="12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es </a:t>
            </a:r>
            <a:r>
              <a:rPr dirty="0" smtClean="0" sz="2400" spc="13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an</a:t>
            </a:r>
            <a:r>
              <a:rPr dirty="0" smtClean="0" sz="2400" spc="0">
                <a:latin typeface="Microsoft YaHei UI"/>
                <a:cs typeface="Microsoft YaHei UI"/>
              </a:rPr>
              <a:t>d </a:t>
            </a:r>
            <a:r>
              <a:rPr dirty="0" smtClean="0" sz="2400" spc="130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gs </a:t>
            </a:r>
            <a:r>
              <a:rPr dirty="0" smtClean="0" sz="2400" spc="12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an</a:t>
            </a:r>
            <a:r>
              <a:rPr dirty="0" smtClean="0" sz="2400" spc="0">
                <a:latin typeface="Microsoft YaHei UI"/>
                <a:cs typeface="Microsoft YaHei UI"/>
              </a:rPr>
              <a:t>d </a:t>
            </a:r>
            <a:r>
              <a:rPr dirty="0" smtClean="0" sz="2400" spc="13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ho</a:t>
            </a:r>
            <a:r>
              <a:rPr dirty="0" smtClean="0" sz="2400" spc="0">
                <a:latin typeface="Microsoft YaHei UI"/>
                <a:cs typeface="Microsoft YaHei UI"/>
              </a:rPr>
              <a:t>w</a:t>
            </a:r>
            <a:r>
              <a:rPr dirty="0" smtClean="0" sz="2400" spc="0">
                <a:latin typeface="Microsoft YaHei UI"/>
                <a:cs typeface="Microsoft YaHei UI"/>
              </a:rPr>
              <a:t> t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latin typeface="Microsoft YaHei UI"/>
                <a:cs typeface="Microsoft YaHei UI"/>
              </a:rPr>
              <a:t>ese 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es </a:t>
            </a:r>
            <a:r>
              <a:rPr dirty="0" smtClean="0" sz="2400" spc="-5">
                <a:latin typeface="Microsoft YaHei UI"/>
                <a:cs typeface="Microsoft YaHei UI"/>
              </a:rPr>
              <a:t>ar</a:t>
            </a:r>
            <a:r>
              <a:rPr dirty="0" smtClean="0" sz="2400" spc="0">
                <a:latin typeface="Microsoft YaHei UI"/>
                <a:cs typeface="Microsoft YaHei UI"/>
              </a:rPr>
              <a:t>e 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ll </a:t>
            </a:r>
            <a:r>
              <a:rPr dirty="0" smtClean="0" sz="2400" spc="-5">
                <a:latin typeface="Microsoft YaHei UI"/>
                <a:cs typeface="Microsoft YaHei UI"/>
              </a:rPr>
              <a:t>conn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te</a:t>
            </a:r>
            <a:r>
              <a:rPr dirty="0" smtClean="0" sz="2400" spc="-5">
                <a:latin typeface="Microsoft YaHei UI"/>
                <a:cs typeface="Microsoft YaHei UI"/>
              </a:rPr>
              <a:t>d</a:t>
            </a:r>
            <a:r>
              <a:rPr dirty="0" smtClean="0" sz="2400" spc="0">
                <a:latin typeface="Microsoft YaHei UI"/>
                <a:cs typeface="Microsoft YaHei UI"/>
              </a:rPr>
              <a:t>.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  <a:spcBef>
                <a:spcPts val="19"/>
              </a:spcBef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>
                <a:latin typeface="Microsoft YaHei UI"/>
                <a:cs typeface="Microsoft YaHei UI"/>
              </a:rPr>
              <a:t>知识图谱本质上是一种语义网络。其结点代表实体</a:t>
            </a:r>
            <a:endParaRPr sz="2400">
              <a:latin typeface="Microsoft YaHei UI"/>
              <a:cs typeface="Microsoft YaHei UI"/>
            </a:endParaRPr>
          </a:p>
          <a:p>
            <a:pPr marL="355600" marR="247015">
              <a:lnSpc>
                <a:spcPts val="2870"/>
              </a:lnSpc>
              <a:spcBef>
                <a:spcPts val="125"/>
              </a:spcBef>
            </a:pPr>
            <a:r>
              <a:rPr dirty="0" smtClean="0" sz="2400">
                <a:latin typeface="Microsoft YaHei UI"/>
                <a:cs typeface="Microsoft YaHei UI"/>
              </a:rPr>
              <a:t>（e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0">
                <a:latin typeface="Microsoft YaHei UI"/>
                <a:cs typeface="Microsoft YaHei UI"/>
              </a:rPr>
              <a:t>）或者概念（</a:t>
            </a:r>
            <a:r>
              <a:rPr dirty="0" smtClean="0" sz="2400" spc="-5">
                <a:latin typeface="Microsoft YaHei UI"/>
                <a:cs typeface="Microsoft YaHei UI"/>
              </a:rPr>
              <a:t>conc</a:t>
            </a:r>
            <a:r>
              <a:rPr dirty="0" smtClean="0" sz="2400" spc="0">
                <a:latin typeface="Microsoft YaHei UI"/>
                <a:cs typeface="Microsoft YaHei UI"/>
              </a:rPr>
              <a:t>ept），边代表实体/概念之</a:t>
            </a:r>
            <a:r>
              <a:rPr dirty="0" smtClean="0" sz="2400" spc="0">
                <a:latin typeface="Microsoft YaHei UI"/>
                <a:cs typeface="Microsoft YaHei UI"/>
              </a:rPr>
              <a:t> 间的各种语义关系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知识图谱包含哪些内容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25751" y="2249741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378042"/>
                </a:moveTo>
                <a:lnTo>
                  <a:pt x="972108" y="378042"/>
                </a:lnTo>
                <a:lnTo>
                  <a:pt x="972108" y="0"/>
                </a:lnTo>
                <a:lnTo>
                  <a:pt x="0" y="0"/>
                </a:lnTo>
                <a:lnTo>
                  <a:pt x="0" y="37804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525751" y="2249741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0"/>
                </a:moveTo>
                <a:lnTo>
                  <a:pt x="972108" y="0"/>
                </a:lnTo>
                <a:lnTo>
                  <a:pt x="972108" y="378042"/>
                </a:lnTo>
                <a:lnTo>
                  <a:pt x="0" y="3780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08606" y="2333797"/>
            <a:ext cx="40640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Root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69668" y="2951820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378042"/>
                </a:moveTo>
                <a:lnTo>
                  <a:pt x="972108" y="378042"/>
                </a:lnTo>
                <a:lnTo>
                  <a:pt x="972108" y="0"/>
                </a:lnTo>
                <a:lnTo>
                  <a:pt x="0" y="0"/>
                </a:lnTo>
                <a:lnTo>
                  <a:pt x="0" y="37804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769668" y="2951820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0"/>
                </a:moveTo>
                <a:lnTo>
                  <a:pt x="972108" y="0"/>
                </a:lnTo>
                <a:lnTo>
                  <a:pt x="972108" y="378042"/>
                </a:lnTo>
                <a:lnTo>
                  <a:pt x="0" y="3780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900915" y="3035875"/>
            <a:ext cx="71120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350" spc="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43853" y="2951820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378042"/>
                </a:moveTo>
                <a:lnTo>
                  <a:pt x="972108" y="378042"/>
                </a:lnTo>
                <a:lnTo>
                  <a:pt x="972108" y="0"/>
                </a:lnTo>
                <a:lnTo>
                  <a:pt x="0" y="0"/>
                </a:lnTo>
                <a:lnTo>
                  <a:pt x="0" y="37804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443853" y="2951820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0"/>
                </a:moveTo>
                <a:lnTo>
                  <a:pt x="972108" y="0"/>
                </a:lnTo>
                <a:lnTo>
                  <a:pt x="972108" y="378042"/>
                </a:lnTo>
                <a:lnTo>
                  <a:pt x="0" y="3780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575101" y="3035875"/>
            <a:ext cx="71120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350" spc="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97559" y="3761910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378042"/>
                </a:moveTo>
                <a:lnTo>
                  <a:pt x="972108" y="378042"/>
                </a:lnTo>
                <a:lnTo>
                  <a:pt x="972108" y="0"/>
                </a:lnTo>
                <a:lnTo>
                  <a:pt x="0" y="0"/>
                </a:lnTo>
                <a:lnTo>
                  <a:pt x="0" y="37804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797559" y="3761910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0"/>
                </a:moveTo>
                <a:lnTo>
                  <a:pt x="972108" y="0"/>
                </a:lnTo>
                <a:lnTo>
                  <a:pt x="972108" y="378042"/>
                </a:lnTo>
                <a:lnTo>
                  <a:pt x="0" y="3780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928808" y="3845965"/>
            <a:ext cx="71120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350" spc="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53998" y="3749147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378042"/>
                </a:moveTo>
                <a:lnTo>
                  <a:pt x="972108" y="378042"/>
                </a:lnTo>
                <a:lnTo>
                  <a:pt x="972108" y="0"/>
                </a:lnTo>
                <a:lnTo>
                  <a:pt x="0" y="0"/>
                </a:lnTo>
                <a:lnTo>
                  <a:pt x="0" y="37804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153998" y="3749147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0"/>
                </a:moveTo>
                <a:lnTo>
                  <a:pt x="972108" y="0"/>
                </a:lnTo>
                <a:lnTo>
                  <a:pt x="972108" y="378042"/>
                </a:lnTo>
                <a:lnTo>
                  <a:pt x="0" y="3780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285245" y="3833204"/>
            <a:ext cx="71120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350" spc="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1925" y="3749147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378042"/>
                </a:moveTo>
                <a:lnTo>
                  <a:pt x="972108" y="378042"/>
                </a:lnTo>
                <a:lnTo>
                  <a:pt x="972108" y="0"/>
                </a:lnTo>
                <a:lnTo>
                  <a:pt x="0" y="0"/>
                </a:lnTo>
                <a:lnTo>
                  <a:pt x="0" y="37804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091925" y="3749147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0"/>
                </a:moveTo>
                <a:lnTo>
                  <a:pt x="972108" y="0"/>
                </a:lnTo>
                <a:lnTo>
                  <a:pt x="972108" y="378042"/>
                </a:lnTo>
                <a:lnTo>
                  <a:pt x="0" y="3780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223174" y="3833204"/>
            <a:ext cx="71120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350" spc="-1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350" spc="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87469" y="4833156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0"/>
                </a:moveTo>
                <a:lnTo>
                  <a:pt x="972108" y="0"/>
                </a:lnTo>
                <a:lnTo>
                  <a:pt x="972108" y="378042"/>
                </a:lnTo>
                <a:lnTo>
                  <a:pt x="0" y="3780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115543" y="4917211"/>
            <a:ext cx="71755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I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5">
                <a:latin typeface="Lucida Sans Unicode"/>
                <a:cs typeface="Lucida Sans Unicode"/>
              </a:rPr>
              <a:t>s</a:t>
            </a:r>
            <a:r>
              <a:rPr dirty="0" smtClean="0" sz="1350" spc="-10">
                <a:latin typeface="Lucida Sans Unicode"/>
                <a:cs typeface="Lucida Sans Unicode"/>
              </a:rPr>
              <a:t>t</a:t>
            </a:r>
            <a:r>
              <a:rPr dirty="0" smtClean="0" sz="1350" spc="-5"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latin typeface="Lucida Sans Unicode"/>
                <a:cs typeface="Lucida Sans Unicode"/>
              </a:rPr>
              <a:t>c</a:t>
            </a:r>
            <a:r>
              <a:rPr dirty="0" smtClean="0" sz="1350" spc="5">
                <a:latin typeface="Lucida Sans Unicode"/>
                <a:cs typeface="Lucida Sans Unicode"/>
              </a:rPr>
              <a:t>e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48009" y="4833156"/>
            <a:ext cx="972108" cy="378042"/>
          </a:xfrm>
          <a:custGeom>
            <a:avLst/>
            <a:gdLst/>
            <a:ahLst/>
            <a:cxnLst/>
            <a:rect l="l" t="t" r="r" b="b"/>
            <a:pathLst>
              <a:path w="972108" h="378042">
                <a:moveTo>
                  <a:pt x="0" y="0"/>
                </a:moveTo>
                <a:lnTo>
                  <a:pt x="972108" y="0"/>
                </a:lnTo>
                <a:lnTo>
                  <a:pt x="972108" y="378042"/>
                </a:lnTo>
                <a:lnTo>
                  <a:pt x="0" y="3780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976083" y="4917211"/>
            <a:ext cx="71755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I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5">
                <a:latin typeface="Lucida Sans Unicode"/>
                <a:cs typeface="Lucida Sans Unicode"/>
              </a:rPr>
              <a:t>s</a:t>
            </a:r>
            <a:r>
              <a:rPr dirty="0" smtClean="0" sz="1350" spc="-10">
                <a:latin typeface="Lucida Sans Unicode"/>
                <a:cs typeface="Lucida Sans Unicode"/>
              </a:rPr>
              <a:t>t</a:t>
            </a:r>
            <a:r>
              <a:rPr dirty="0" smtClean="0" sz="1350" spc="-5"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latin typeface="Lucida Sans Unicode"/>
                <a:cs typeface="Lucida Sans Unicode"/>
              </a:rPr>
              <a:t>c</a:t>
            </a:r>
            <a:r>
              <a:rPr dirty="0" smtClean="0" sz="1350" spc="5">
                <a:latin typeface="Lucida Sans Unicode"/>
                <a:cs typeface="Lucida Sans Unicode"/>
              </a:rPr>
              <a:t>e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55722" y="2627783"/>
            <a:ext cx="756084" cy="324036"/>
          </a:xfrm>
          <a:custGeom>
            <a:avLst/>
            <a:gdLst/>
            <a:ahLst/>
            <a:cxnLst/>
            <a:rect l="l" t="t" r="r" b="b"/>
            <a:pathLst>
              <a:path w="756084" h="324036">
                <a:moveTo>
                  <a:pt x="756084" y="0"/>
                </a:moveTo>
                <a:lnTo>
                  <a:pt x="0" y="324036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011806" y="2627783"/>
            <a:ext cx="918102" cy="324036"/>
          </a:xfrm>
          <a:custGeom>
            <a:avLst/>
            <a:gdLst/>
            <a:ahLst/>
            <a:cxnLst/>
            <a:rect l="l" t="t" r="r" b="b"/>
            <a:pathLst>
              <a:path w="918102" h="324036">
                <a:moveTo>
                  <a:pt x="0" y="0"/>
                </a:moveTo>
                <a:lnTo>
                  <a:pt x="918102" y="324036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283613" y="3329862"/>
            <a:ext cx="972108" cy="432048"/>
          </a:xfrm>
          <a:custGeom>
            <a:avLst/>
            <a:gdLst/>
            <a:ahLst/>
            <a:cxnLst/>
            <a:rect l="l" t="t" r="r" b="b"/>
            <a:pathLst>
              <a:path w="972108" h="432048">
                <a:moveTo>
                  <a:pt x="972108" y="0"/>
                </a:moveTo>
                <a:lnTo>
                  <a:pt x="0" y="432048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255721" y="3329862"/>
            <a:ext cx="384330" cy="419286"/>
          </a:xfrm>
          <a:custGeom>
            <a:avLst/>
            <a:gdLst/>
            <a:ahLst/>
            <a:cxnLst/>
            <a:rect l="l" t="t" r="r" b="b"/>
            <a:pathLst>
              <a:path w="384330" h="419286">
                <a:moveTo>
                  <a:pt x="0" y="0"/>
                </a:moveTo>
                <a:lnTo>
                  <a:pt x="384330" y="419286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929908" y="3329862"/>
            <a:ext cx="648072" cy="419286"/>
          </a:xfrm>
          <a:custGeom>
            <a:avLst/>
            <a:gdLst/>
            <a:ahLst/>
            <a:cxnLst/>
            <a:rect l="l" t="t" r="r" b="b"/>
            <a:pathLst>
              <a:path w="648072" h="419286">
                <a:moveTo>
                  <a:pt x="0" y="0"/>
                </a:moveTo>
                <a:lnTo>
                  <a:pt x="648072" y="419286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473524" y="4139952"/>
            <a:ext cx="810090" cy="693204"/>
          </a:xfrm>
          <a:custGeom>
            <a:avLst/>
            <a:gdLst/>
            <a:ahLst/>
            <a:cxnLst/>
            <a:rect l="l" t="t" r="r" b="b"/>
            <a:pathLst>
              <a:path w="810090" h="693204">
                <a:moveTo>
                  <a:pt x="810090" y="0"/>
                </a:moveTo>
                <a:lnTo>
                  <a:pt x="0" y="693204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283614" y="4139952"/>
            <a:ext cx="1026114" cy="693204"/>
          </a:xfrm>
          <a:custGeom>
            <a:avLst/>
            <a:gdLst/>
            <a:ahLst/>
            <a:cxnLst/>
            <a:rect l="l" t="t" r="r" b="b"/>
            <a:pathLst>
              <a:path w="1026114" h="693204">
                <a:moveTo>
                  <a:pt x="0" y="0"/>
                </a:moveTo>
                <a:lnTo>
                  <a:pt x="1026114" y="693204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640051" y="4127189"/>
            <a:ext cx="1127838" cy="705966"/>
          </a:xfrm>
          <a:custGeom>
            <a:avLst/>
            <a:gdLst/>
            <a:ahLst/>
            <a:cxnLst/>
            <a:rect l="l" t="t" r="r" b="b"/>
            <a:pathLst>
              <a:path w="1127838" h="705966">
                <a:moveTo>
                  <a:pt x="0" y="0"/>
                </a:moveTo>
                <a:lnTo>
                  <a:pt x="1127838" y="705966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309727" y="4139952"/>
            <a:ext cx="330324" cy="693204"/>
          </a:xfrm>
          <a:custGeom>
            <a:avLst/>
            <a:gdLst/>
            <a:ahLst/>
            <a:cxnLst/>
            <a:rect l="l" t="t" r="r" b="b"/>
            <a:pathLst>
              <a:path w="330324" h="693204">
                <a:moveTo>
                  <a:pt x="330324" y="0"/>
                </a:moveTo>
                <a:lnTo>
                  <a:pt x="0" y="693204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6577979" y="4139952"/>
            <a:ext cx="756084" cy="693204"/>
          </a:xfrm>
          <a:custGeom>
            <a:avLst/>
            <a:gdLst/>
            <a:ahLst/>
            <a:cxnLst/>
            <a:rect l="l" t="t" r="r" b="b"/>
            <a:pathLst>
              <a:path w="756084" h="693204">
                <a:moveTo>
                  <a:pt x="0" y="0"/>
                </a:moveTo>
                <a:lnTo>
                  <a:pt x="756084" y="693204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254342" y="4927301"/>
            <a:ext cx="36830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……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59264" y="3805534"/>
            <a:ext cx="36830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……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11163" y="2995444"/>
            <a:ext cx="36830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……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14490" y="5206436"/>
            <a:ext cx="3024336" cy="558800"/>
          </a:xfrm>
          <a:custGeom>
            <a:avLst/>
            <a:gdLst/>
            <a:ahLst/>
            <a:cxnLst/>
            <a:rect l="l" t="t" r="r" b="b"/>
            <a:pathLst>
              <a:path w="3024336" h="558800">
                <a:moveTo>
                  <a:pt x="0" y="0"/>
                </a:moveTo>
                <a:lnTo>
                  <a:pt x="5576" y="41875"/>
                </a:lnTo>
                <a:lnTo>
                  <a:pt x="21926" y="83540"/>
                </a:lnTo>
                <a:lnTo>
                  <a:pt x="48483" y="124787"/>
                </a:lnTo>
                <a:lnTo>
                  <a:pt x="84681" y="165404"/>
                </a:lnTo>
                <a:lnTo>
                  <a:pt x="129951" y="205184"/>
                </a:lnTo>
                <a:lnTo>
                  <a:pt x="183728" y="243916"/>
                </a:lnTo>
                <a:lnTo>
                  <a:pt x="245443" y="281390"/>
                </a:lnTo>
                <a:lnTo>
                  <a:pt x="314530" y="317398"/>
                </a:lnTo>
                <a:lnTo>
                  <a:pt x="390422" y="351729"/>
                </a:lnTo>
                <a:lnTo>
                  <a:pt x="472552" y="384175"/>
                </a:lnTo>
                <a:lnTo>
                  <a:pt x="560352" y="414524"/>
                </a:lnTo>
                <a:lnTo>
                  <a:pt x="653256" y="442569"/>
                </a:lnTo>
                <a:lnTo>
                  <a:pt x="750696" y="468099"/>
                </a:lnTo>
                <a:lnTo>
                  <a:pt x="852106" y="490905"/>
                </a:lnTo>
                <a:lnTo>
                  <a:pt x="956918" y="510778"/>
                </a:lnTo>
                <a:lnTo>
                  <a:pt x="1064566" y="527507"/>
                </a:lnTo>
                <a:lnTo>
                  <a:pt x="1174482" y="540883"/>
                </a:lnTo>
                <a:lnTo>
                  <a:pt x="1286098" y="550697"/>
                </a:lnTo>
                <a:lnTo>
                  <a:pt x="1398849" y="556739"/>
                </a:lnTo>
                <a:lnTo>
                  <a:pt x="1512168" y="558800"/>
                </a:lnTo>
                <a:lnTo>
                  <a:pt x="1625486" y="556774"/>
                </a:lnTo>
                <a:lnTo>
                  <a:pt x="1738237" y="550835"/>
                </a:lnTo>
                <a:lnTo>
                  <a:pt x="1849854" y="541188"/>
                </a:lnTo>
                <a:lnTo>
                  <a:pt x="1959769" y="528040"/>
                </a:lnTo>
                <a:lnTo>
                  <a:pt x="2067417" y="511596"/>
                </a:lnTo>
                <a:lnTo>
                  <a:pt x="2172229" y="492063"/>
                </a:lnTo>
                <a:lnTo>
                  <a:pt x="2273639" y="469645"/>
                </a:lnTo>
                <a:lnTo>
                  <a:pt x="2371079" y="444550"/>
                </a:lnTo>
                <a:lnTo>
                  <a:pt x="2463983" y="416984"/>
                </a:lnTo>
                <a:lnTo>
                  <a:pt x="2551783" y="387151"/>
                </a:lnTo>
                <a:lnTo>
                  <a:pt x="2633913" y="355259"/>
                </a:lnTo>
                <a:lnTo>
                  <a:pt x="2709805" y="321513"/>
                </a:lnTo>
                <a:lnTo>
                  <a:pt x="2778892" y="286119"/>
                </a:lnTo>
                <a:lnTo>
                  <a:pt x="2840607" y="249283"/>
                </a:lnTo>
                <a:lnTo>
                  <a:pt x="2894384" y="211212"/>
                </a:lnTo>
                <a:lnTo>
                  <a:pt x="2939654" y="172110"/>
                </a:lnTo>
                <a:lnTo>
                  <a:pt x="2975852" y="132185"/>
                </a:lnTo>
                <a:lnTo>
                  <a:pt x="3002409" y="91641"/>
                </a:lnTo>
                <a:lnTo>
                  <a:pt x="3018759" y="50686"/>
                </a:lnTo>
                <a:lnTo>
                  <a:pt x="3024336" y="9525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1339397" y="2186862"/>
            <a:ext cx="6318702" cy="1"/>
          </a:xfrm>
          <a:custGeom>
            <a:avLst/>
            <a:gdLst/>
            <a:ahLst/>
            <a:cxnLst/>
            <a:rect l="l" t="t" r="r" b="b"/>
            <a:pathLst>
              <a:path w="6318702" h="1">
                <a:moveTo>
                  <a:pt x="0" y="0"/>
                </a:moveTo>
                <a:lnTo>
                  <a:pt x="6318702" y="1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1393404" y="4239089"/>
            <a:ext cx="6384391" cy="1"/>
          </a:xfrm>
          <a:custGeom>
            <a:avLst/>
            <a:gdLst/>
            <a:ahLst/>
            <a:cxnLst/>
            <a:rect l="l" t="t" r="r" b="b"/>
            <a:pathLst>
              <a:path w="6384391" h="1">
                <a:moveTo>
                  <a:pt x="0" y="0"/>
                </a:moveTo>
                <a:lnTo>
                  <a:pt x="6384391" y="1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472144" y="2932565"/>
            <a:ext cx="2211705" cy="6616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宋体"/>
                <a:cs typeface="宋体"/>
              </a:rPr>
              <a:t>实</a:t>
            </a:r>
            <a:r>
              <a:rPr dirty="0" smtClean="0" sz="1350" spc="-10">
                <a:latin typeface="Microsoft JhengHei Light"/>
                <a:cs typeface="Microsoft JhengHei Light"/>
              </a:rPr>
              <a:t>体</a:t>
            </a:r>
            <a:r>
              <a:rPr dirty="0" smtClean="0" sz="1350" spc="-10">
                <a:latin typeface="Microsoft JhengHei Light"/>
                <a:cs typeface="Microsoft JhengHei Light"/>
              </a:rPr>
              <a:t>三</a:t>
            </a:r>
            <a:r>
              <a:rPr dirty="0" smtClean="0" sz="1350" spc="-10">
                <a:latin typeface="Microsoft JhengHei Light"/>
                <a:cs typeface="Microsoft JhengHei Light"/>
              </a:rPr>
              <a:t>元</a:t>
            </a:r>
            <a:r>
              <a:rPr dirty="0" smtClean="0" sz="1350" spc="-10">
                <a:latin typeface="宋体"/>
                <a:cs typeface="宋体"/>
              </a:rPr>
              <a:t>组</a:t>
            </a:r>
            <a:r>
              <a:rPr dirty="0" smtClean="0" sz="1350" spc="10">
                <a:latin typeface="Microsoft JhengHei Light"/>
                <a:cs typeface="Microsoft JhengHei Light"/>
              </a:rPr>
              <a:t>：</a:t>
            </a:r>
            <a:endParaRPr sz="1350">
              <a:latin typeface="Microsoft JhengHei Light"/>
              <a:cs typeface="Microsoft JhengHei Light"/>
            </a:endParaRPr>
          </a:p>
          <a:p>
            <a:pPr marL="12700">
              <a:lnSpc>
                <a:spcPts val="1600"/>
              </a:lnSpc>
            </a:pPr>
            <a:r>
              <a:rPr dirty="0" smtClean="0" sz="1350" spc="-10">
                <a:latin typeface="Lucida Sans Unicode"/>
                <a:cs typeface="Lucida Sans Unicode"/>
              </a:rPr>
              <a:t>(</a:t>
            </a:r>
            <a:r>
              <a:rPr dirty="0" smtClean="0" sz="1350" spc="0">
                <a:latin typeface="Lucida Sans Unicode"/>
                <a:cs typeface="Lucida Sans Unicode"/>
              </a:rPr>
              <a:t>E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latin typeface="Lucida Sans Unicode"/>
                <a:cs typeface="Lucida Sans Unicode"/>
              </a:rPr>
              <a:t>t</a:t>
            </a:r>
            <a:r>
              <a:rPr dirty="0" smtClean="0" sz="1350" spc="-10">
                <a:latin typeface="Lucida Sans Unicode"/>
                <a:cs typeface="Lucida Sans Unicode"/>
              </a:rPr>
              <a:t>1</a:t>
            </a:r>
            <a:r>
              <a:rPr dirty="0" smtClean="0" sz="1350" spc="0">
                <a:latin typeface="Lucida Sans Unicode"/>
                <a:cs typeface="Lucida Sans Unicode"/>
              </a:rPr>
              <a:t>,</a:t>
            </a:r>
            <a:r>
              <a:rPr dirty="0" smtClean="0" sz="1350" spc="-10">
                <a:latin typeface="Lucida Sans Unicode"/>
                <a:cs typeface="Lucida Sans Unicode"/>
              </a:rPr>
              <a:t> </a:t>
            </a:r>
            <a:r>
              <a:rPr dirty="0" smtClean="0" sz="1350" spc="-10">
                <a:latin typeface="Lucida Sans Unicode"/>
                <a:cs typeface="Lucida Sans Unicode"/>
              </a:rPr>
              <a:t>R</a:t>
            </a:r>
            <a:r>
              <a:rPr dirty="0" smtClean="0" sz="1350" spc="-10">
                <a:latin typeface="Lucida Sans Unicode"/>
                <a:cs typeface="Lucida Sans Unicode"/>
              </a:rPr>
              <a:t>e</a:t>
            </a:r>
            <a:r>
              <a:rPr dirty="0" smtClean="0" sz="1350" spc="-10">
                <a:latin typeface="Lucida Sans Unicode"/>
                <a:cs typeface="Lucida Sans Unicode"/>
              </a:rPr>
              <a:t>l</a:t>
            </a:r>
            <a:r>
              <a:rPr dirty="0" smtClean="0" sz="1350" spc="0">
                <a:latin typeface="Lucida Sans Unicode"/>
                <a:cs typeface="Lucida Sans Unicode"/>
              </a:rPr>
              <a:t>a</a:t>
            </a:r>
            <a:r>
              <a:rPr dirty="0" smtClean="0" sz="1350" spc="-10">
                <a:latin typeface="Lucida Sans Unicode"/>
                <a:cs typeface="Lucida Sans Unicode"/>
              </a:rPr>
              <a:t>t</a:t>
            </a:r>
            <a:r>
              <a:rPr dirty="0" smtClean="0" sz="1350" spc="-10">
                <a:latin typeface="Lucida Sans Unicode"/>
                <a:cs typeface="Lucida Sans Unicode"/>
              </a:rPr>
              <a:t>i</a:t>
            </a:r>
            <a:r>
              <a:rPr dirty="0" smtClean="0" sz="1350" spc="-10">
                <a:latin typeface="Lucida Sans Unicode"/>
                <a:cs typeface="Lucida Sans Unicode"/>
              </a:rPr>
              <a:t>o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0">
                <a:latin typeface="Lucida Sans Unicode"/>
                <a:cs typeface="Lucida Sans Unicode"/>
              </a:rPr>
              <a:t>,</a:t>
            </a:r>
            <a:r>
              <a:rPr dirty="0" smtClean="0" sz="1350" spc="-10">
                <a:latin typeface="Lucida Sans Unicode"/>
                <a:cs typeface="Lucida Sans Unicode"/>
              </a:rPr>
              <a:t> </a:t>
            </a:r>
            <a:r>
              <a:rPr dirty="0" smtClean="0" sz="1350" spc="0">
                <a:latin typeface="Lucida Sans Unicode"/>
                <a:cs typeface="Lucida Sans Unicode"/>
              </a:rPr>
              <a:t>E</a:t>
            </a:r>
            <a:r>
              <a:rPr dirty="0" smtClean="0" sz="1350" spc="-10"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latin typeface="Lucida Sans Unicode"/>
                <a:cs typeface="Lucida Sans Unicode"/>
              </a:rPr>
              <a:t>t</a:t>
            </a:r>
            <a:r>
              <a:rPr dirty="0" smtClean="0" sz="1350" spc="-10">
                <a:latin typeface="Lucida Sans Unicode"/>
                <a:cs typeface="Lucida Sans Unicode"/>
              </a:rPr>
              <a:t>2</a:t>
            </a:r>
            <a:r>
              <a:rPr dirty="0" smtClean="0" sz="1350" spc="0">
                <a:latin typeface="Lucida Sans Unicode"/>
                <a:cs typeface="Lucida Sans Unicode"/>
              </a:rPr>
              <a:t>)</a:t>
            </a:r>
            <a:endParaRPr sz="1350">
              <a:latin typeface="Lucida Sans Unicode"/>
              <a:cs typeface="Lucida Sans Unicode"/>
            </a:endParaRPr>
          </a:p>
          <a:p>
            <a:pPr>
              <a:lnSpc>
                <a:spcPts val="800"/>
              </a:lnSpc>
              <a:spcBef>
                <a:spcPts val="28"/>
              </a:spcBef>
            </a:pPr>
            <a:endParaRPr sz="800"/>
          </a:p>
          <a:p>
            <a:pPr algn="r" marR="12700">
              <a:lnSpc>
                <a:spcPct val="100000"/>
              </a:lnSpc>
            </a:pPr>
            <a:r>
              <a:rPr dirty="0" smtClean="0" sz="900" spc="-10">
                <a:latin typeface="Lucida Sans Unicode"/>
                <a:cs typeface="Lucida Sans Unicode"/>
              </a:rPr>
              <a:t>Su</a:t>
            </a:r>
            <a:r>
              <a:rPr dirty="0" smtClean="0" sz="900" spc="-5">
                <a:latin typeface="Lucida Sans Unicode"/>
                <a:cs typeface="Lucida Sans Unicode"/>
              </a:rPr>
              <a:t>b</a:t>
            </a:r>
            <a:r>
              <a:rPr dirty="0" smtClean="0" sz="900" spc="0">
                <a:latin typeface="Lucida Sans Unicode"/>
                <a:cs typeface="Lucida Sans Unicode"/>
              </a:rPr>
              <a:t>cla</a:t>
            </a:r>
            <a:r>
              <a:rPr dirty="0" smtClean="0" sz="900" spc="-5">
                <a:latin typeface="Lucida Sans Unicode"/>
                <a:cs typeface="Lucida Sans Unicode"/>
              </a:rPr>
              <a:t>ss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66843" y="3481350"/>
            <a:ext cx="502920" cy="147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-10">
                <a:latin typeface="Lucida Sans Unicode"/>
                <a:cs typeface="Lucida Sans Unicode"/>
              </a:rPr>
              <a:t>Su</a:t>
            </a:r>
            <a:r>
              <a:rPr dirty="0" smtClean="0" sz="900" spc="-5">
                <a:latin typeface="Lucida Sans Unicode"/>
                <a:cs typeface="Lucida Sans Unicode"/>
              </a:rPr>
              <a:t>b</a:t>
            </a:r>
            <a:r>
              <a:rPr dirty="0" smtClean="0" sz="900" spc="0">
                <a:latin typeface="Lucida Sans Unicode"/>
                <a:cs typeface="Lucida Sans Unicode"/>
              </a:rPr>
              <a:t>cla</a:t>
            </a:r>
            <a:r>
              <a:rPr dirty="0" smtClean="0" sz="900" spc="-5">
                <a:latin typeface="Lucida Sans Unicode"/>
                <a:cs typeface="Lucida Sans Unicode"/>
              </a:rPr>
              <a:t>ss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19963" y="3478757"/>
            <a:ext cx="502920" cy="147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-10">
                <a:latin typeface="Lucida Sans Unicode"/>
                <a:cs typeface="Lucida Sans Unicode"/>
              </a:rPr>
              <a:t>Su</a:t>
            </a:r>
            <a:r>
              <a:rPr dirty="0" smtClean="0" sz="900" spc="-5">
                <a:latin typeface="Lucida Sans Unicode"/>
                <a:cs typeface="Lucida Sans Unicode"/>
              </a:rPr>
              <a:t>b</a:t>
            </a:r>
            <a:r>
              <a:rPr dirty="0" smtClean="0" sz="900" spc="0">
                <a:latin typeface="Lucida Sans Unicode"/>
                <a:cs typeface="Lucida Sans Unicode"/>
              </a:rPr>
              <a:t>cla</a:t>
            </a:r>
            <a:r>
              <a:rPr dirty="0" smtClean="0" sz="900" spc="-5">
                <a:latin typeface="Lucida Sans Unicode"/>
                <a:cs typeface="Lucida Sans Unicode"/>
              </a:rPr>
              <a:t>ss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38297" y="4392823"/>
            <a:ext cx="619760" cy="147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-5">
                <a:latin typeface="Lucida Sans Unicode"/>
                <a:cs typeface="Lucida Sans Unicode"/>
              </a:rPr>
              <a:t>Inst</a:t>
            </a:r>
            <a:r>
              <a:rPr dirty="0" smtClean="0" sz="900" spc="-5">
                <a:latin typeface="Lucida Sans Unicode"/>
                <a:cs typeface="Lucida Sans Unicode"/>
              </a:rPr>
              <a:t>anc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5">
                <a:latin typeface="Lucida Sans Unicode"/>
                <a:cs typeface="Lucida Sans Unicode"/>
              </a:rPr>
              <a:t>Of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94977" y="4428399"/>
            <a:ext cx="619760" cy="147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-5">
                <a:latin typeface="Lucida Sans Unicode"/>
                <a:cs typeface="Lucida Sans Unicode"/>
              </a:rPr>
              <a:t>Inst</a:t>
            </a:r>
            <a:r>
              <a:rPr dirty="0" smtClean="0" sz="900" spc="-5">
                <a:latin typeface="Lucida Sans Unicode"/>
                <a:cs typeface="Lucida Sans Unicode"/>
              </a:rPr>
              <a:t>anc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5">
                <a:latin typeface="Lucida Sans Unicode"/>
                <a:cs typeface="Lucida Sans Unicode"/>
              </a:rPr>
              <a:t>Of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82913" y="4422019"/>
            <a:ext cx="1348105" cy="147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740410" algn="l"/>
              </a:tabLst>
            </a:pPr>
            <a:r>
              <a:rPr dirty="0" smtClean="0" sz="900" spc="-5">
                <a:latin typeface="Lucida Sans Unicode"/>
                <a:cs typeface="Lucida Sans Unicode"/>
              </a:rPr>
              <a:t>Inst</a:t>
            </a:r>
            <a:r>
              <a:rPr dirty="0" smtClean="0" sz="900" spc="-5">
                <a:latin typeface="Lucida Sans Unicode"/>
                <a:cs typeface="Lucida Sans Unicode"/>
              </a:rPr>
              <a:t>anc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5">
                <a:latin typeface="Lucida Sans Unicode"/>
                <a:cs typeface="Lucida Sans Unicode"/>
              </a:rPr>
              <a:t>Of</a:t>
            </a:r>
            <a:r>
              <a:rPr dirty="0" smtClean="0" sz="900" spc="-5">
                <a:latin typeface="Lucida Sans Unicode"/>
                <a:cs typeface="Lucida Sans Unicode"/>
              </a:rPr>
              <a:t>	</a:t>
            </a:r>
            <a:r>
              <a:rPr dirty="0" smtClean="0" sz="900" spc="-5">
                <a:latin typeface="Lucida Sans Unicode"/>
                <a:cs typeface="Lucida Sans Unicode"/>
              </a:rPr>
              <a:t>Inst</a:t>
            </a:r>
            <a:r>
              <a:rPr dirty="0" smtClean="0" sz="900" spc="-5">
                <a:latin typeface="Lucida Sans Unicode"/>
                <a:cs typeface="Lucida Sans Unicode"/>
              </a:rPr>
              <a:t>anc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5">
                <a:latin typeface="Lucida Sans Unicode"/>
                <a:cs typeface="Lucida Sans Unicode"/>
              </a:rPr>
              <a:t>Of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21196" y="4428399"/>
            <a:ext cx="619760" cy="147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-5">
                <a:latin typeface="Lucida Sans Unicode"/>
                <a:cs typeface="Lucida Sans Unicode"/>
              </a:rPr>
              <a:t>Inst</a:t>
            </a:r>
            <a:r>
              <a:rPr dirty="0" smtClean="0" sz="900" spc="-5">
                <a:latin typeface="Lucida Sans Unicode"/>
                <a:cs typeface="Lucida Sans Unicode"/>
              </a:rPr>
              <a:t>anc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-5">
                <a:latin typeface="Lucida Sans Unicode"/>
                <a:cs typeface="Lucida Sans Unicode"/>
              </a:rPr>
              <a:t>Of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21284" y="5265196"/>
            <a:ext cx="1696085" cy="5175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900" spc="-5">
                <a:latin typeface="Lucida Sans Unicode"/>
                <a:cs typeface="Lucida Sans Unicode"/>
              </a:rPr>
              <a:t>At</a:t>
            </a:r>
            <a:r>
              <a:rPr dirty="0" smtClean="0" sz="900" spc="-5">
                <a:latin typeface="Lucida Sans Unicode"/>
                <a:cs typeface="Lucida Sans Unicode"/>
              </a:rPr>
              <a:t>t</a:t>
            </a:r>
            <a:r>
              <a:rPr dirty="0" smtClean="0" sz="900" spc="-10">
                <a:latin typeface="Lucida Sans Unicode"/>
                <a:cs typeface="Lucida Sans Unicode"/>
              </a:rPr>
              <a:t>r</a:t>
            </a:r>
            <a:r>
              <a:rPr dirty="0" smtClean="0" sz="900" spc="0">
                <a:latin typeface="Lucida Sans Unicode"/>
                <a:cs typeface="Lucida Sans Unicode"/>
              </a:rPr>
              <a:t>i</a:t>
            </a:r>
            <a:r>
              <a:rPr dirty="0" smtClean="0" sz="900" spc="-5">
                <a:latin typeface="Lucida Sans Unicode"/>
                <a:cs typeface="Lucida Sans Unicode"/>
              </a:rPr>
              <a:t>b</a:t>
            </a:r>
            <a:r>
              <a:rPr dirty="0" smtClean="0" sz="900" spc="-5">
                <a:latin typeface="Lucida Sans Unicode"/>
                <a:cs typeface="Lucida Sans Unicode"/>
              </a:rPr>
              <a:t>ut</a:t>
            </a:r>
            <a:r>
              <a:rPr dirty="0" smtClean="0" sz="900" spc="-5">
                <a:latin typeface="Lucida Sans Unicode"/>
                <a:cs typeface="Lucida Sans Unicode"/>
              </a:rPr>
              <a:t>e </a:t>
            </a:r>
            <a:r>
              <a:rPr dirty="0" smtClean="0" sz="900" spc="5">
                <a:latin typeface="Lucida Sans Unicode"/>
                <a:cs typeface="Lucida Sans Unicode"/>
              </a:rPr>
              <a:t>R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0">
                <a:latin typeface="Lucida Sans Unicode"/>
                <a:cs typeface="Lucida Sans Unicode"/>
              </a:rPr>
              <a:t>lati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-10">
                <a:latin typeface="Lucida Sans Unicode"/>
                <a:cs typeface="Lucida Sans Unicode"/>
              </a:rPr>
              <a:t>n</a:t>
            </a:r>
            <a:endParaRPr sz="900">
              <a:latin typeface="Lucida Sans Unicode"/>
              <a:cs typeface="Lucida Sans Unicode"/>
            </a:endParaRPr>
          </a:p>
          <a:p>
            <a:pPr>
              <a:lnSpc>
                <a:spcPts val="800"/>
              </a:lnSpc>
              <a:spcBef>
                <a:spcPts val="31"/>
              </a:spcBef>
            </a:pPr>
            <a:endParaRPr sz="800"/>
          </a:p>
          <a:p>
            <a:pPr>
              <a:lnSpc>
                <a:spcPts val="1000"/>
              </a:lnSpc>
            </a:pPr>
            <a:endParaRPr sz="1000"/>
          </a:p>
          <a:p>
            <a:pPr marL="701675">
              <a:lnSpc>
                <a:spcPct val="100000"/>
              </a:lnSpc>
            </a:pPr>
            <a:r>
              <a:rPr dirty="0" smtClean="0" sz="900" spc="-5">
                <a:latin typeface="Lucida Sans Unicode"/>
                <a:cs typeface="Lucida Sans Unicode"/>
              </a:rPr>
              <a:t>At</a:t>
            </a:r>
            <a:r>
              <a:rPr dirty="0" smtClean="0" sz="900" spc="-5">
                <a:latin typeface="Lucida Sans Unicode"/>
                <a:cs typeface="Lucida Sans Unicode"/>
              </a:rPr>
              <a:t>t</a:t>
            </a:r>
            <a:r>
              <a:rPr dirty="0" smtClean="0" sz="900" spc="-10">
                <a:latin typeface="Lucida Sans Unicode"/>
                <a:cs typeface="Lucida Sans Unicode"/>
              </a:rPr>
              <a:t>r</a:t>
            </a:r>
            <a:r>
              <a:rPr dirty="0" smtClean="0" sz="900" spc="0">
                <a:latin typeface="Lucida Sans Unicode"/>
                <a:cs typeface="Lucida Sans Unicode"/>
              </a:rPr>
              <a:t>i</a:t>
            </a:r>
            <a:r>
              <a:rPr dirty="0" smtClean="0" sz="900" spc="-5">
                <a:latin typeface="Lucida Sans Unicode"/>
                <a:cs typeface="Lucida Sans Unicode"/>
              </a:rPr>
              <a:t>b</a:t>
            </a:r>
            <a:r>
              <a:rPr dirty="0" smtClean="0" sz="900" spc="-5">
                <a:latin typeface="Lucida Sans Unicode"/>
                <a:cs typeface="Lucida Sans Unicode"/>
              </a:rPr>
              <a:t>ut</a:t>
            </a:r>
            <a:r>
              <a:rPr dirty="0" smtClean="0" sz="900" spc="-5">
                <a:latin typeface="Lucida Sans Unicode"/>
                <a:cs typeface="Lucida Sans Unicode"/>
              </a:rPr>
              <a:t>e </a:t>
            </a:r>
            <a:r>
              <a:rPr dirty="0" smtClean="0" sz="900" spc="5">
                <a:latin typeface="Lucida Sans Unicode"/>
                <a:cs typeface="Lucida Sans Unicode"/>
              </a:rPr>
              <a:t>R</a:t>
            </a:r>
            <a:r>
              <a:rPr dirty="0" smtClean="0" sz="900" spc="-5">
                <a:latin typeface="Lucida Sans Unicode"/>
                <a:cs typeface="Lucida Sans Unicode"/>
              </a:rPr>
              <a:t>e</a:t>
            </a:r>
            <a:r>
              <a:rPr dirty="0" smtClean="0" sz="900" spc="0">
                <a:latin typeface="Lucida Sans Unicode"/>
                <a:cs typeface="Lucida Sans Unicode"/>
              </a:rPr>
              <a:t>lati</a:t>
            </a:r>
            <a:r>
              <a:rPr dirty="0" smtClean="0" sz="900" spc="-5">
                <a:latin typeface="Lucida Sans Unicode"/>
                <a:cs typeface="Lucida Sans Unicode"/>
              </a:rPr>
              <a:t>o</a:t>
            </a:r>
            <a:r>
              <a:rPr dirty="0" smtClean="0" sz="900" spc="-10">
                <a:latin typeface="Lucida Sans Unicode"/>
                <a:cs typeface="Lucida Sans Unicode"/>
              </a:rPr>
              <a:t>n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34763" y="2995444"/>
            <a:ext cx="784860" cy="2152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5">
                <a:latin typeface="Lucida Sans Unicode"/>
                <a:cs typeface="Lucida Sans Unicode"/>
              </a:rPr>
              <a:t>O</a:t>
            </a:r>
            <a:r>
              <a:rPr dirty="0" smtClean="0" sz="1350" spc="-5">
                <a:latin typeface="Lucida Sans Unicode"/>
                <a:cs typeface="Lucida Sans Unicode"/>
              </a:rPr>
              <a:t>n</a:t>
            </a:r>
            <a:r>
              <a:rPr dirty="0" smtClean="0" sz="1350" spc="-10">
                <a:latin typeface="Lucida Sans Unicode"/>
                <a:cs typeface="Lucida Sans Unicode"/>
              </a:rPr>
              <a:t>t</a:t>
            </a:r>
            <a:r>
              <a:rPr dirty="0" smtClean="0" sz="1350" spc="-10">
                <a:latin typeface="Lucida Sans Unicode"/>
                <a:cs typeface="Lucida Sans Unicode"/>
              </a:rPr>
              <a:t>o</a:t>
            </a:r>
            <a:r>
              <a:rPr dirty="0" smtClean="0" sz="1350" spc="-10">
                <a:latin typeface="Lucida Sans Unicode"/>
                <a:cs typeface="Lucida Sans Unicode"/>
              </a:rPr>
              <a:t>l</a:t>
            </a:r>
            <a:r>
              <a:rPr dirty="0" smtClean="0" sz="1350" spc="-10">
                <a:latin typeface="Lucida Sans Unicode"/>
                <a:cs typeface="Lucida Sans Unicode"/>
              </a:rPr>
              <a:t>o</a:t>
            </a:r>
            <a:r>
              <a:rPr dirty="0" smtClean="0" sz="1350" spc="-15">
                <a:latin typeface="Lucida Sans Unicode"/>
                <a:cs typeface="Lucida Sans Unicode"/>
              </a:rPr>
              <a:t>g</a:t>
            </a:r>
            <a:r>
              <a:rPr dirty="0" smtClean="0" sz="1350" spc="5">
                <a:latin typeface="Lucida Sans Unicode"/>
                <a:cs typeface="Lucida Sans Unicode"/>
              </a:rPr>
              <a:t>y</a:t>
            </a:r>
            <a:endParaRPr sz="1350">
              <a:latin typeface="Lucida Sans Unicode"/>
              <a:cs typeface="Lucida Sans Unicode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3810973" y="4820456"/>
          <a:ext cx="2468369" cy="403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2108"/>
                <a:gridCol w="486053"/>
                <a:gridCol w="972108"/>
              </a:tblGrid>
              <a:tr h="189020">
                <a:tc rowSpan="2"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dirty="0" smtClean="0" sz="1350" spc="-10"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mtClean="0" sz="1350" spc="-15"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mtClean="0" sz="1350" spc="-10"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mtClean="0" sz="1350" spc="-15"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mtClean="0" sz="1350" spc="-10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mtClean="0" sz="1350" spc="-15"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mtClean="0" sz="1350" spc="-15"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mtClean="0" sz="1350" spc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25400">
                      <a:solidFill>
                        <a:srgbClr val="4F81BD"/>
                      </a:solidFill>
                      <a:prstDash val="solid"/>
                    </a:lnL>
                    <a:lnR w="25400">
                      <a:solidFill>
                        <a:srgbClr val="4F81BD"/>
                      </a:solidFill>
                      <a:prstDash val="solid"/>
                    </a:lnR>
                    <a:lnT w="25400">
                      <a:solidFill>
                        <a:srgbClr val="4F81BD"/>
                      </a:solidFill>
                      <a:prstDash val="solid"/>
                    </a:lnT>
                    <a:lnB w="254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25400">
                      <a:solidFill>
                        <a:srgbClr val="4F81BD"/>
                      </a:solidFill>
                      <a:prstDash val="solid"/>
                    </a:lnL>
                    <a:lnR w="25400">
                      <a:solidFill>
                        <a:srgbClr val="4F81BD"/>
                      </a:solidFill>
                      <a:prstDash val="solid"/>
                    </a:lnR>
                    <a:lnB w="9525">
                      <a:solidFill>
                        <a:srgbClr val="4A7EBB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dirty="0" smtClean="0" sz="1350" spc="-10"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mtClean="0" sz="1350" spc="-15"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mtClean="0" sz="1350" spc="-10"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mtClean="0" sz="1350" spc="-15"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mtClean="0" sz="1350" spc="-10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mtClean="0" sz="1350" spc="-15"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mtClean="0" sz="1350" spc="-15"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mtClean="0" sz="1350" spc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25400">
                      <a:solidFill>
                        <a:srgbClr val="4F81BD"/>
                      </a:solidFill>
                      <a:prstDash val="solid"/>
                    </a:lnL>
                    <a:lnR w="25400">
                      <a:solidFill>
                        <a:srgbClr val="4F81BD"/>
                      </a:solidFill>
                      <a:prstDash val="solid"/>
                    </a:lnR>
                    <a:lnT w="25400">
                      <a:solidFill>
                        <a:srgbClr val="4F81BD"/>
                      </a:solidFill>
                      <a:prstDash val="solid"/>
                    </a:lnT>
                    <a:lnB w="2540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902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5400">
                      <a:solidFill>
                        <a:srgbClr val="4F81BD"/>
                      </a:solidFill>
                      <a:prstDash val="solid"/>
                    </a:lnL>
                    <a:lnR w="25400">
                      <a:solidFill>
                        <a:srgbClr val="4F81BD"/>
                      </a:solidFill>
                      <a:prstDash val="solid"/>
                    </a:lnR>
                    <a:lnT w="25400">
                      <a:solidFill>
                        <a:srgbClr val="4F81BD"/>
                      </a:solidFill>
                      <a:prstDash val="solid"/>
                    </a:lnT>
                    <a:lnB w="254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25400">
                      <a:solidFill>
                        <a:srgbClr val="4F81BD"/>
                      </a:solidFill>
                      <a:prstDash val="solid"/>
                    </a:lnL>
                    <a:lnR w="25400">
                      <a:solidFill>
                        <a:srgbClr val="4F81BD"/>
                      </a:solidFill>
                      <a:prstDash val="solid"/>
                    </a:lnR>
                    <a:lnT w="9525">
                      <a:solidFill>
                        <a:srgbClr val="4A7EBB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5400">
                      <a:solidFill>
                        <a:srgbClr val="4F81BD"/>
                      </a:solidFill>
                      <a:prstDash val="solid"/>
                    </a:lnL>
                    <a:lnR w="25400">
                      <a:solidFill>
                        <a:srgbClr val="4F81BD"/>
                      </a:solidFill>
                      <a:prstDash val="solid"/>
                    </a:lnR>
                    <a:lnT w="25400">
                      <a:solidFill>
                        <a:srgbClr val="4F81BD"/>
                      </a:solidFill>
                      <a:prstDash val="solid"/>
                    </a:lnT>
                    <a:lnB w="2540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三个层面问题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7400" y="2163232"/>
            <a:ext cx="4775200" cy="93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106866" y="2191448"/>
            <a:ext cx="4675187" cy="836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106866" y="2191448"/>
            <a:ext cx="4675187" cy="836612"/>
          </a:xfrm>
          <a:custGeom>
            <a:avLst/>
            <a:gdLst/>
            <a:ahLst/>
            <a:cxnLst/>
            <a:rect l="l" t="t" r="r" b="b"/>
            <a:pathLst>
              <a:path w="4675187" h="836612">
                <a:moveTo>
                  <a:pt x="0" y="139437"/>
                </a:moveTo>
                <a:lnTo>
                  <a:pt x="6646" y="96778"/>
                </a:lnTo>
                <a:lnTo>
                  <a:pt x="25204" y="59456"/>
                </a:lnTo>
                <a:lnTo>
                  <a:pt x="53604" y="29541"/>
                </a:lnTo>
                <a:lnTo>
                  <a:pt x="89775" y="9103"/>
                </a:lnTo>
                <a:lnTo>
                  <a:pt x="131646" y="213"/>
                </a:lnTo>
                <a:lnTo>
                  <a:pt x="4535750" y="0"/>
                </a:lnTo>
                <a:lnTo>
                  <a:pt x="4550434" y="764"/>
                </a:lnTo>
                <a:lnTo>
                  <a:pt x="4591544" y="11611"/>
                </a:lnTo>
                <a:lnTo>
                  <a:pt x="4626628" y="33680"/>
                </a:lnTo>
                <a:lnTo>
                  <a:pt x="4653614" y="64900"/>
                </a:lnTo>
                <a:lnTo>
                  <a:pt x="4670432" y="103201"/>
                </a:lnTo>
                <a:lnTo>
                  <a:pt x="4675187" y="697174"/>
                </a:lnTo>
                <a:lnTo>
                  <a:pt x="4674423" y="711858"/>
                </a:lnTo>
                <a:lnTo>
                  <a:pt x="4663575" y="752969"/>
                </a:lnTo>
                <a:lnTo>
                  <a:pt x="4641507" y="788052"/>
                </a:lnTo>
                <a:lnTo>
                  <a:pt x="4610286" y="815038"/>
                </a:lnTo>
                <a:lnTo>
                  <a:pt x="4571985" y="831857"/>
                </a:lnTo>
                <a:lnTo>
                  <a:pt x="139437" y="836612"/>
                </a:lnTo>
                <a:lnTo>
                  <a:pt x="124752" y="835847"/>
                </a:lnTo>
                <a:lnTo>
                  <a:pt x="83642" y="825000"/>
                </a:lnTo>
                <a:lnTo>
                  <a:pt x="48559" y="802931"/>
                </a:lnTo>
                <a:lnTo>
                  <a:pt x="21573" y="771711"/>
                </a:lnTo>
                <a:lnTo>
                  <a:pt x="4754" y="733410"/>
                </a:lnTo>
                <a:lnTo>
                  <a:pt x="0" y="139437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17360" y="2472594"/>
            <a:ext cx="1854200" cy="2736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2155"/>
              </a:lnSpc>
            </a:pPr>
            <a:r>
              <a:rPr dirty="0" smtClean="0" sz="1800">
                <a:solidFill>
                  <a:srgbClr val="FFFFFF"/>
                </a:solidFill>
                <a:latin typeface="宋体"/>
                <a:cs typeface="宋体"/>
              </a:rPr>
              <a:t>知识体系（表示）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3276600"/>
            <a:ext cx="4775200" cy="93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106866" y="3305873"/>
            <a:ext cx="4675187" cy="836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106866" y="3305873"/>
            <a:ext cx="4675187" cy="836612"/>
          </a:xfrm>
          <a:custGeom>
            <a:avLst/>
            <a:gdLst/>
            <a:ahLst/>
            <a:cxnLst/>
            <a:rect l="l" t="t" r="r" b="b"/>
            <a:pathLst>
              <a:path w="4675187" h="836612">
                <a:moveTo>
                  <a:pt x="0" y="139437"/>
                </a:moveTo>
                <a:lnTo>
                  <a:pt x="6646" y="96778"/>
                </a:lnTo>
                <a:lnTo>
                  <a:pt x="25204" y="59456"/>
                </a:lnTo>
                <a:lnTo>
                  <a:pt x="53604" y="29541"/>
                </a:lnTo>
                <a:lnTo>
                  <a:pt x="89775" y="9103"/>
                </a:lnTo>
                <a:lnTo>
                  <a:pt x="131646" y="213"/>
                </a:lnTo>
                <a:lnTo>
                  <a:pt x="4535750" y="0"/>
                </a:lnTo>
                <a:lnTo>
                  <a:pt x="4550434" y="764"/>
                </a:lnTo>
                <a:lnTo>
                  <a:pt x="4591544" y="11611"/>
                </a:lnTo>
                <a:lnTo>
                  <a:pt x="4626628" y="33680"/>
                </a:lnTo>
                <a:lnTo>
                  <a:pt x="4653614" y="64900"/>
                </a:lnTo>
                <a:lnTo>
                  <a:pt x="4670432" y="103201"/>
                </a:lnTo>
                <a:lnTo>
                  <a:pt x="4675187" y="697174"/>
                </a:lnTo>
                <a:lnTo>
                  <a:pt x="4674423" y="711858"/>
                </a:lnTo>
                <a:lnTo>
                  <a:pt x="4663575" y="752969"/>
                </a:lnTo>
                <a:lnTo>
                  <a:pt x="4641507" y="788052"/>
                </a:lnTo>
                <a:lnTo>
                  <a:pt x="4610286" y="815038"/>
                </a:lnTo>
                <a:lnTo>
                  <a:pt x="4571985" y="831857"/>
                </a:lnTo>
                <a:lnTo>
                  <a:pt x="139437" y="836612"/>
                </a:lnTo>
                <a:lnTo>
                  <a:pt x="124752" y="835847"/>
                </a:lnTo>
                <a:lnTo>
                  <a:pt x="83642" y="825000"/>
                </a:lnTo>
                <a:lnTo>
                  <a:pt x="48559" y="802931"/>
                </a:lnTo>
                <a:lnTo>
                  <a:pt x="21573" y="771711"/>
                </a:lnTo>
                <a:lnTo>
                  <a:pt x="4754" y="733410"/>
                </a:lnTo>
                <a:lnTo>
                  <a:pt x="0" y="139437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974560" y="3587019"/>
            <a:ext cx="939800" cy="2736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2155"/>
              </a:lnSpc>
            </a:pPr>
            <a:r>
              <a:rPr dirty="0" smtClean="0" sz="1800">
                <a:solidFill>
                  <a:srgbClr val="FFFFFF"/>
                </a:solidFill>
                <a:latin typeface="宋体"/>
                <a:cs typeface="宋体"/>
              </a:rPr>
              <a:t>知识获取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57400" y="4406900"/>
            <a:ext cx="4775200" cy="939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106866" y="4436174"/>
            <a:ext cx="4675187" cy="8366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106866" y="4436174"/>
            <a:ext cx="4675187" cy="836612"/>
          </a:xfrm>
          <a:custGeom>
            <a:avLst/>
            <a:gdLst/>
            <a:ahLst/>
            <a:cxnLst/>
            <a:rect l="l" t="t" r="r" b="b"/>
            <a:pathLst>
              <a:path w="4675187" h="836612">
                <a:moveTo>
                  <a:pt x="0" y="139437"/>
                </a:moveTo>
                <a:lnTo>
                  <a:pt x="6646" y="96778"/>
                </a:lnTo>
                <a:lnTo>
                  <a:pt x="25204" y="59456"/>
                </a:lnTo>
                <a:lnTo>
                  <a:pt x="53604" y="29541"/>
                </a:lnTo>
                <a:lnTo>
                  <a:pt x="89775" y="9103"/>
                </a:lnTo>
                <a:lnTo>
                  <a:pt x="131646" y="213"/>
                </a:lnTo>
                <a:lnTo>
                  <a:pt x="4535750" y="0"/>
                </a:lnTo>
                <a:lnTo>
                  <a:pt x="4550434" y="764"/>
                </a:lnTo>
                <a:lnTo>
                  <a:pt x="4591544" y="11611"/>
                </a:lnTo>
                <a:lnTo>
                  <a:pt x="4626628" y="33680"/>
                </a:lnTo>
                <a:lnTo>
                  <a:pt x="4653614" y="64900"/>
                </a:lnTo>
                <a:lnTo>
                  <a:pt x="4670432" y="103201"/>
                </a:lnTo>
                <a:lnTo>
                  <a:pt x="4675187" y="697174"/>
                </a:lnTo>
                <a:lnTo>
                  <a:pt x="4674423" y="711858"/>
                </a:lnTo>
                <a:lnTo>
                  <a:pt x="4663575" y="752969"/>
                </a:lnTo>
                <a:lnTo>
                  <a:pt x="4641507" y="788052"/>
                </a:lnTo>
                <a:lnTo>
                  <a:pt x="4610286" y="815038"/>
                </a:lnTo>
                <a:lnTo>
                  <a:pt x="4571985" y="831857"/>
                </a:lnTo>
                <a:lnTo>
                  <a:pt x="139437" y="836612"/>
                </a:lnTo>
                <a:lnTo>
                  <a:pt x="124752" y="835847"/>
                </a:lnTo>
                <a:lnTo>
                  <a:pt x="83642" y="825000"/>
                </a:lnTo>
                <a:lnTo>
                  <a:pt x="48559" y="802931"/>
                </a:lnTo>
                <a:lnTo>
                  <a:pt x="21573" y="771711"/>
                </a:lnTo>
                <a:lnTo>
                  <a:pt x="4754" y="733410"/>
                </a:lnTo>
                <a:lnTo>
                  <a:pt x="0" y="139437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974560" y="4717319"/>
            <a:ext cx="939800" cy="2736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2155"/>
              </a:lnSpc>
            </a:pPr>
            <a:r>
              <a:rPr dirty="0" smtClean="0" sz="1800">
                <a:solidFill>
                  <a:srgbClr val="FFFFFF"/>
                </a:solidFill>
                <a:latin typeface="宋体"/>
                <a:cs typeface="宋体"/>
              </a:rPr>
              <a:t>知识服务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25900" y="2904067"/>
            <a:ext cx="808566" cy="558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089653" y="2931223"/>
            <a:ext cx="682625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089653" y="2931223"/>
            <a:ext cx="682625" cy="457200"/>
          </a:xfrm>
          <a:custGeom>
            <a:avLst/>
            <a:gdLst/>
            <a:ahLst/>
            <a:cxnLst/>
            <a:rect l="l" t="t" r="r" b="b"/>
            <a:pathLst>
              <a:path w="682625" h="457200">
                <a:moveTo>
                  <a:pt x="682625" y="228601"/>
                </a:moveTo>
                <a:lnTo>
                  <a:pt x="0" y="228601"/>
                </a:lnTo>
                <a:lnTo>
                  <a:pt x="341312" y="457200"/>
                </a:lnTo>
                <a:lnTo>
                  <a:pt x="682625" y="228601"/>
                </a:lnTo>
              </a:path>
              <a:path w="682625" h="457200">
                <a:moveTo>
                  <a:pt x="170656" y="228601"/>
                </a:moveTo>
                <a:lnTo>
                  <a:pt x="511968" y="228601"/>
                </a:lnTo>
              </a:path>
              <a:path w="682625" h="457200">
                <a:moveTo>
                  <a:pt x="511968" y="228601"/>
                </a:moveTo>
                <a:lnTo>
                  <a:pt x="170656" y="228601"/>
                </a:lnTo>
              </a:path>
              <a:path w="682625" h="457200">
                <a:moveTo>
                  <a:pt x="511968" y="0"/>
                </a:moveTo>
                <a:lnTo>
                  <a:pt x="170656" y="0"/>
                </a:lnTo>
                <a:lnTo>
                  <a:pt x="170656" y="228601"/>
                </a:lnTo>
                <a:lnTo>
                  <a:pt x="511968" y="228601"/>
                </a:lnTo>
                <a:lnTo>
                  <a:pt x="51196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089653" y="2931223"/>
            <a:ext cx="682625" cy="457200"/>
          </a:xfrm>
          <a:custGeom>
            <a:avLst/>
            <a:gdLst/>
            <a:ahLst/>
            <a:cxnLst/>
            <a:rect l="l" t="t" r="r" b="b"/>
            <a:pathLst>
              <a:path w="682625" h="457200">
                <a:moveTo>
                  <a:pt x="0" y="228600"/>
                </a:moveTo>
                <a:lnTo>
                  <a:pt x="170656" y="228600"/>
                </a:lnTo>
                <a:lnTo>
                  <a:pt x="170656" y="0"/>
                </a:lnTo>
                <a:lnTo>
                  <a:pt x="511968" y="0"/>
                </a:lnTo>
                <a:lnTo>
                  <a:pt x="511968" y="228600"/>
                </a:lnTo>
                <a:lnTo>
                  <a:pt x="682625" y="228600"/>
                </a:lnTo>
                <a:lnTo>
                  <a:pt x="341312" y="45720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025900" y="3975100"/>
            <a:ext cx="808566" cy="5630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430966" y="4002785"/>
            <a:ext cx="403500" cy="4587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089653" y="4002785"/>
            <a:ext cx="682625" cy="4587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089653" y="4002785"/>
            <a:ext cx="682625" cy="458787"/>
          </a:xfrm>
          <a:custGeom>
            <a:avLst/>
            <a:gdLst/>
            <a:ahLst/>
            <a:cxnLst/>
            <a:rect l="l" t="t" r="r" b="b"/>
            <a:pathLst>
              <a:path w="682625" h="458787">
                <a:moveTo>
                  <a:pt x="682625" y="229393"/>
                </a:moveTo>
                <a:lnTo>
                  <a:pt x="0" y="229393"/>
                </a:lnTo>
                <a:lnTo>
                  <a:pt x="341312" y="458787"/>
                </a:lnTo>
                <a:lnTo>
                  <a:pt x="682625" y="229393"/>
                </a:lnTo>
              </a:path>
              <a:path w="682625" h="458787">
                <a:moveTo>
                  <a:pt x="170656" y="229393"/>
                </a:moveTo>
                <a:lnTo>
                  <a:pt x="511968" y="229393"/>
                </a:lnTo>
              </a:path>
              <a:path w="682625" h="458787">
                <a:moveTo>
                  <a:pt x="511968" y="229393"/>
                </a:moveTo>
                <a:lnTo>
                  <a:pt x="170656" y="229393"/>
                </a:lnTo>
              </a:path>
              <a:path w="682625" h="458787">
                <a:moveTo>
                  <a:pt x="511968" y="0"/>
                </a:moveTo>
                <a:lnTo>
                  <a:pt x="170656" y="0"/>
                </a:lnTo>
                <a:lnTo>
                  <a:pt x="170656" y="229393"/>
                </a:lnTo>
                <a:lnTo>
                  <a:pt x="511968" y="229393"/>
                </a:lnTo>
                <a:lnTo>
                  <a:pt x="51196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089653" y="4002785"/>
            <a:ext cx="682625" cy="458788"/>
          </a:xfrm>
          <a:custGeom>
            <a:avLst/>
            <a:gdLst/>
            <a:ahLst/>
            <a:cxnLst/>
            <a:rect l="l" t="t" r="r" b="b"/>
            <a:pathLst>
              <a:path w="682625" h="458788">
                <a:moveTo>
                  <a:pt x="0" y="229394"/>
                </a:moveTo>
                <a:lnTo>
                  <a:pt x="170656" y="229394"/>
                </a:lnTo>
                <a:lnTo>
                  <a:pt x="170656" y="0"/>
                </a:lnTo>
                <a:lnTo>
                  <a:pt x="511968" y="0"/>
                </a:lnTo>
                <a:lnTo>
                  <a:pt x="511968" y="229394"/>
                </a:lnTo>
                <a:lnTo>
                  <a:pt x="682625" y="229394"/>
                </a:lnTo>
                <a:lnTo>
                  <a:pt x="341312" y="458788"/>
                </a:lnTo>
                <a:lnTo>
                  <a:pt x="0" y="229394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0365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200">
                <a:latin typeface="Microsoft YaHei UI"/>
                <a:cs typeface="Microsoft YaHei UI"/>
              </a:rPr>
              <a:t>知识图谱概览（基于符号的表示）</a:t>
            </a:r>
            <a:endParaRPr sz="32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1140"/>
            <a:ext cx="3515360" cy="22332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R="915669">
              <a:lnSpc>
                <a:spcPct val="100000"/>
              </a:lnSpc>
              <a:tabLst>
                <a:tab pos="342265" algn="l"/>
              </a:tabLst>
            </a:pPr>
            <a:r>
              <a:rPr dirty="0" smtClean="0" sz="1150" spc="229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150" spc="229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950" spc="-20">
                <a:latin typeface="Microsoft YaHei UI"/>
                <a:cs typeface="Microsoft YaHei UI"/>
              </a:rPr>
              <a:t>知</a:t>
            </a:r>
            <a:r>
              <a:rPr dirty="0" smtClean="0" sz="1950" spc="-20">
                <a:latin typeface="Microsoft YaHei UI"/>
                <a:cs typeface="Microsoft YaHei UI"/>
              </a:rPr>
              <a:t>识</a:t>
            </a:r>
            <a:r>
              <a:rPr dirty="0" smtClean="0" sz="1950" spc="-20">
                <a:latin typeface="Microsoft YaHei UI"/>
                <a:cs typeface="Microsoft YaHei UI"/>
              </a:rPr>
              <a:t>库</a:t>
            </a:r>
            <a:r>
              <a:rPr dirty="0" smtClean="0" sz="1950" spc="-20">
                <a:latin typeface="Microsoft YaHei UI"/>
                <a:cs typeface="Microsoft YaHei UI"/>
              </a:rPr>
              <a:t>是</a:t>
            </a:r>
            <a:r>
              <a:rPr dirty="0" smtClean="0" sz="1950" spc="-20">
                <a:latin typeface="Microsoft YaHei UI"/>
                <a:cs typeface="Microsoft YaHei UI"/>
              </a:rPr>
              <a:t>一</a:t>
            </a:r>
            <a:r>
              <a:rPr dirty="0" smtClean="0" sz="1950" spc="-20">
                <a:latin typeface="Microsoft YaHei UI"/>
                <a:cs typeface="Microsoft YaHei UI"/>
              </a:rPr>
              <a:t>个</a:t>
            </a:r>
            <a:r>
              <a:rPr dirty="0" smtClean="0" sz="1950" spc="-20">
                <a:latin typeface="Microsoft YaHei UI"/>
                <a:cs typeface="Microsoft YaHei UI"/>
              </a:rPr>
              <a:t>有</a:t>
            </a:r>
            <a:r>
              <a:rPr dirty="0" smtClean="0" sz="1950" spc="-20">
                <a:latin typeface="Microsoft YaHei UI"/>
                <a:cs typeface="Microsoft YaHei UI"/>
              </a:rPr>
              <a:t>向</a:t>
            </a:r>
            <a:r>
              <a:rPr dirty="0" smtClean="0" sz="1950" spc="0">
                <a:latin typeface="Microsoft YaHei UI"/>
                <a:cs typeface="Microsoft YaHei UI"/>
              </a:rPr>
              <a:t>图</a:t>
            </a:r>
            <a:endParaRPr sz="195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37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500">
                <a:latin typeface="Microsoft YaHei UI"/>
                <a:cs typeface="Microsoft YaHei UI"/>
              </a:rPr>
              <a:t>多关系数据</a:t>
            </a:r>
            <a:r>
              <a:rPr dirty="0" smtClean="0" sz="1500">
                <a:latin typeface="Arial"/>
                <a:cs typeface="Arial"/>
              </a:rPr>
              <a:t>(mul</a:t>
            </a:r>
            <a:r>
              <a:rPr dirty="0" smtClean="0" sz="1500" spc="-10">
                <a:latin typeface="Arial"/>
                <a:cs typeface="Arial"/>
              </a:rPr>
              <a:t>t</a:t>
            </a:r>
            <a:r>
              <a:rPr dirty="0" smtClean="0" sz="1500" spc="0">
                <a:latin typeface="Arial"/>
                <a:cs typeface="Arial"/>
              </a:rPr>
              <a:t>i-rela</a:t>
            </a:r>
            <a:r>
              <a:rPr dirty="0" smtClean="0" sz="1500" spc="-10">
                <a:latin typeface="Arial"/>
                <a:cs typeface="Arial"/>
              </a:rPr>
              <a:t>t</a:t>
            </a:r>
            <a:r>
              <a:rPr dirty="0" smtClean="0" sz="1500" spc="0">
                <a:latin typeface="Arial"/>
                <a:cs typeface="Arial"/>
              </a:rPr>
              <a:t>ional da</a:t>
            </a:r>
            <a:r>
              <a:rPr dirty="0" smtClean="0" sz="1500" spc="-10">
                <a:latin typeface="Arial"/>
                <a:cs typeface="Arial"/>
              </a:rPr>
              <a:t>t</a:t>
            </a:r>
            <a:r>
              <a:rPr dirty="0" smtClean="0" sz="1500" spc="0">
                <a:latin typeface="Arial"/>
                <a:cs typeface="Arial"/>
              </a:rPr>
              <a:t>a)</a:t>
            </a:r>
            <a:endParaRPr sz="15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65"/>
              </a:spcBef>
              <a:tabLst>
                <a:tab pos="755015" algn="l"/>
              </a:tabLst>
            </a:pPr>
            <a:r>
              <a:rPr dirty="0" smtClean="0" sz="1500">
                <a:latin typeface="Microsoft YaHei UI"/>
                <a:cs typeface="Microsoft YaHei UI"/>
              </a:rPr>
              <a:t>-	</a:t>
            </a:r>
            <a:r>
              <a:rPr dirty="0" smtClean="0" sz="1500">
                <a:latin typeface="Microsoft YaHei UI"/>
                <a:cs typeface="Microsoft YaHei UI"/>
              </a:rPr>
              <a:t>节点：实体</a:t>
            </a:r>
            <a:r>
              <a:rPr dirty="0" smtClean="0" sz="1500" spc="-10">
                <a:latin typeface="Arial"/>
                <a:cs typeface="Arial"/>
              </a:rPr>
              <a:t>/</a:t>
            </a:r>
            <a:r>
              <a:rPr dirty="0" smtClean="0" sz="1500" spc="0">
                <a:latin typeface="Microsoft YaHei UI"/>
                <a:cs typeface="Microsoft YaHei UI"/>
              </a:rPr>
              <a:t>概念</a:t>
            </a:r>
            <a:endParaRPr sz="15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365"/>
              </a:spcBef>
              <a:tabLst>
                <a:tab pos="755015" algn="l"/>
              </a:tabLst>
            </a:pPr>
            <a:r>
              <a:rPr dirty="0" smtClean="0" sz="1500">
                <a:latin typeface="Microsoft YaHei UI"/>
                <a:cs typeface="Microsoft YaHei UI"/>
              </a:rPr>
              <a:t>-	</a:t>
            </a:r>
            <a:r>
              <a:rPr dirty="0" smtClean="0" sz="1500">
                <a:latin typeface="Microsoft YaHei UI"/>
                <a:cs typeface="Microsoft YaHei UI"/>
              </a:rPr>
              <a:t>边：关系</a:t>
            </a:r>
            <a:r>
              <a:rPr dirty="0" smtClean="0" sz="1500" spc="-10">
                <a:latin typeface="Arial"/>
                <a:cs typeface="Arial"/>
              </a:rPr>
              <a:t>/</a:t>
            </a:r>
            <a:r>
              <a:rPr dirty="0" smtClean="0" sz="1500" spc="0">
                <a:latin typeface="Microsoft YaHei UI"/>
                <a:cs typeface="Microsoft YaHei UI"/>
              </a:rPr>
              <a:t>属性</a:t>
            </a:r>
            <a:endParaRPr sz="15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36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500">
                <a:latin typeface="Microsoft YaHei UI"/>
                <a:cs typeface="Microsoft YaHei UI"/>
              </a:rPr>
              <a:t>关系事实</a:t>
            </a:r>
            <a:r>
              <a:rPr dirty="0" smtClean="0" sz="1500" spc="-35">
                <a:latin typeface="Microsoft YaHei UI"/>
                <a:cs typeface="Microsoft YaHei UI"/>
              </a:rPr>
              <a:t> </a:t>
            </a:r>
            <a:r>
              <a:rPr dirty="0" smtClean="0" sz="1500" spc="-10">
                <a:latin typeface="Arial"/>
                <a:cs typeface="Arial"/>
              </a:rPr>
              <a:t>=</a:t>
            </a:r>
            <a:r>
              <a:rPr dirty="0" smtClean="0" sz="1500" spc="-10">
                <a:latin typeface="Arial"/>
                <a:cs typeface="Arial"/>
              </a:rPr>
              <a:t> </a:t>
            </a:r>
            <a:r>
              <a:rPr dirty="0" smtClean="0" sz="1500" spc="0" i="1">
                <a:latin typeface="Arial"/>
                <a:cs typeface="Arial"/>
              </a:rPr>
              <a:t>(head</a:t>
            </a:r>
            <a:r>
              <a:rPr dirty="0" smtClean="0" sz="1500" spc="-5" i="1">
                <a:latin typeface="Arial"/>
                <a:cs typeface="Arial"/>
              </a:rPr>
              <a:t>,</a:t>
            </a:r>
            <a:r>
              <a:rPr dirty="0" smtClean="0" sz="1500" spc="-10" i="1">
                <a:latin typeface="Arial"/>
                <a:cs typeface="Arial"/>
              </a:rPr>
              <a:t> </a:t>
            </a:r>
            <a:r>
              <a:rPr dirty="0" smtClean="0" sz="1500" spc="0" i="1">
                <a:latin typeface="Arial"/>
                <a:cs typeface="Arial"/>
              </a:rPr>
              <a:t>rela</a:t>
            </a:r>
            <a:r>
              <a:rPr dirty="0" smtClean="0" sz="1500" spc="-10" i="1">
                <a:latin typeface="Arial"/>
                <a:cs typeface="Arial"/>
              </a:rPr>
              <a:t>t</a:t>
            </a:r>
            <a:r>
              <a:rPr dirty="0" smtClean="0" sz="1500" spc="0" i="1">
                <a:latin typeface="Arial"/>
                <a:cs typeface="Arial"/>
              </a:rPr>
              <a:t>ion</a:t>
            </a:r>
            <a:r>
              <a:rPr dirty="0" smtClean="0" sz="1500" spc="-5" i="1">
                <a:latin typeface="Arial"/>
                <a:cs typeface="Arial"/>
              </a:rPr>
              <a:t>,</a:t>
            </a:r>
            <a:r>
              <a:rPr dirty="0" smtClean="0" sz="1500" spc="-10" i="1">
                <a:latin typeface="Arial"/>
                <a:cs typeface="Arial"/>
              </a:rPr>
              <a:t> </a:t>
            </a:r>
            <a:r>
              <a:rPr dirty="0" smtClean="0" sz="1500" spc="-10" i="1">
                <a:latin typeface="Arial"/>
                <a:cs typeface="Arial"/>
              </a:rPr>
              <a:t>t</a:t>
            </a:r>
            <a:r>
              <a:rPr dirty="0" smtClean="0" sz="1500" spc="0" i="1">
                <a:latin typeface="Arial"/>
                <a:cs typeface="Arial"/>
              </a:rPr>
              <a:t>ail)</a:t>
            </a:r>
            <a:endParaRPr sz="1500">
              <a:latin typeface="Arial"/>
              <a:cs typeface="Arial"/>
            </a:endParaRPr>
          </a:p>
          <a:p>
            <a:pPr lvl="1" marL="1155700" indent="-228600">
              <a:lnSpc>
                <a:spcPct val="100000"/>
              </a:lnSpc>
              <a:spcBef>
                <a:spcPts val="365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1500">
                <a:latin typeface="Arial"/>
                <a:cs typeface="Arial"/>
              </a:rPr>
              <a:t>head</a:t>
            </a:r>
            <a:r>
              <a:rPr dirty="0" smtClean="0" sz="1500">
                <a:latin typeface="Microsoft YaHei UI"/>
                <a:cs typeface="Microsoft YaHei UI"/>
              </a:rPr>
              <a:t>：头部实体</a:t>
            </a:r>
            <a:endParaRPr sz="15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330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1500">
                <a:latin typeface="Arial"/>
                <a:cs typeface="Arial"/>
              </a:rPr>
              <a:t>rela</a:t>
            </a:r>
            <a:r>
              <a:rPr dirty="0" smtClean="0" sz="1500" spc="-10">
                <a:latin typeface="Arial"/>
                <a:cs typeface="Arial"/>
              </a:rPr>
              <a:t>t</a:t>
            </a:r>
            <a:r>
              <a:rPr dirty="0" smtClean="0" sz="1500" spc="0">
                <a:latin typeface="Arial"/>
                <a:cs typeface="Arial"/>
              </a:rPr>
              <a:t>ion</a:t>
            </a:r>
            <a:r>
              <a:rPr dirty="0" smtClean="0" sz="1500" spc="0">
                <a:latin typeface="Microsoft YaHei UI"/>
                <a:cs typeface="Microsoft YaHei UI"/>
              </a:rPr>
              <a:t>：关系</a:t>
            </a:r>
            <a:r>
              <a:rPr dirty="0" smtClean="0" sz="1500" spc="-10">
                <a:latin typeface="Arial"/>
                <a:cs typeface="Arial"/>
              </a:rPr>
              <a:t>/</a:t>
            </a:r>
            <a:r>
              <a:rPr dirty="0" smtClean="0" sz="1500" spc="0">
                <a:latin typeface="Microsoft YaHei UI"/>
                <a:cs typeface="Microsoft YaHei UI"/>
              </a:rPr>
              <a:t>属性</a:t>
            </a:r>
            <a:endParaRPr sz="15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365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1500" spc="-10">
                <a:latin typeface="Arial"/>
                <a:cs typeface="Arial"/>
              </a:rPr>
              <a:t>t</a:t>
            </a:r>
            <a:r>
              <a:rPr dirty="0" smtClean="0" sz="1500" spc="-10">
                <a:latin typeface="Arial"/>
                <a:cs typeface="Arial"/>
              </a:rPr>
              <a:t>a</a:t>
            </a:r>
            <a:r>
              <a:rPr dirty="0" smtClean="0" sz="1500" spc="-10">
                <a:latin typeface="Arial"/>
                <a:cs typeface="Arial"/>
              </a:rPr>
              <a:t>il</a:t>
            </a:r>
            <a:r>
              <a:rPr dirty="0" smtClean="0" sz="1500" spc="-10">
                <a:latin typeface="Microsoft YaHei UI"/>
                <a:cs typeface="Microsoft YaHei UI"/>
              </a:rPr>
              <a:t>：尾部实体</a:t>
            </a:r>
            <a:endParaRPr sz="15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4138" y="2236074"/>
            <a:ext cx="2276360" cy="2688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18392" y="4712604"/>
            <a:ext cx="1778000" cy="1924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200">
                <a:latin typeface="Microsoft JhengHei Light"/>
                <a:cs typeface="Microsoft JhengHei Light"/>
              </a:rPr>
              <a:t>（姚明，</a:t>
            </a:r>
            <a:r>
              <a:rPr dirty="0" smtClean="0" sz="1200" spc="-5">
                <a:latin typeface="Lucida Sans Unicode"/>
                <a:cs typeface="Lucida Sans Unicode"/>
              </a:rPr>
              <a:t>b</a:t>
            </a:r>
            <a:r>
              <a:rPr dirty="0" smtClean="0" sz="1200" spc="0">
                <a:latin typeface="Lucida Sans Unicode"/>
                <a:cs typeface="Lucida Sans Unicode"/>
              </a:rPr>
              <a:t>o</a:t>
            </a:r>
            <a:r>
              <a:rPr dirty="0" smtClean="0" sz="1200" spc="-5">
                <a:latin typeface="Lucida Sans Unicode"/>
                <a:cs typeface="Lucida Sans Unicode"/>
              </a:rPr>
              <a:t>r</a:t>
            </a:r>
            <a:r>
              <a:rPr dirty="0" smtClean="0" sz="1200" spc="-10">
                <a:latin typeface="Lucida Sans Unicode"/>
                <a:cs typeface="Lucida Sans Unicode"/>
              </a:rPr>
              <a:t>n</a:t>
            </a:r>
            <a:r>
              <a:rPr dirty="0" smtClean="0" sz="1200" spc="-10">
                <a:latin typeface="Lucida Sans Unicode"/>
                <a:cs typeface="Lucida Sans Unicode"/>
              </a:rPr>
              <a:t> i</a:t>
            </a:r>
            <a:r>
              <a:rPr dirty="0" smtClean="0" sz="1200" spc="-10">
                <a:latin typeface="Lucida Sans Unicode"/>
                <a:cs typeface="Lucida Sans Unicode"/>
              </a:rPr>
              <a:t>n</a:t>
            </a:r>
            <a:r>
              <a:rPr dirty="0" smtClean="0" sz="1200" spc="-10">
                <a:latin typeface="Microsoft JhengHei Light"/>
                <a:cs typeface="Microsoft JhengHei Light"/>
              </a:rPr>
              <a:t>，上海）</a:t>
            </a:r>
            <a:endParaRPr sz="12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2519" y="5129813"/>
            <a:ext cx="265430" cy="1346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-10">
                <a:latin typeface="Microsoft YaHei UI"/>
                <a:cs typeface="Microsoft YaHei UI"/>
              </a:rPr>
              <a:t>h</a:t>
            </a:r>
            <a:r>
              <a:rPr dirty="0" smtClean="0" sz="800" spc="-5">
                <a:latin typeface="Microsoft YaHei UI"/>
                <a:cs typeface="Microsoft YaHei UI"/>
              </a:rPr>
              <a:t>e</a:t>
            </a:r>
            <a:r>
              <a:rPr dirty="0" smtClean="0" sz="800" spc="-5">
                <a:latin typeface="Microsoft YaHei UI"/>
                <a:cs typeface="Microsoft YaHei UI"/>
              </a:rPr>
              <a:t>a</a:t>
            </a:r>
            <a:r>
              <a:rPr dirty="0" smtClean="0" sz="800" spc="0">
                <a:latin typeface="Microsoft YaHei UI"/>
                <a:cs typeface="Microsoft YaHei UI"/>
              </a:rPr>
              <a:t>d</a:t>
            </a:r>
            <a:endParaRPr sz="800">
              <a:latin typeface="Microsoft YaHei UI"/>
              <a:cs typeface="Microsoft Ya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4177" y="4930891"/>
            <a:ext cx="300374" cy="161700"/>
          </a:xfrm>
          <a:custGeom>
            <a:avLst/>
            <a:gdLst/>
            <a:ahLst/>
            <a:cxnLst/>
            <a:rect l="l" t="t" r="r" b="b"/>
            <a:pathLst>
              <a:path w="300374" h="161700">
                <a:moveTo>
                  <a:pt x="201524" y="0"/>
                </a:moveTo>
                <a:lnTo>
                  <a:pt x="199273" y="2006"/>
                </a:lnTo>
                <a:lnTo>
                  <a:pt x="198972" y="7259"/>
                </a:lnTo>
                <a:lnTo>
                  <a:pt x="200978" y="9509"/>
                </a:lnTo>
                <a:lnTo>
                  <a:pt x="274090" y="13699"/>
                </a:lnTo>
                <a:lnTo>
                  <a:pt x="0" y="153211"/>
                </a:lnTo>
                <a:lnTo>
                  <a:pt x="4320" y="161700"/>
                </a:lnTo>
                <a:lnTo>
                  <a:pt x="278410" y="22188"/>
                </a:lnTo>
                <a:lnTo>
                  <a:pt x="289738" y="22188"/>
                </a:lnTo>
                <a:lnTo>
                  <a:pt x="300374" y="5665"/>
                </a:lnTo>
                <a:lnTo>
                  <a:pt x="201524" y="0"/>
                </a:lnTo>
                <a:close/>
              </a:path>
              <a:path w="300374" h="161700">
                <a:moveTo>
                  <a:pt x="289738" y="22188"/>
                </a:moveTo>
                <a:lnTo>
                  <a:pt x="278410" y="22188"/>
                </a:lnTo>
                <a:lnTo>
                  <a:pt x="238776" y="83766"/>
                </a:lnTo>
                <a:lnTo>
                  <a:pt x="239415" y="86714"/>
                </a:lnTo>
                <a:lnTo>
                  <a:pt x="243838" y="89560"/>
                </a:lnTo>
                <a:lnTo>
                  <a:pt x="246785" y="88921"/>
                </a:lnTo>
                <a:lnTo>
                  <a:pt x="289738" y="22188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19574" y="5129813"/>
            <a:ext cx="172085" cy="1346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-15">
                <a:latin typeface="Microsoft YaHei UI"/>
                <a:cs typeface="Microsoft YaHei UI"/>
              </a:rPr>
              <a:t>t</a:t>
            </a:r>
            <a:r>
              <a:rPr dirty="0" smtClean="0" sz="800" spc="-5">
                <a:latin typeface="Microsoft YaHei UI"/>
                <a:cs typeface="Microsoft YaHei UI"/>
              </a:rPr>
              <a:t>a</a:t>
            </a:r>
            <a:r>
              <a:rPr dirty="0" smtClean="0" sz="800" spc="-5">
                <a:latin typeface="Microsoft YaHei UI"/>
                <a:cs typeface="Microsoft YaHei UI"/>
              </a:rPr>
              <a:t>i</a:t>
            </a:r>
            <a:r>
              <a:rPr dirty="0" smtClean="0" sz="800" spc="0">
                <a:latin typeface="Microsoft YaHei UI"/>
                <a:cs typeface="Microsoft YaHei UI"/>
              </a:rPr>
              <a:t>l</a:t>
            </a:r>
            <a:endParaRPr sz="800">
              <a:latin typeface="Microsoft YaHei UI"/>
              <a:cs typeface="Microsoft Ya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52647" y="4924384"/>
            <a:ext cx="356134" cy="168341"/>
          </a:xfrm>
          <a:custGeom>
            <a:avLst/>
            <a:gdLst/>
            <a:ahLst/>
            <a:cxnLst/>
            <a:rect l="l" t="t" r="r" b="b"/>
            <a:pathLst>
              <a:path w="356134" h="168341">
                <a:moveTo>
                  <a:pt x="47186" y="27212"/>
                </a:moveTo>
                <a:lnTo>
                  <a:pt x="23004" y="27212"/>
                </a:lnTo>
                <a:lnTo>
                  <a:pt x="352383" y="168341"/>
                </a:lnTo>
                <a:lnTo>
                  <a:pt x="356134" y="159585"/>
                </a:lnTo>
                <a:lnTo>
                  <a:pt x="47186" y="27212"/>
                </a:lnTo>
                <a:close/>
              </a:path>
              <a:path w="356134" h="168341">
                <a:moveTo>
                  <a:pt x="98259" y="0"/>
                </a:moveTo>
                <a:lnTo>
                  <a:pt x="0" y="12174"/>
                </a:lnTo>
                <a:lnTo>
                  <a:pt x="58963" y="91714"/>
                </a:lnTo>
                <a:lnTo>
                  <a:pt x="61945" y="92157"/>
                </a:lnTo>
                <a:lnTo>
                  <a:pt x="66172" y="89024"/>
                </a:lnTo>
                <a:lnTo>
                  <a:pt x="66615" y="86042"/>
                </a:lnTo>
                <a:lnTo>
                  <a:pt x="23004" y="27212"/>
                </a:lnTo>
                <a:lnTo>
                  <a:pt x="47186" y="27212"/>
                </a:lnTo>
                <a:lnTo>
                  <a:pt x="26755" y="18458"/>
                </a:lnTo>
                <a:lnTo>
                  <a:pt x="99430" y="9452"/>
                </a:lnTo>
                <a:lnTo>
                  <a:pt x="101285" y="7075"/>
                </a:lnTo>
                <a:lnTo>
                  <a:pt x="100638" y="1854"/>
                </a:lnTo>
                <a:lnTo>
                  <a:pt x="98259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951283" y="5153600"/>
            <a:ext cx="393065" cy="1346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-10">
                <a:latin typeface="Microsoft YaHei UI"/>
                <a:cs typeface="Microsoft YaHei UI"/>
              </a:rPr>
              <a:t>r</a:t>
            </a:r>
            <a:r>
              <a:rPr dirty="0" smtClean="0" sz="800" spc="-5">
                <a:latin typeface="Microsoft YaHei UI"/>
                <a:cs typeface="Microsoft YaHei UI"/>
              </a:rPr>
              <a:t>e</a:t>
            </a:r>
            <a:r>
              <a:rPr dirty="0" smtClean="0" sz="800" spc="0">
                <a:latin typeface="Microsoft YaHei UI"/>
                <a:cs typeface="Microsoft YaHei UI"/>
              </a:rPr>
              <a:t>l</a:t>
            </a:r>
            <a:r>
              <a:rPr dirty="0" smtClean="0" sz="800" spc="-5">
                <a:latin typeface="Microsoft YaHei UI"/>
                <a:cs typeface="Microsoft YaHei UI"/>
              </a:rPr>
              <a:t>a</a:t>
            </a:r>
            <a:r>
              <a:rPr dirty="0" smtClean="0" sz="800" spc="-15">
                <a:latin typeface="Microsoft YaHei UI"/>
                <a:cs typeface="Microsoft YaHei UI"/>
              </a:rPr>
              <a:t>t</a:t>
            </a:r>
            <a:r>
              <a:rPr dirty="0" smtClean="0" sz="800" spc="0">
                <a:latin typeface="Microsoft YaHei UI"/>
                <a:cs typeface="Microsoft YaHei UI"/>
              </a:rPr>
              <a:t>i</a:t>
            </a:r>
            <a:r>
              <a:rPr dirty="0" smtClean="0" sz="800" spc="-10">
                <a:latin typeface="Microsoft YaHei UI"/>
                <a:cs typeface="Microsoft YaHei UI"/>
              </a:rPr>
              <a:t>o</a:t>
            </a:r>
            <a:r>
              <a:rPr dirty="0" smtClean="0" sz="800" spc="0">
                <a:latin typeface="Microsoft YaHei UI"/>
                <a:cs typeface="Microsoft YaHei UI"/>
              </a:rPr>
              <a:t>n</a:t>
            </a:r>
            <a:endParaRPr sz="800">
              <a:latin typeface="Microsoft YaHei UI"/>
              <a:cs typeface="Microsoft Ya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47376" y="4936554"/>
            <a:ext cx="265245" cy="179539"/>
          </a:xfrm>
          <a:custGeom>
            <a:avLst/>
            <a:gdLst/>
            <a:ahLst/>
            <a:cxnLst/>
            <a:rect l="l" t="t" r="r" b="b"/>
            <a:pathLst>
              <a:path w="265245" h="179539">
                <a:moveTo>
                  <a:pt x="259844" y="11085"/>
                </a:moveTo>
                <a:lnTo>
                  <a:pt x="240097" y="11085"/>
                </a:lnTo>
                <a:lnTo>
                  <a:pt x="0" y="171621"/>
                </a:lnTo>
                <a:lnTo>
                  <a:pt x="5294" y="179539"/>
                </a:lnTo>
                <a:lnTo>
                  <a:pt x="245390" y="19004"/>
                </a:lnTo>
                <a:lnTo>
                  <a:pt x="255986" y="19004"/>
                </a:lnTo>
                <a:lnTo>
                  <a:pt x="259844" y="11085"/>
                </a:lnTo>
                <a:close/>
              </a:path>
              <a:path w="265245" h="179539">
                <a:moveTo>
                  <a:pt x="255986" y="19004"/>
                </a:moveTo>
                <a:lnTo>
                  <a:pt x="245390" y="19004"/>
                </a:lnTo>
                <a:lnTo>
                  <a:pt x="213316" y="84837"/>
                </a:lnTo>
                <a:lnTo>
                  <a:pt x="214299" y="87688"/>
                </a:lnTo>
                <a:lnTo>
                  <a:pt x="219028" y="89992"/>
                </a:lnTo>
                <a:lnTo>
                  <a:pt x="221879" y="89009"/>
                </a:lnTo>
                <a:lnTo>
                  <a:pt x="255986" y="19004"/>
                </a:lnTo>
                <a:close/>
              </a:path>
              <a:path w="265245" h="179539">
                <a:moveTo>
                  <a:pt x="265245" y="0"/>
                </a:moveTo>
                <a:lnTo>
                  <a:pt x="166419" y="6064"/>
                </a:lnTo>
                <a:lnTo>
                  <a:pt x="164421" y="8322"/>
                </a:lnTo>
                <a:lnTo>
                  <a:pt x="164744" y="13573"/>
                </a:lnTo>
                <a:lnTo>
                  <a:pt x="167003" y="15571"/>
                </a:lnTo>
                <a:lnTo>
                  <a:pt x="240097" y="11085"/>
                </a:lnTo>
                <a:lnTo>
                  <a:pt x="259844" y="11085"/>
                </a:lnTo>
                <a:lnTo>
                  <a:pt x="265245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0365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200">
                <a:latin typeface="Microsoft YaHei UI"/>
                <a:cs typeface="Microsoft YaHei UI"/>
              </a:rPr>
              <a:t>知识图谱概览（基于符号的表示）</a:t>
            </a:r>
            <a:endParaRPr sz="32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9311" y="1490746"/>
            <a:ext cx="3306955" cy="4073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082998" y="2061157"/>
            <a:ext cx="3248047" cy="293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347654" y="5972524"/>
            <a:ext cx="402088" cy="160769"/>
          </a:xfrm>
          <a:custGeom>
            <a:avLst/>
            <a:gdLst/>
            <a:ahLst/>
            <a:cxnLst/>
            <a:rect l="l" t="t" r="r" b="b"/>
            <a:pathLst>
              <a:path w="402088" h="160769">
                <a:moveTo>
                  <a:pt x="351353" y="0"/>
                </a:moveTo>
                <a:lnTo>
                  <a:pt x="355864" y="9294"/>
                </a:lnTo>
                <a:lnTo>
                  <a:pt x="365248" y="15665"/>
                </a:lnTo>
                <a:lnTo>
                  <a:pt x="373723" y="25425"/>
                </a:lnTo>
                <a:lnTo>
                  <a:pt x="387273" y="75446"/>
                </a:lnTo>
                <a:lnTo>
                  <a:pt x="387374" y="93644"/>
                </a:lnTo>
                <a:lnTo>
                  <a:pt x="385548" y="106654"/>
                </a:lnTo>
                <a:lnTo>
                  <a:pt x="361038" y="148623"/>
                </a:lnTo>
                <a:lnTo>
                  <a:pt x="349319" y="154243"/>
                </a:lnTo>
                <a:lnTo>
                  <a:pt x="361535" y="157241"/>
                </a:lnTo>
                <a:lnTo>
                  <a:pt x="390119" y="131487"/>
                </a:lnTo>
                <a:lnTo>
                  <a:pt x="401845" y="85971"/>
                </a:lnTo>
                <a:lnTo>
                  <a:pt x="402088" y="68855"/>
                </a:lnTo>
                <a:lnTo>
                  <a:pt x="400208" y="57153"/>
                </a:lnTo>
                <a:lnTo>
                  <a:pt x="383760" y="20317"/>
                </a:lnTo>
                <a:lnTo>
                  <a:pt x="363810" y="4592"/>
                </a:lnTo>
                <a:lnTo>
                  <a:pt x="351353" y="0"/>
                </a:lnTo>
                <a:close/>
              </a:path>
              <a:path w="402088" h="160769">
                <a:moveTo>
                  <a:pt x="50740" y="0"/>
                </a:moveTo>
                <a:lnTo>
                  <a:pt x="12018" y="29364"/>
                </a:lnTo>
                <a:lnTo>
                  <a:pt x="247" y="74898"/>
                </a:lnTo>
                <a:lnTo>
                  <a:pt x="0" y="91981"/>
                </a:lnTo>
                <a:lnTo>
                  <a:pt x="1870" y="103706"/>
                </a:lnTo>
                <a:lnTo>
                  <a:pt x="18270" y="140496"/>
                </a:lnTo>
                <a:lnTo>
                  <a:pt x="50740" y="160769"/>
                </a:lnTo>
                <a:lnTo>
                  <a:pt x="46087" y="151466"/>
                </a:lnTo>
                <a:lnTo>
                  <a:pt x="36823" y="145043"/>
                </a:lnTo>
                <a:lnTo>
                  <a:pt x="28417" y="135183"/>
                </a:lnTo>
                <a:lnTo>
                  <a:pt x="14777" y="84911"/>
                </a:lnTo>
                <a:lnTo>
                  <a:pt x="14628" y="67023"/>
                </a:lnTo>
                <a:lnTo>
                  <a:pt x="16417" y="53981"/>
                </a:lnTo>
                <a:lnTo>
                  <a:pt x="41169" y="12115"/>
                </a:lnTo>
                <a:lnTo>
                  <a:pt x="53028" y="6525"/>
                </a:lnTo>
                <a:lnTo>
                  <a:pt x="50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318632" y="5972524"/>
            <a:ext cx="393897" cy="160769"/>
          </a:xfrm>
          <a:custGeom>
            <a:avLst/>
            <a:gdLst/>
            <a:ahLst/>
            <a:cxnLst/>
            <a:rect l="l" t="t" r="r" b="b"/>
            <a:pathLst>
              <a:path w="393897" h="160769">
                <a:moveTo>
                  <a:pt x="343161" y="0"/>
                </a:moveTo>
                <a:lnTo>
                  <a:pt x="347672" y="9294"/>
                </a:lnTo>
                <a:lnTo>
                  <a:pt x="357057" y="15665"/>
                </a:lnTo>
                <a:lnTo>
                  <a:pt x="365532" y="25425"/>
                </a:lnTo>
                <a:lnTo>
                  <a:pt x="379082" y="75446"/>
                </a:lnTo>
                <a:lnTo>
                  <a:pt x="379182" y="93644"/>
                </a:lnTo>
                <a:lnTo>
                  <a:pt x="377357" y="106654"/>
                </a:lnTo>
                <a:lnTo>
                  <a:pt x="352847" y="148623"/>
                </a:lnTo>
                <a:lnTo>
                  <a:pt x="341128" y="154243"/>
                </a:lnTo>
                <a:lnTo>
                  <a:pt x="353343" y="157241"/>
                </a:lnTo>
                <a:lnTo>
                  <a:pt x="381928" y="131487"/>
                </a:lnTo>
                <a:lnTo>
                  <a:pt x="393653" y="85971"/>
                </a:lnTo>
                <a:lnTo>
                  <a:pt x="393897" y="68855"/>
                </a:lnTo>
                <a:lnTo>
                  <a:pt x="392017" y="57153"/>
                </a:lnTo>
                <a:lnTo>
                  <a:pt x="375569" y="20317"/>
                </a:lnTo>
                <a:lnTo>
                  <a:pt x="355618" y="4592"/>
                </a:lnTo>
                <a:lnTo>
                  <a:pt x="343161" y="0"/>
                </a:lnTo>
                <a:close/>
              </a:path>
              <a:path w="393897" h="160769">
                <a:moveTo>
                  <a:pt x="50740" y="0"/>
                </a:moveTo>
                <a:lnTo>
                  <a:pt x="12018" y="29364"/>
                </a:lnTo>
                <a:lnTo>
                  <a:pt x="247" y="74898"/>
                </a:lnTo>
                <a:lnTo>
                  <a:pt x="0" y="91981"/>
                </a:lnTo>
                <a:lnTo>
                  <a:pt x="1870" y="103706"/>
                </a:lnTo>
                <a:lnTo>
                  <a:pt x="18270" y="140496"/>
                </a:lnTo>
                <a:lnTo>
                  <a:pt x="50740" y="160769"/>
                </a:lnTo>
                <a:lnTo>
                  <a:pt x="46087" y="151466"/>
                </a:lnTo>
                <a:lnTo>
                  <a:pt x="36823" y="145043"/>
                </a:lnTo>
                <a:lnTo>
                  <a:pt x="28417" y="135183"/>
                </a:lnTo>
                <a:lnTo>
                  <a:pt x="14777" y="84911"/>
                </a:lnTo>
                <a:lnTo>
                  <a:pt x="14628" y="67023"/>
                </a:lnTo>
                <a:lnTo>
                  <a:pt x="16417" y="53981"/>
                </a:lnTo>
                <a:lnTo>
                  <a:pt x="41169" y="12115"/>
                </a:lnTo>
                <a:lnTo>
                  <a:pt x="53028" y="6525"/>
                </a:lnTo>
                <a:lnTo>
                  <a:pt x="50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97319" y="5972524"/>
            <a:ext cx="401644" cy="160769"/>
          </a:xfrm>
          <a:custGeom>
            <a:avLst/>
            <a:gdLst/>
            <a:ahLst/>
            <a:cxnLst/>
            <a:rect l="l" t="t" r="r" b="b"/>
            <a:pathLst>
              <a:path w="401644" h="160769">
                <a:moveTo>
                  <a:pt x="350908" y="0"/>
                </a:moveTo>
                <a:lnTo>
                  <a:pt x="355419" y="9294"/>
                </a:lnTo>
                <a:lnTo>
                  <a:pt x="364804" y="15665"/>
                </a:lnTo>
                <a:lnTo>
                  <a:pt x="373279" y="25425"/>
                </a:lnTo>
                <a:lnTo>
                  <a:pt x="386829" y="75446"/>
                </a:lnTo>
                <a:lnTo>
                  <a:pt x="386929" y="93644"/>
                </a:lnTo>
                <a:lnTo>
                  <a:pt x="385104" y="106654"/>
                </a:lnTo>
                <a:lnTo>
                  <a:pt x="360594" y="148623"/>
                </a:lnTo>
                <a:lnTo>
                  <a:pt x="348875" y="154243"/>
                </a:lnTo>
                <a:lnTo>
                  <a:pt x="361090" y="157241"/>
                </a:lnTo>
                <a:lnTo>
                  <a:pt x="389675" y="131488"/>
                </a:lnTo>
                <a:lnTo>
                  <a:pt x="401400" y="85971"/>
                </a:lnTo>
                <a:lnTo>
                  <a:pt x="401644" y="68855"/>
                </a:lnTo>
                <a:lnTo>
                  <a:pt x="399764" y="57154"/>
                </a:lnTo>
                <a:lnTo>
                  <a:pt x="383316" y="20317"/>
                </a:lnTo>
                <a:lnTo>
                  <a:pt x="363366" y="4592"/>
                </a:lnTo>
                <a:lnTo>
                  <a:pt x="350908" y="0"/>
                </a:lnTo>
                <a:close/>
              </a:path>
              <a:path w="401644" h="160769">
                <a:moveTo>
                  <a:pt x="50740" y="0"/>
                </a:moveTo>
                <a:lnTo>
                  <a:pt x="12018" y="29364"/>
                </a:lnTo>
                <a:lnTo>
                  <a:pt x="248" y="74898"/>
                </a:lnTo>
                <a:lnTo>
                  <a:pt x="0" y="91981"/>
                </a:lnTo>
                <a:lnTo>
                  <a:pt x="1870" y="103706"/>
                </a:lnTo>
                <a:lnTo>
                  <a:pt x="18270" y="140496"/>
                </a:lnTo>
                <a:lnTo>
                  <a:pt x="50740" y="160769"/>
                </a:lnTo>
                <a:lnTo>
                  <a:pt x="46087" y="151466"/>
                </a:lnTo>
                <a:lnTo>
                  <a:pt x="36823" y="145043"/>
                </a:lnTo>
                <a:lnTo>
                  <a:pt x="28417" y="135183"/>
                </a:lnTo>
                <a:lnTo>
                  <a:pt x="14777" y="84911"/>
                </a:lnTo>
                <a:lnTo>
                  <a:pt x="14628" y="67023"/>
                </a:lnTo>
                <a:lnTo>
                  <a:pt x="16416" y="53981"/>
                </a:lnTo>
                <a:lnTo>
                  <a:pt x="41169" y="12115"/>
                </a:lnTo>
                <a:lnTo>
                  <a:pt x="53028" y="6525"/>
                </a:lnTo>
                <a:lnTo>
                  <a:pt x="50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58804" y="5930903"/>
            <a:ext cx="2891155" cy="2171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0">
                <a:latin typeface="Cambria Math"/>
                <a:cs typeface="Cambria Math"/>
              </a:rPr>
              <a:t>ch</a:t>
            </a:r>
            <a:r>
              <a:rPr dirty="0" smtClean="0" sz="1350" spc="-10">
                <a:latin typeface="Cambria Math"/>
                <a:cs typeface="Cambria Math"/>
              </a:rPr>
              <a:t>i</a:t>
            </a:r>
            <a:r>
              <a:rPr dirty="0" smtClean="0" sz="1350" spc="-10">
                <a:latin typeface="Cambria Math"/>
                <a:cs typeface="Cambria Math"/>
              </a:rPr>
              <a:t>l</a:t>
            </a:r>
            <a:r>
              <a:rPr dirty="0" smtClean="0" sz="1350" spc="5">
                <a:latin typeface="Cambria Math"/>
                <a:cs typeface="Cambria Math"/>
              </a:rPr>
              <a:t>d</a:t>
            </a:r>
            <a:r>
              <a:rPr dirty="0" smtClean="0" sz="1350" spc="5">
                <a:latin typeface="Cambria Math"/>
                <a:cs typeface="Cambria Math"/>
              </a:rPr>
              <a:t> </a:t>
            </a:r>
            <a:r>
              <a:rPr dirty="0" smtClean="0" sz="1350" spc="-45">
                <a:latin typeface="Cambria Math"/>
                <a:cs typeface="Cambria Math"/>
              </a:rPr>
              <a:t> </a:t>
            </a:r>
            <a:r>
              <a:rPr dirty="0" smtClean="0" sz="1350" spc="5">
                <a:latin typeface="Cambria Math"/>
                <a:cs typeface="Cambria Math"/>
              </a:rPr>
              <a:t>𝐴,</a:t>
            </a:r>
            <a:r>
              <a:rPr dirty="0" smtClean="0" sz="1350" spc="-80">
                <a:latin typeface="Cambria Math"/>
                <a:cs typeface="Cambria Math"/>
              </a:rPr>
              <a:t> </a:t>
            </a:r>
            <a:r>
              <a:rPr dirty="0" smtClean="0" sz="1350" spc="10">
                <a:latin typeface="Cambria Math"/>
                <a:cs typeface="Cambria Math"/>
              </a:rPr>
              <a:t>𝐵∧</a:t>
            </a:r>
            <a:r>
              <a:rPr dirty="0" smtClean="0" sz="1350" spc="-5">
                <a:latin typeface="Cambria Math"/>
                <a:cs typeface="Cambria Math"/>
              </a:rPr>
              <a:t> </a:t>
            </a:r>
            <a:r>
              <a:rPr dirty="0" smtClean="0" sz="1350" spc="0">
                <a:latin typeface="Cambria Math"/>
                <a:cs typeface="Cambria Math"/>
              </a:rPr>
              <a:t>ch</a:t>
            </a:r>
            <a:r>
              <a:rPr dirty="0" smtClean="0" sz="1350" spc="-10">
                <a:latin typeface="Cambria Math"/>
                <a:cs typeface="Cambria Math"/>
              </a:rPr>
              <a:t>i</a:t>
            </a:r>
            <a:r>
              <a:rPr dirty="0" smtClean="0" sz="1350" spc="-10">
                <a:latin typeface="Cambria Math"/>
                <a:cs typeface="Cambria Math"/>
              </a:rPr>
              <a:t>l</a:t>
            </a:r>
            <a:r>
              <a:rPr dirty="0" smtClean="0" sz="1350" spc="5">
                <a:latin typeface="Cambria Math"/>
                <a:cs typeface="Cambria Math"/>
              </a:rPr>
              <a:t>d</a:t>
            </a:r>
            <a:r>
              <a:rPr dirty="0" smtClean="0" sz="1350" spc="5">
                <a:latin typeface="Cambria Math"/>
                <a:cs typeface="Cambria Math"/>
              </a:rPr>
              <a:t> </a:t>
            </a:r>
            <a:r>
              <a:rPr dirty="0" smtClean="0" sz="1350" spc="-45">
                <a:latin typeface="Cambria Math"/>
                <a:cs typeface="Cambria Math"/>
              </a:rPr>
              <a:t> </a:t>
            </a:r>
            <a:r>
              <a:rPr dirty="0" smtClean="0" sz="1350" spc="5">
                <a:latin typeface="Cambria Math"/>
                <a:cs typeface="Cambria Math"/>
              </a:rPr>
              <a:t>𝐴,</a:t>
            </a:r>
            <a:r>
              <a:rPr dirty="0" smtClean="0" sz="1350" spc="-80">
                <a:latin typeface="Cambria Math"/>
                <a:cs typeface="Cambria Math"/>
              </a:rPr>
              <a:t> </a:t>
            </a:r>
            <a:r>
              <a:rPr dirty="0" smtClean="0" sz="1350" spc="10">
                <a:latin typeface="Cambria Math"/>
                <a:cs typeface="Cambria Math"/>
              </a:rPr>
              <a:t>𝐶⇒</a:t>
            </a:r>
            <a:r>
              <a:rPr dirty="0" smtClean="0" sz="1350" spc="55">
                <a:latin typeface="Cambria Math"/>
                <a:cs typeface="Cambria Math"/>
              </a:rPr>
              <a:t> </a:t>
            </a:r>
            <a:r>
              <a:rPr dirty="0" smtClean="0" sz="1350" spc="-10">
                <a:latin typeface="Cambria Math"/>
                <a:cs typeface="Cambria Math"/>
              </a:rPr>
              <a:t>s</a:t>
            </a:r>
            <a:r>
              <a:rPr dirty="0" smtClean="0" sz="1350" spc="-5">
                <a:latin typeface="Cambria Math"/>
                <a:cs typeface="Cambria Math"/>
              </a:rPr>
              <a:t>p</a:t>
            </a:r>
            <a:r>
              <a:rPr dirty="0" smtClean="0" sz="1350" spc="-10">
                <a:latin typeface="Cambria Math"/>
                <a:cs typeface="Cambria Math"/>
              </a:rPr>
              <a:t>o</a:t>
            </a:r>
            <a:r>
              <a:rPr dirty="0" smtClean="0" sz="1350" spc="0">
                <a:latin typeface="Cambria Math"/>
                <a:cs typeface="Cambria Math"/>
              </a:rPr>
              <a:t>u</a:t>
            </a:r>
            <a:r>
              <a:rPr dirty="0" smtClean="0" sz="1350" spc="-10">
                <a:latin typeface="Cambria Math"/>
                <a:cs typeface="Cambria Math"/>
              </a:rPr>
              <a:t>s</a:t>
            </a:r>
            <a:r>
              <a:rPr dirty="0" smtClean="0" sz="1350" spc="5">
                <a:latin typeface="Cambria Math"/>
                <a:cs typeface="Cambria Math"/>
              </a:rPr>
              <a:t>e</a:t>
            </a:r>
            <a:r>
              <a:rPr dirty="0" smtClean="0" sz="1350" spc="5">
                <a:latin typeface="Cambria Math"/>
                <a:cs typeface="Cambria Math"/>
              </a:rPr>
              <a:t> </a:t>
            </a:r>
            <a:r>
              <a:rPr dirty="0" smtClean="0" sz="1350" spc="-40">
                <a:latin typeface="Cambria Math"/>
                <a:cs typeface="Cambria Math"/>
              </a:rPr>
              <a:t> </a:t>
            </a:r>
            <a:r>
              <a:rPr dirty="0" smtClean="0" sz="1350" spc="5">
                <a:latin typeface="Cambria Math"/>
                <a:cs typeface="Cambria Math"/>
              </a:rPr>
              <a:t>𝐵,</a:t>
            </a:r>
            <a:r>
              <a:rPr dirty="0" smtClean="0" sz="1350" spc="-80">
                <a:latin typeface="Cambria Math"/>
                <a:cs typeface="Cambria Math"/>
              </a:rPr>
              <a:t> </a:t>
            </a:r>
            <a:r>
              <a:rPr dirty="0" smtClean="0" sz="1350" spc="10">
                <a:latin typeface="Cambria Math"/>
                <a:cs typeface="Cambria Math"/>
              </a:rPr>
              <a:t>𝐶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95500" y="5972524"/>
            <a:ext cx="402089" cy="160769"/>
          </a:xfrm>
          <a:custGeom>
            <a:avLst/>
            <a:gdLst/>
            <a:ahLst/>
            <a:cxnLst/>
            <a:rect l="l" t="t" r="r" b="b"/>
            <a:pathLst>
              <a:path w="402089" h="160769">
                <a:moveTo>
                  <a:pt x="351354" y="0"/>
                </a:moveTo>
                <a:lnTo>
                  <a:pt x="355865" y="9295"/>
                </a:lnTo>
                <a:lnTo>
                  <a:pt x="365249" y="15666"/>
                </a:lnTo>
                <a:lnTo>
                  <a:pt x="373724" y="25426"/>
                </a:lnTo>
                <a:lnTo>
                  <a:pt x="387274" y="75446"/>
                </a:lnTo>
                <a:lnTo>
                  <a:pt x="387375" y="93645"/>
                </a:lnTo>
                <a:lnTo>
                  <a:pt x="385549" y="106654"/>
                </a:lnTo>
                <a:lnTo>
                  <a:pt x="361039" y="148623"/>
                </a:lnTo>
                <a:lnTo>
                  <a:pt x="349319" y="154243"/>
                </a:lnTo>
                <a:lnTo>
                  <a:pt x="361536" y="157241"/>
                </a:lnTo>
                <a:lnTo>
                  <a:pt x="390120" y="131488"/>
                </a:lnTo>
                <a:lnTo>
                  <a:pt x="401846" y="85971"/>
                </a:lnTo>
                <a:lnTo>
                  <a:pt x="402089" y="68855"/>
                </a:lnTo>
                <a:lnTo>
                  <a:pt x="400210" y="57154"/>
                </a:lnTo>
                <a:lnTo>
                  <a:pt x="383761" y="20317"/>
                </a:lnTo>
                <a:lnTo>
                  <a:pt x="363811" y="4592"/>
                </a:lnTo>
                <a:lnTo>
                  <a:pt x="351354" y="0"/>
                </a:lnTo>
                <a:close/>
              </a:path>
              <a:path w="402089" h="160769">
                <a:moveTo>
                  <a:pt x="50741" y="0"/>
                </a:moveTo>
                <a:lnTo>
                  <a:pt x="12019" y="29365"/>
                </a:lnTo>
                <a:lnTo>
                  <a:pt x="247" y="74898"/>
                </a:lnTo>
                <a:lnTo>
                  <a:pt x="0" y="91982"/>
                </a:lnTo>
                <a:lnTo>
                  <a:pt x="1870" y="103706"/>
                </a:lnTo>
                <a:lnTo>
                  <a:pt x="18270" y="140496"/>
                </a:lnTo>
                <a:lnTo>
                  <a:pt x="50741" y="160769"/>
                </a:lnTo>
                <a:lnTo>
                  <a:pt x="46088" y="151466"/>
                </a:lnTo>
                <a:lnTo>
                  <a:pt x="36825" y="145043"/>
                </a:lnTo>
                <a:lnTo>
                  <a:pt x="28418" y="135183"/>
                </a:lnTo>
                <a:lnTo>
                  <a:pt x="14778" y="84911"/>
                </a:lnTo>
                <a:lnTo>
                  <a:pt x="14629" y="67023"/>
                </a:lnTo>
                <a:lnTo>
                  <a:pt x="16417" y="53981"/>
                </a:lnTo>
                <a:lnTo>
                  <a:pt x="41169" y="12115"/>
                </a:lnTo>
                <a:lnTo>
                  <a:pt x="53030" y="6525"/>
                </a:lnTo>
                <a:lnTo>
                  <a:pt x="507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649016" y="5972524"/>
            <a:ext cx="401645" cy="160769"/>
          </a:xfrm>
          <a:custGeom>
            <a:avLst/>
            <a:gdLst/>
            <a:ahLst/>
            <a:cxnLst/>
            <a:rect l="l" t="t" r="r" b="b"/>
            <a:pathLst>
              <a:path w="401645" h="160769">
                <a:moveTo>
                  <a:pt x="350909" y="0"/>
                </a:moveTo>
                <a:lnTo>
                  <a:pt x="355420" y="9295"/>
                </a:lnTo>
                <a:lnTo>
                  <a:pt x="364805" y="15666"/>
                </a:lnTo>
                <a:lnTo>
                  <a:pt x="373279" y="25426"/>
                </a:lnTo>
                <a:lnTo>
                  <a:pt x="386830" y="75446"/>
                </a:lnTo>
                <a:lnTo>
                  <a:pt x="386930" y="93645"/>
                </a:lnTo>
                <a:lnTo>
                  <a:pt x="385105" y="106654"/>
                </a:lnTo>
                <a:lnTo>
                  <a:pt x="360594" y="148623"/>
                </a:lnTo>
                <a:lnTo>
                  <a:pt x="348875" y="154243"/>
                </a:lnTo>
                <a:lnTo>
                  <a:pt x="361091" y="157241"/>
                </a:lnTo>
                <a:lnTo>
                  <a:pt x="389676" y="131488"/>
                </a:lnTo>
                <a:lnTo>
                  <a:pt x="401402" y="85971"/>
                </a:lnTo>
                <a:lnTo>
                  <a:pt x="401645" y="68855"/>
                </a:lnTo>
                <a:lnTo>
                  <a:pt x="399765" y="57154"/>
                </a:lnTo>
                <a:lnTo>
                  <a:pt x="383317" y="20317"/>
                </a:lnTo>
                <a:lnTo>
                  <a:pt x="363366" y="4592"/>
                </a:lnTo>
                <a:lnTo>
                  <a:pt x="350909" y="0"/>
                </a:lnTo>
                <a:close/>
              </a:path>
              <a:path w="401645" h="160769">
                <a:moveTo>
                  <a:pt x="50741" y="0"/>
                </a:moveTo>
                <a:lnTo>
                  <a:pt x="12019" y="29365"/>
                </a:lnTo>
                <a:lnTo>
                  <a:pt x="247" y="74898"/>
                </a:lnTo>
                <a:lnTo>
                  <a:pt x="0" y="91982"/>
                </a:lnTo>
                <a:lnTo>
                  <a:pt x="1870" y="103706"/>
                </a:lnTo>
                <a:lnTo>
                  <a:pt x="18270" y="140496"/>
                </a:lnTo>
                <a:lnTo>
                  <a:pt x="50741" y="160769"/>
                </a:lnTo>
                <a:lnTo>
                  <a:pt x="46088" y="151466"/>
                </a:lnTo>
                <a:lnTo>
                  <a:pt x="36825" y="145043"/>
                </a:lnTo>
                <a:lnTo>
                  <a:pt x="28418" y="135183"/>
                </a:lnTo>
                <a:lnTo>
                  <a:pt x="14778" y="84911"/>
                </a:lnTo>
                <a:lnTo>
                  <a:pt x="14629" y="67023"/>
                </a:lnTo>
                <a:lnTo>
                  <a:pt x="16417" y="53981"/>
                </a:lnTo>
                <a:lnTo>
                  <a:pt x="41169" y="12115"/>
                </a:lnTo>
                <a:lnTo>
                  <a:pt x="53030" y="6525"/>
                </a:lnTo>
                <a:lnTo>
                  <a:pt x="507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324114" y="5930903"/>
            <a:ext cx="1677670" cy="2171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-10">
                <a:latin typeface="Microsoft JhengHei Light"/>
                <a:cs typeface="Microsoft JhengHei Light"/>
              </a:rPr>
              <a:t>含</a:t>
            </a:r>
            <a:r>
              <a:rPr dirty="0" smtClean="0" sz="1350" spc="10">
                <a:latin typeface="Microsoft JhengHei Light"/>
                <a:cs typeface="Microsoft JhengHei Light"/>
              </a:rPr>
              <a:t>有</a:t>
            </a:r>
            <a:r>
              <a:rPr dirty="0" smtClean="0" sz="1350" spc="140">
                <a:latin typeface="Microsoft JhengHei Light"/>
                <a:cs typeface="Microsoft JhengHei Light"/>
              </a:rPr>
              <a:t> </a:t>
            </a:r>
            <a:r>
              <a:rPr dirty="0" smtClean="0" sz="1350" spc="5">
                <a:latin typeface="Cambria Math"/>
                <a:cs typeface="Cambria Math"/>
              </a:rPr>
              <a:t>𝐴,</a:t>
            </a:r>
            <a:r>
              <a:rPr dirty="0" smtClean="0" sz="1350" spc="-80">
                <a:latin typeface="Cambria Math"/>
                <a:cs typeface="Cambria Math"/>
              </a:rPr>
              <a:t> </a:t>
            </a:r>
            <a:r>
              <a:rPr dirty="0" smtClean="0" sz="1350" spc="10">
                <a:latin typeface="Cambria Math"/>
                <a:cs typeface="Cambria Math"/>
              </a:rPr>
              <a:t>𝐵∧</a:t>
            </a:r>
            <a:r>
              <a:rPr dirty="0" smtClean="0" sz="1350" spc="-5">
                <a:latin typeface="Cambria Math"/>
                <a:cs typeface="Cambria Math"/>
              </a:rPr>
              <a:t> </a:t>
            </a:r>
            <a:r>
              <a:rPr dirty="0" smtClean="0" sz="1350" spc="-10">
                <a:latin typeface="Microsoft JhengHei Light"/>
                <a:cs typeface="Microsoft JhengHei Light"/>
              </a:rPr>
              <a:t>治</a:t>
            </a:r>
            <a:r>
              <a:rPr dirty="0" smtClean="0" sz="1350" spc="10">
                <a:latin typeface="宋体"/>
                <a:cs typeface="宋体"/>
              </a:rPr>
              <a:t>疗</a:t>
            </a:r>
            <a:r>
              <a:rPr dirty="0" smtClean="0" sz="1350" spc="-135">
                <a:latin typeface="宋体"/>
                <a:cs typeface="宋体"/>
              </a:rPr>
              <a:t> </a:t>
            </a:r>
            <a:r>
              <a:rPr dirty="0" smtClean="0" sz="1350" spc="5">
                <a:latin typeface="Cambria Math"/>
                <a:cs typeface="Cambria Math"/>
              </a:rPr>
              <a:t>𝐵,</a:t>
            </a:r>
            <a:r>
              <a:rPr dirty="0" smtClean="0" sz="1350" spc="-80">
                <a:latin typeface="Cambria Math"/>
                <a:cs typeface="Cambria Math"/>
              </a:rPr>
              <a:t> </a:t>
            </a:r>
            <a:r>
              <a:rPr dirty="0" smtClean="0" sz="1350" spc="10">
                <a:latin typeface="Cambria Math"/>
                <a:cs typeface="Cambria Math"/>
              </a:rPr>
              <a:t>𝐶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7175" y="5972524"/>
            <a:ext cx="393898" cy="160769"/>
          </a:xfrm>
          <a:custGeom>
            <a:avLst/>
            <a:gdLst/>
            <a:ahLst/>
            <a:cxnLst/>
            <a:rect l="l" t="t" r="r" b="b"/>
            <a:pathLst>
              <a:path w="393898" h="160769">
                <a:moveTo>
                  <a:pt x="343162" y="0"/>
                </a:moveTo>
                <a:lnTo>
                  <a:pt x="347673" y="9295"/>
                </a:lnTo>
                <a:lnTo>
                  <a:pt x="357058" y="15666"/>
                </a:lnTo>
                <a:lnTo>
                  <a:pt x="365533" y="25426"/>
                </a:lnTo>
                <a:lnTo>
                  <a:pt x="379083" y="75446"/>
                </a:lnTo>
                <a:lnTo>
                  <a:pt x="379183" y="93645"/>
                </a:lnTo>
                <a:lnTo>
                  <a:pt x="377358" y="106654"/>
                </a:lnTo>
                <a:lnTo>
                  <a:pt x="352847" y="148623"/>
                </a:lnTo>
                <a:lnTo>
                  <a:pt x="341128" y="154243"/>
                </a:lnTo>
                <a:lnTo>
                  <a:pt x="353344" y="157241"/>
                </a:lnTo>
                <a:lnTo>
                  <a:pt x="381928" y="131488"/>
                </a:lnTo>
                <a:lnTo>
                  <a:pt x="393655" y="85971"/>
                </a:lnTo>
                <a:lnTo>
                  <a:pt x="393898" y="68855"/>
                </a:lnTo>
                <a:lnTo>
                  <a:pt x="392018" y="57154"/>
                </a:lnTo>
                <a:lnTo>
                  <a:pt x="375570" y="20317"/>
                </a:lnTo>
                <a:lnTo>
                  <a:pt x="355619" y="4592"/>
                </a:lnTo>
                <a:lnTo>
                  <a:pt x="343162" y="0"/>
                </a:lnTo>
                <a:close/>
              </a:path>
              <a:path w="393898" h="160769">
                <a:moveTo>
                  <a:pt x="50741" y="0"/>
                </a:moveTo>
                <a:lnTo>
                  <a:pt x="12019" y="29365"/>
                </a:lnTo>
                <a:lnTo>
                  <a:pt x="247" y="74898"/>
                </a:lnTo>
                <a:lnTo>
                  <a:pt x="0" y="91982"/>
                </a:lnTo>
                <a:lnTo>
                  <a:pt x="1870" y="103706"/>
                </a:lnTo>
                <a:lnTo>
                  <a:pt x="18270" y="140496"/>
                </a:lnTo>
                <a:lnTo>
                  <a:pt x="50741" y="160769"/>
                </a:lnTo>
                <a:lnTo>
                  <a:pt x="46088" y="151466"/>
                </a:lnTo>
                <a:lnTo>
                  <a:pt x="36825" y="145043"/>
                </a:lnTo>
                <a:lnTo>
                  <a:pt x="28418" y="135183"/>
                </a:lnTo>
                <a:lnTo>
                  <a:pt x="14778" y="84911"/>
                </a:lnTo>
                <a:lnTo>
                  <a:pt x="14629" y="67023"/>
                </a:lnTo>
                <a:lnTo>
                  <a:pt x="16417" y="53981"/>
                </a:lnTo>
                <a:lnTo>
                  <a:pt x="41169" y="12115"/>
                </a:lnTo>
                <a:lnTo>
                  <a:pt x="53030" y="6525"/>
                </a:lnTo>
                <a:lnTo>
                  <a:pt x="507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100527" y="5930903"/>
            <a:ext cx="911860" cy="2171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350" spc="10">
                <a:latin typeface="Cambria Math"/>
                <a:cs typeface="Cambria Math"/>
              </a:rPr>
              <a:t>⇒</a:t>
            </a:r>
            <a:r>
              <a:rPr dirty="0" smtClean="0" sz="1350" spc="55">
                <a:latin typeface="Cambria Math"/>
                <a:cs typeface="Cambria Math"/>
              </a:rPr>
              <a:t> </a:t>
            </a:r>
            <a:r>
              <a:rPr dirty="0" smtClean="0" sz="1350" spc="-10">
                <a:latin typeface="宋体"/>
                <a:cs typeface="宋体"/>
              </a:rPr>
              <a:t>预</a:t>
            </a:r>
            <a:r>
              <a:rPr dirty="0" smtClean="0" sz="1350" spc="10">
                <a:latin typeface="Microsoft JhengHei Light"/>
                <a:cs typeface="Microsoft JhengHei Light"/>
              </a:rPr>
              <a:t>防</a:t>
            </a:r>
            <a:r>
              <a:rPr dirty="0" smtClean="0" sz="1350" spc="140">
                <a:latin typeface="Microsoft JhengHei Light"/>
                <a:cs typeface="Microsoft JhengHei Light"/>
              </a:rPr>
              <a:t> </a:t>
            </a:r>
            <a:r>
              <a:rPr dirty="0" smtClean="0" sz="1350" spc="5">
                <a:latin typeface="Cambria Math"/>
                <a:cs typeface="Cambria Math"/>
              </a:rPr>
              <a:t>𝐴,</a:t>
            </a:r>
            <a:r>
              <a:rPr dirty="0" smtClean="0" sz="1350" spc="-80">
                <a:latin typeface="Cambria Math"/>
                <a:cs typeface="Cambria Math"/>
              </a:rPr>
              <a:t> </a:t>
            </a:r>
            <a:r>
              <a:rPr dirty="0" smtClean="0" sz="1350" spc="10">
                <a:latin typeface="Cambria Math"/>
                <a:cs typeface="Cambria Math"/>
              </a:rPr>
              <a:t>𝐶</a:t>
            </a:r>
            <a:endParaRPr sz="13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0365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200">
                <a:latin typeface="Microsoft YaHei UI"/>
                <a:cs typeface="Microsoft YaHei UI"/>
              </a:rPr>
              <a:t>知识图谱概览（分布式表示）</a:t>
            </a:r>
            <a:endParaRPr sz="32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24301" y="4822371"/>
            <a:ext cx="131452" cy="170183"/>
          </a:xfrm>
          <a:custGeom>
            <a:avLst/>
            <a:gdLst/>
            <a:ahLst/>
            <a:cxnLst/>
            <a:rect l="l" t="t" r="r" b="b"/>
            <a:pathLst>
              <a:path w="131452" h="170183">
                <a:moveTo>
                  <a:pt x="0" y="0"/>
                </a:moveTo>
                <a:lnTo>
                  <a:pt x="131452" y="0"/>
                </a:lnTo>
                <a:lnTo>
                  <a:pt x="131452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263141" y="4822371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809340" y="4822371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398401" y="4822371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535240" y="4822371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672501" y="4822371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952790" y="2155945"/>
            <a:ext cx="3159735" cy="2885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326499" y="4066979"/>
            <a:ext cx="131452" cy="170183"/>
          </a:xfrm>
          <a:custGeom>
            <a:avLst/>
            <a:gdLst/>
            <a:ahLst/>
            <a:cxnLst/>
            <a:rect l="l" t="t" r="r" b="b"/>
            <a:pathLst>
              <a:path w="131452" h="170183">
                <a:moveTo>
                  <a:pt x="0" y="0"/>
                </a:moveTo>
                <a:lnTo>
                  <a:pt x="131452" y="0"/>
                </a:lnTo>
                <a:lnTo>
                  <a:pt x="131452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465339" y="4066979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011538" y="4066979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600599" y="4066979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737438" y="4066979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874699" y="4066979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846436" y="2605460"/>
            <a:ext cx="131452" cy="170184"/>
          </a:xfrm>
          <a:custGeom>
            <a:avLst/>
            <a:gdLst/>
            <a:ahLst/>
            <a:cxnLst/>
            <a:rect l="l" t="t" r="r" b="b"/>
            <a:pathLst>
              <a:path w="131452" h="170184">
                <a:moveTo>
                  <a:pt x="0" y="0"/>
                </a:moveTo>
                <a:lnTo>
                  <a:pt x="131452" y="0"/>
                </a:lnTo>
                <a:lnTo>
                  <a:pt x="131452" y="170184"/>
                </a:lnTo>
                <a:lnTo>
                  <a:pt x="0" y="1701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985277" y="2605460"/>
            <a:ext cx="131453" cy="170184"/>
          </a:xfrm>
          <a:custGeom>
            <a:avLst/>
            <a:gdLst/>
            <a:ahLst/>
            <a:cxnLst/>
            <a:rect l="l" t="t" r="r" b="b"/>
            <a:pathLst>
              <a:path w="131453" h="170184">
                <a:moveTo>
                  <a:pt x="0" y="0"/>
                </a:moveTo>
                <a:lnTo>
                  <a:pt x="131453" y="0"/>
                </a:lnTo>
                <a:lnTo>
                  <a:pt x="131453" y="170184"/>
                </a:lnTo>
                <a:lnTo>
                  <a:pt x="0" y="1701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531475" y="2605460"/>
            <a:ext cx="131453" cy="170184"/>
          </a:xfrm>
          <a:custGeom>
            <a:avLst/>
            <a:gdLst/>
            <a:ahLst/>
            <a:cxnLst/>
            <a:rect l="l" t="t" r="r" b="b"/>
            <a:pathLst>
              <a:path w="131453" h="170184">
                <a:moveTo>
                  <a:pt x="0" y="0"/>
                </a:moveTo>
                <a:lnTo>
                  <a:pt x="131453" y="0"/>
                </a:lnTo>
                <a:lnTo>
                  <a:pt x="131453" y="170184"/>
                </a:lnTo>
                <a:lnTo>
                  <a:pt x="0" y="1701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120536" y="2605460"/>
            <a:ext cx="131453" cy="170184"/>
          </a:xfrm>
          <a:custGeom>
            <a:avLst/>
            <a:gdLst/>
            <a:ahLst/>
            <a:cxnLst/>
            <a:rect l="l" t="t" r="r" b="b"/>
            <a:pathLst>
              <a:path w="131453" h="170184">
                <a:moveTo>
                  <a:pt x="0" y="0"/>
                </a:moveTo>
                <a:lnTo>
                  <a:pt x="131453" y="0"/>
                </a:lnTo>
                <a:lnTo>
                  <a:pt x="131453" y="170184"/>
                </a:lnTo>
                <a:lnTo>
                  <a:pt x="0" y="1701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257375" y="2605460"/>
            <a:ext cx="131453" cy="170184"/>
          </a:xfrm>
          <a:custGeom>
            <a:avLst/>
            <a:gdLst/>
            <a:ahLst/>
            <a:cxnLst/>
            <a:rect l="l" t="t" r="r" b="b"/>
            <a:pathLst>
              <a:path w="131453" h="170184">
                <a:moveTo>
                  <a:pt x="0" y="0"/>
                </a:moveTo>
                <a:lnTo>
                  <a:pt x="131453" y="0"/>
                </a:lnTo>
                <a:lnTo>
                  <a:pt x="131453" y="170184"/>
                </a:lnTo>
                <a:lnTo>
                  <a:pt x="0" y="1701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394636" y="2605460"/>
            <a:ext cx="131453" cy="170184"/>
          </a:xfrm>
          <a:custGeom>
            <a:avLst/>
            <a:gdLst/>
            <a:ahLst/>
            <a:cxnLst/>
            <a:rect l="l" t="t" r="r" b="b"/>
            <a:pathLst>
              <a:path w="131453" h="170184">
                <a:moveTo>
                  <a:pt x="0" y="0"/>
                </a:moveTo>
                <a:lnTo>
                  <a:pt x="131453" y="0"/>
                </a:lnTo>
                <a:lnTo>
                  <a:pt x="131453" y="170184"/>
                </a:lnTo>
                <a:lnTo>
                  <a:pt x="0" y="1701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246749" y="4296882"/>
            <a:ext cx="131452" cy="170183"/>
          </a:xfrm>
          <a:custGeom>
            <a:avLst/>
            <a:gdLst/>
            <a:ahLst/>
            <a:cxnLst/>
            <a:rect l="l" t="t" r="r" b="b"/>
            <a:pathLst>
              <a:path w="131452" h="170183">
                <a:moveTo>
                  <a:pt x="0" y="0"/>
                </a:moveTo>
                <a:lnTo>
                  <a:pt x="131452" y="0"/>
                </a:lnTo>
                <a:lnTo>
                  <a:pt x="131452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385591" y="4296882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931790" y="4296882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520851" y="4296882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657690" y="4296882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794951" y="4296882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365745" y="2917470"/>
            <a:ext cx="131452" cy="170183"/>
          </a:xfrm>
          <a:custGeom>
            <a:avLst/>
            <a:gdLst/>
            <a:ahLst/>
            <a:cxnLst/>
            <a:rect l="l" t="t" r="r" b="b"/>
            <a:pathLst>
              <a:path w="131452" h="170183">
                <a:moveTo>
                  <a:pt x="0" y="0"/>
                </a:moveTo>
                <a:lnTo>
                  <a:pt x="131452" y="0"/>
                </a:lnTo>
                <a:lnTo>
                  <a:pt x="131452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504587" y="2917470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050786" y="2917470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639846" y="2917470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2776684" y="2917470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2913946" y="2917470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145650" y="3705706"/>
            <a:ext cx="131452" cy="170183"/>
          </a:xfrm>
          <a:custGeom>
            <a:avLst/>
            <a:gdLst/>
            <a:ahLst/>
            <a:cxnLst/>
            <a:rect l="l" t="t" r="r" b="b"/>
            <a:pathLst>
              <a:path w="131452" h="170183">
                <a:moveTo>
                  <a:pt x="0" y="0"/>
                </a:moveTo>
                <a:lnTo>
                  <a:pt x="131452" y="0"/>
                </a:lnTo>
                <a:lnTo>
                  <a:pt x="131452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284490" y="3705706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830690" y="3705706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419750" y="3705706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3556589" y="3705706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3693852" y="3705706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3246749" y="2082328"/>
            <a:ext cx="131452" cy="170183"/>
          </a:xfrm>
          <a:custGeom>
            <a:avLst/>
            <a:gdLst/>
            <a:ahLst/>
            <a:cxnLst/>
            <a:rect l="l" t="t" r="r" b="b"/>
            <a:pathLst>
              <a:path w="131452" h="170183">
                <a:moveTo>
                  <a:pt x="0" y="0"/>
                </a:moveTo>
                <a:lnTo>
                  <a:pt x="131452" y="0"/>
                </a:lnTo>
                <a:lnTo>
                  <a:pt x="131452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3385591" y="2082328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3931790" y="2082328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3520851" y="2082328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3657690" y="2082328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794951" y="2082328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326499" y="1942254"/>
            <a:ext cx="131452" cy="170183"/>
          </a:xfrm>
          <a:custGeom>
            <a:avLst/>
            <a:gdLst/>
            <a:ahLst/>
            <a:cxnLst/>
            <a:rect l="l" t="t" r="r" b="b"/>
            <a:pathLst>
              <a:path w="131452" h="170183">
                <a:moveTo>
                  <a:pt x="0" y="0"/>
                </a:moveTo>
                <a:lnTo>
                  <a:pt x="131452" y="0"/>
                </a:lnTo>
                <a:lnTo>
                  <a:pt x="131452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465339" y="1942254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011538" y="1942254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600599" y="1942254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737438" y="1942254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874699" y="1942254"/>
            <a:ext cx="131453" cy="170183"/>
          </a:xfrm>
          <a:custGeom>
            <a:avLst/>
            <a:gdLst/>
            <a:ahLst/>
            <a:cxnLst/>
            <a:rect l="l" t="t" r="r" b="b"/>
            <a:pathLst>
              <a:path w="131453" h="170183">
                <a:moveTo>
                  <a:pt x="0" y="0"/>
                </a:moveTo>
                <a:lnTo>
                  <a:pt x="131453" y="0"/>
                </a:lnTo>
                <a:lnTo>
                  <a:pt x="131453" y="170183"/>
                </a:lnTo>
                <a:lnTo>
                  <a:pt x="0" y="1701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知识体系组织形式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504430" cy="17818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solidFill>
                  <a:srgbClr val="0000FF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gy</a:t>
            </a:r>
            <a:r>
              <a:rPr dirty="0" smtClean="0" sz="2400" spc="5">
                <a:solidFill>
                  <a:srgbClr val="0000FF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vs. K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wledge 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se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0"/>
              </a:spcBef>
            </a:pPr>
            <a:endParaRPr sz="500"/>
          </a:p>
          <a:p>
            <a:pPr marL="755650" marR="12700" indent="-28575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 spc="-5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latin typeface="Microsoft YaHei UI"/>
                <a:cs typeface="Microsoft YaHei UI"/>
              </a:rPr>
              <a:t>t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y：共享概念化的规范，涉及</a:t>
            </a:r>
            <a:r>
              <a:rPr dirty="0" smtClean="0" sz="2000" spc="0">
                <a:solidFill>
                  <a:srgbClr val="FF0000"/>
                </a:solidFill>
                <a:latin typeface="Microsoft YaHei UI"/>
                <a:cs typeface="Microsoft YaHei UI"/>
              </a:rPr>
              <a:t>概念、关系</a:t>
            </a:r>
            <a:r>
              <a:rPr dirty="0" smtClean="0" sz="2000" spc="0">
                <a:latin typeface="Microsoft YaHei UI"/>
                <a:cs typeface="Microsoft YaHei UI"/>
              </a:rPr>
              <a:t>和</a:t>
            </a:r>
            <a:r>
              <a:rPr dirty="0" smtClean="0" sz="2000" spc="0">
                <a:solidFill>
                  <a:srgbClr val="FF0000"/>
                </a:solidFill>
                <a:latin typeface="Microsoft YaHei UI"/>
                <a:cs typeface="Microsoft YaHei UI"/>
              </a:rPr>
              <a:t>公理</a:t>
            </a:r>
            <a:r>
              <a:rPr dirty="0" smtClean="0" sz="2000" spc="0">
                <a:latin typeface="Microsoft YaHei UI"/>
                <a:cs typeface="Microsoft YaHei UI"/>
              </a:rPr>
              <a:t>三个</a:t>
            </a:r>
            <a:r>
              <a:rPr dirty="0" smtClean="0" sz="2000" spc="0">
                <a:latin typeface="Microsoft YaHei UI"/>
                <a:cs typeface="Microsoft YaHei UI"/>
              </a:rPr>
              <a:t> 要素</a:t>
            </a:r>
            <a:endParaRPr sz="20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6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 spc="5">
                <a:latin typeface="Microsoft YaHei UI"/>
                <a:cs typeface="Microsoft YaHei UI"/>
              </a:rPr>
              <a:t>Kn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w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d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5">
                <a:latin typeface="Microsoft YaHei UI"/>
                <a:cs typeface="Microsoft YaHei UI"/>
              </a:rPr>
              <a:t>e</a:t>
            </a:r>
            <a:r>
              <a:rPr dirty="0" smtClean="0" sz="2000" spc="0">
                <a:latin typeface="Microsoft YaHei UI"/>
                <a:cs typeface="Microsoft YaHei UI"/>
              </a:rPr>
              <a:t>：服从于o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latin typeface="Microsoft YaHei UI"/>
                <a:cs typeface="Microsoft YaHei UI"/>
              </a:rPr>
              <a:t>t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y 控制的知识单元的载体</a:t>
            </a:r>
            <a:endParaRPr sz="20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6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 spc="-5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latin typeface="Microsoft YaHei UI"/>
                <a:cs typeface="Microsoft YaHei UI"/>
              </a:rPr>
              <a:t>t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y是蛋糕的模具，</a:t>
            </a:r>
            <a:r>
              <a:rPr dirty="0" smtClean="0" sz="2000" spc="5">
                <a:latin typeface="Microsoft YaHei UI"/>
                <a:cs typeface="Microsoft YaHei UI"/>
              </a:rPr>
              <a:t>Kn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w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d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5">
                <a:latin typeface="Microsoft YaHei UI"/>
                <a:cs typeface="Microsoft YaHei UI"/>
              </a:rPr>
              <a:t>e</a:t>
            </a:r>
            <a:r>
              <a:rPr dirty="0" smtClean="0" sz="2000" spc="0">
                <a:latin typeface="Microsoft YaHei UI"/>
                <a:cs typeface="Microsoft YaHei UI"/>
              </a:rPr>
              <a:t>是蛋糕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3822912"/>
            <a:ext cx="7503159" cy="11131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CC0000"/>
              </a:buClr>
              <a:buSzPct val="58333"/>
              <a:buFont typeface="Arial"/>
              <a:buChar char="•"/>
              <a:tabLst>
                <a:tab pos="354965" algn="l"/>
              </a:tabLst>
            </a:pPr>
            <a:r>
              <a:rPr dirty="0" smtClean="0" sz="2400">
                <a:solidFill>
                  <a:srgbClr val="0000FF"/>
                </a:solidFill>
                <a:latin typeface="Microsoft YaHei UI"/>
                <a:cs typeface="Microsoft YaHei UI"/>
              </a:rPr>
              <a:t>公理：F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l </a:t>
            </a:r>
            <a:r>
              <a:rPr dirty="0" smtClean="0" sz="2400" spc="-10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solidFill>
                  <a:srgbClr val="0000FF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gy</a:t>
            </a:r>
            <a:r>
              <a:rPr dirty="0" smtClean="0" sz="2400" spc="5">
                <a:solidFill>
                  <a:srgbClr val="0000FF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vs. </a:t>
            </a:r>
            <a:r>
              <a:rPr dirty="0" smtClean="0" sz="2400" spc="5">
                <a:solidFill>
                  <a:srgbClr val="0000FF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ig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tweig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solidFill>
                  <a:srgbClr val="0000FF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solidFill>
                  <a:srgbClr val="0000FF"/>
                </a:solidFill>
                <a:latin typeface="Microsoft YaHei UI"/>
                <a:cs typeface="Microsoft YaHei UI"/>
              </a:rPr>
              <a:t>gy</a:t>
            </a:r>
            <a:endParaRPr sz="2400">
              <a:latin typeface="Microsoft YaHei UI"/>
              <a:cs typeface="Microsoft YaHei UI"/>
            </a:endParaRPr>
          </a:p>
          <a:p>
            <a:pPr lvl="1" marL="755650" indent="-285750">
              <a:lnSpc>
                <a:spcPct val="100000"/>
              </a:lnSpc>
              <a:spcBef>
                <a:spcPts val="484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Fo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m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l </a:t>
            </a:r>
            <a:r>
              <a:rPr dirty="0" smtClean="0" sz="2000" spc="-1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to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10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y: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大量使用公理</a:t>
            </a:r>
            <a:endParaRPr sz="2000">
              <a:latin typeface="Microsoft YaHei UI"/>
              <a:cs typeface="Microsoft YaHei UI"/>
            </a:endParaRPr>
          </a:p>
          <a:p>
            <a:pPr lvl="1">
              <a:lnSpc>
                <a:spcPts val="500"/>
              </a:lnSpc>
              <a:spcBef>
                <a:spcPts val="0"/>
              </a:spcBef>
              <a:buFont typeface="Microsoft YaHei UI"/>
              <a:buChar char="-"/>
            </a:pPr>
            <a:endParaRPr sz="500"/>
          </a:p>
          <a:p>
            <a:pPr lvl="1"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 spc="-5"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5">
                <a:latin typeface="Microsoft YaHei UI"/>
                <a:cs typeface="Microsoft YaHei UI"/>
              </a:rPr>
              <a:t>h</a:t>
            </a:r>
            <a:r>
              <a:rPr dirty="0" smtClean="0" sz="2000" spc="5">
                <a:latin typeface="Microsoft YaHei UI"/>
                <a:cs typeface="Microsoft YaHei UI"/>
              </a:rPr>
              <a:t>t</a:t>
            </a:r>
            <a:r>
              <a:rPr dirty="0" smtClean="0" sz="2000" spc="-5">
                <a:latin typeface="Microsoft YaHei UI"/>
                <a:cs typeface="Microsoft YaHei UI"/>
              </a:rPr>
              <a:t>w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5">
                <a:latin typeface="Microsoft YaHei UI"/>
                <a:cs typeface="Microsoft YaHei UI"/>
              </a:rPr>
              <a:t>h</a:t>
            </a:r>
            <a:r>
              <a:rPr dirty="0" smtClean="0" sz="2000" spc="0">
                <a:latin typeface="Microsoft YaHei UI"/>
                <a:cs typeface="Microsoft YaHei UI"/>
              </a:rPr>
              <a:t>t </a:t>
            </a:r>
            <a:r>
              <a:rPr dirty="0" smtClean="0" sz="2000" spc="-5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latin typeface="Microsoft YaHei UI"/>
                <a:cs typeface="Microsoft YaHei UI"/>
              </a:rPr>
              <a:t>t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5">
                <a:latin typeface="Microsoft YaHei UI"/>
                <a:cs typeface="Microsoft YaHei UI"/>
              </a:rPr>
              <a:t>y</a:t>
            </a:r>
            <a:r>
              <a:rPr dirty="0" smtClean="0" sz="2000" spc="0">
                <a:latin typeface="Microsoft YaHei UI"/>
                <a:cs typeface="Microsoft YaHei UI"/>
              </a:rPr>
              <a:t>: 不用或很少使用公理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知识体系组织形式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880350" cy="48552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gy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0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树状结构，不同层节点之间是严格的</a:t>
            </a:r>
            <a:r>
              <a:rPr dirty="0" smtClean="0" sz="2000" spc="-5">
                <a:latin typeface="Microsoft YaHei UI"/>
                <a:cs typeface="Microsoft YaHei UI"/>
              </a:rPr>
              <a:t>Is</a:t>
            </a:r>
            <a:r>
              <a:rPr dirty="0" smtClean="0" sz="2000" spc="0">
                <a:latin typeface="Microsoft YaHei UI"/>
                <a:cs typeface="Microsoft YaHei UI"/>
              </a:rPr>
              <a:t>A关系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优点：可以适用于知识的推理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缺点：无法表示概念的二义性（运动员：体育？人物？）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1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5">
                <a:latin typeface="Microsoft YaHei UI"/>
                <a:cs typeface="Microsoft YaHei UI"/>
              </a:rPr>
              <a:t>Ta</a:t>
            </a:r>
            <a:r>
              <a:rPr dirty="0" smtClean="0" sz="2400" spc="-5">
                <a:latin typeface="Microsoft YaHei UI"/>
                <a:cs typeface="Microsoft YaHei UI"/>
              </a:rPr>
              <a:t>x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my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树状结构，上下位节点之间非严格的</a:t>
            </a:r>
            <a:r>
              <a:rPr dirty="0" smtClean="0" sz="2000" spc="-5">
                <a:latin typeface="Microsoft YaHei UI"/>
                <a:cs typeface="Microsoft YaHei UI"/>
              </a:rPr>
              <a:t>Is</a:t>
            </a:r>
            <a:r>
              <a:rPr dirty="0" smtClean="0" sz="2000" spc="0">
                <a:latin typeface="Microsoft YaHei UI"/>
                <a:cs typeface="Microsoft YaHei UI"/>
              </a:rPr>
              <a:t>A关系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优点：可以表示概念的二义性（体育</a:t>
            </a:r>
            <a:r>
              <a:rPr dirty="0" smtClean="0" sz="2000" spc="844">
                <a:latin typeface="Arial"/>
                <a:cs typeface="Arial"/>
              </a:rPr>
              <a:t>à</a:t>
            </a:r>
            <a:r>
              <a:rPr dirty="0" smtClean="0" sz="2000" spc="844">
                <a:latin typeface="Microsoft YaHei UI"/>
                <a:cs typeface="Microsoft YaHei UI"/>
              </a:rPr>
              <a:t>运动员）</a:t>
            </a:r>
            <a:endParaRPr sz="2000">
              <a:latin typeface="Microsoft YaHei UI"/>
              <a:cs typeface="Microsoft YaHei UI"/>
            </a:endParaRPr>
          </a:p>
          <a:p>
            <a:pPr marL="755650" marR="12700" indent="-28575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缺点：不适用于推理，无法避免概念冗余（餐厅：美食？机构？</a:t>
            </a:r>
            <a:r>
              <a:rPr dirty="0" smtClean="0" sz="2000">
                <a:latin typeface="Microsoft YaHei UI"/>
                <a:cs typeface="Microsoft YaHei UI"/>
              </a:rPr>
              <a:t> 地点？）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1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my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类别标签，更加开放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优点：能够涵盖更多的概念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缺点：如何进行标签管理？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目录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3355975" cy="3784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：知识图谱引言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680866"/>
            <a:ext cx="4270375" cy="29502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solidFill>
                  <a:srgbClr val="C00000"/>
                </a:solidFill>
                <a:latin typeface="Microsoft YaHei UI"/>
                <a:cs typeface="Microsoft YaHei UI"/>
              </a:rPr>
              <a:t>知识图谱发展历史与现有应用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solidFill>
                  <a:srgbClr val="C00000"/>
                </a:solidFill>
                <a:latin typeface="Microsoft YaHei UI"/>
                <a:cs typeface="Microsoft YaHei UI"/>
              </a:rPr>
              <a:t>知识图谱基本概念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知识图谱的生命周期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代表性知识图谱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33"/>
              </a:spcBef>
            </a:pPr>
            <a:endParaRPr sz="1400"/>
          </a:p>
          <a:p>
            <a:pPr algn="ctr">
              <a:lnSpc>
                <a:spcPct val="100000"/>
              </a:lnSpc>
              <a:tabLst>
                <a:tab pos="3422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2</a:t>
            </a:r>
            <a:r>
              <a:rPr dirty="0" smtClean="0" sz="2400" spc="0">
                <a:latin typeface="Microsoft YaHei UI"/>
                <a:cs typeface="Microsoft YaHei UI"/>
              </a:rPr>
              <a:t>：知识图谱表示与推理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基于符号的知识表示与推理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0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基于分布式的知识表示与推理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知识体系组织形式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23645"/>
            <a:ext cx="7796530" cy="6692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100" spc="229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100" spc="229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900" spc="229">
                <a:latin typeface="Microsoft YaHei UI"/>
                <a:cs typeface="Microsoft YaHei UI"/>
              </a:rPr>
              <a:t>目前的知识资源多是采用Fo</a:t>
            </a:r>
            <a:r>
              <a:rPr dirty="0" smtClean="0" sz="1900" spc="-10">
                <a:latin typeface="Microsoft YaHei UI"/>
                <a:cs typeface="Microsoft YaHei UI"/>
              </a:rPr>
              <a:t>l</a:t>
            </a:r>
            <a:r>
              <a:rPr dirty="0" smtClean="0" sz="1900" spc="0">
                <a:latin typeface="Microsoft YaHei UI"/>
                <a:cs typeface="Microsoft YaHei UI"/>
              </a:rPr>
              <a:t>k</a:t>
            </a:r>
            <a:r>
              <a:rPr dirty="0" smtClean="0" sz="1900" spc="-5">
                <a:latin typeface="Microsoft YaHei UI"/>
                <a:cs typeface="Microsoft YaHei UI"/>
              </a:rPr>
              <a:t>s</a:t>
            </a:r>
            <a:r>
              <a:rPr dirty="0" smtClean="0" sz="1900" spc="0">
                <a:latin typeface="Microsoft YaHei UI"/>
                <a:cs typeface="Microsoft YaHei UI"/>
              </a:rPr>
              <a:t>o</a:t>
            </a:r>
            <a:r>
              <a:rPr dirty="0" smtClean="0" sz="1900" spc="5">
                <a:latin typeface="Microsoft YaHei UI"/>
                <a:cs typeface="Microsoft YaHei UI"/>
              </a:rPr>
              <a:t>n</a:t>
            </a:r>
            <a:r>
              <a:rPr dirty="0" smtClean="0" sz="1900" spc="0">
                <a:latin typeface="Microsoft YaHei UI"/>
                <a:cs typeface="Microsoft YaHei UI"/>
              </a:rPr>
              <a:t>o</a:t>
            </a:r>
            <a:r>
              <a:rPr dirty="0" smtClean="0" sz="1900" spc="-10">
                <a:latin typeface="Microsoft YaHei UI"/>
                <a:cs typeface="Microsoft YaHei UI"/>
              </a:rPr>
              <a:t>m</a:t>
            </a:r>
            <a:r>
              <a:rPr dirty="0" smtClean="0" sz="1900" spc="-5">
                <a:latin typeface="Microsoft YaHei UI"/>
                <a:cs typeface="Microsoft YaHei UI"/>
              </a:rPr>
              <a:t>y</a:t>
            </a:r>
            <a:r>
              <a:rPr dirty="0" smtClean="0" sz="1900" spc="0">
                <a:latin typeface="Microsoft YaHei UI"/>
                <a:cs typeface="Microsoft YaHei UI"/>
              </a:rPr>
              <a:t>与</a:t>
            </a:r>
            <a:r>
              <a:rPr dirty="0" smtClean="0" sz="1900" spc="-5">
                <a:latin typeface="Microsoft YaHei UI"/>
                <a:cs typeface="Microsoft YaHei UI"/>
              </a:rPr>
              <a:t>Tax</a:t>
            </a:r>
            <a:r>
              <a:rPr dirty="0" smtClean="0" sz="1900" spc="0">
                <a:latin typeface="Microsoft YaHei UI"/>
                <a:cs typeface="Microsoft YaHei UI"/>
              </a:rPr>
              <a:t>ono</a:t>
            </a:r>
            <a:r>
              <a:rPr dirty="0" smtClean="0" sz="1900" spc="-5">
                <a:latin typeface="Microsoft YaHei UI"/>
                <a:cs typeface="Microsoft YaHei UI"/>
              </a:rPr>
              <a:t>m</a:t>
            </a:r>
            <a:r>
              <a:rPr dirty="0" smtClean="0" sz="1900" spc="-10">
                <a:latin typeface="Microsoft YaHei UI"/>
                <a:cs typeface="Microsoft YaHei UI"/>
              </a:rPr>
              <a:t>y</a:t>
            </a:r>
            <a:r>
              <a:rPr dirty="0" smtClean="0" sz="1900" spc="0">
                <a:latin typeface="Microsoft YaHei UI"/>
                <a:cs typeface="Microsoft YaHei UI"/>
              </a:rPr>
              <a:t>相结合的组织形式</a:t>
            </a:r>
            <a:endParaRPr sz="19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250"/>
              </a:spcBef>
              <a:tabLst>
                <a:tab pos="755015" algn="l"/>
              </a:tabLst>
            </a:pPr>
            <a:r>
              <a:rPr dirty="0" smtClean="0" sz="2200">
                <a:latin typeface="Microsoft YaHei UI"/>
                <a:cs typeface="Microsoft YaHei UI"/>
              </a:rPr>
              <a:t>-	</a:t>
            </a:r>
            <a:r>
              <a:rPr dirty="0" smtClean="0" sz="2200">
                <a:latin typeface="Microsoft YaHei UI"/>
                <a:cs typeface="Microsoft YaHei UI"/>
              </a:rPr>
              <a:t>但是能够覆盖的类别还很少</a:t>
            </a:r>
            <a:endParaRPr sz="22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1739" y="5132683"/>
            <a:ext cx="7296150" cy="11245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98450" marR="12700" indent="-285750">
              <a:lnSpc>
                <a:spcPts val="2400"/>
              </a:lnSpc>
              <a:tabLst>
                <a:tab pos="297815" algn="l"/>
              </a:tabLst>
            </a:pPr>
            <a:r>
              <a:rPr dirty="0" smtClean="0" sz="2200">
                <a:latin typeface="Microsoft YaHei UI"/>
                <a:cs typeface="Microsoft YaHei UI"/>
              </a:rPr>
              <a:t>-	</a:t>
            </a:r>
            <a:r>
              <a:rPr dirty="0" smtClean="0" sz="2200">
                <a:latin typeface="Microsoft YaHei UI"/>
                <a:cs typeface="Microsoft YaHei UI"/>
              </a:rPr>
              <a:t>这些开放式类别标签存在冗余、不规范的问题，标签之间</a:t>
            </a:r>
            <a:r>
              <a:rPr dirty="0" smtClean="0" sz="2200">
                <a:latin typeface="Microsoft YaHei UI"/>
                <a:cs typeface="Microsoft YaHei UI"/>
              </a:rPr>
              <a:t> 也缺乏关联</a:t>
            </a:r>
            <a:endParaRPr sz="22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150"/>
              </a:spcBef>
              <a:tabLst>
                <a:tab pos="697865" algn="l"/>
              </a:tabLst>
            </a:pPr>
            <a:r>
              <a:rPr dirty="0" smtClean="0" sz="750" spc="10">
                <a:solidFill>
                  <a:srgbClr val="CC0000"/>
                </a:solidFill>
                <a:latin typeface="Arial"/>
                <a:cs typeface="Arial"/>
              </a:rPr>
              <a:t>Ø</a:t>
            </a:r>
            <a:r>
              <a:rPr dirty="0" smtClean="0" sz="750" spc="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500" spc="10">
                <a:latin typeface="Microsoft YaHei UI"/>
                <a:cs typeface="Microsoft YaHei UI"/>
              </a:rPr>
              <a:t>体育、人物</a:t>
            </a:r>
            <a:endParaRPr sz="15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  <a:tabLst>
                <a:tab pos="697865" algn="l"/>
              </a:tabLst>
            </a:pPr>
            <a:r>
              <a:rPr dirty="0" smtClean="0" sz="750" spc="10">
                <a:solidFill>
                  <a:srgbClr val="CC0000"/>
                </a:solidFill>
                <a:latin typeface="Arial"/>
                <a:cs typeface="Arial"/>
              </a:rPr>
              <a:t>Ø</a:t>
            </a:r>
            <a:r>
              <a:rPr dirty="0" smtClean="0" sz="750" spc="1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1500" spc="-5">
                <a:latin typeface="Microsoft YaHei UI"/>
                <a:cs typeface="Microsoft YaHei UI"/>
              </a:rPr>
              <a:t>1980</a:t>
            </a:r>
            <a:r>
              <a:rPr dirty="0" smtClean="0" sz="1500" spc="0">
                <a:latin typeface="Microsoft YaHei UI"/>
                <a:cs typeface="Microsoft YaHei UI"/>
              </a:rPr>
              <a:t>年、购房、房产、房地产</a:t>
            </a:r>
            <a:r>
              <a:rPr dirty="0" smtClean="0" sz="1500" spc="5">
                <a:latin typeface="Microsoft YaHei UI"/>
                <a:cs typeface="Microsoft YaHei UI"/>
              </a:rPr>
              <a:t>……</a:t>
            </a:r>
            <a:endParaRPr sz="15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0675" y="2105025"/>
            <a:ext cx="3509962" cy="259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317066" y="2226733"/>
            <a:ext cx="1921932" cy="537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400675" y="2286000"/>
            <a:ext cx="1755775" cy="371475"/>
          </a:xfrm>
          <a:custGeom>
            <a:avLst/>
            <a:gdLst/>
            <a:ahLst/>
            <a:cxnLst/>
            <a:rect l="l" t="t" r="r" b="b"/>
            <a:pathLst>
              <a:path w="1755775" h="371475">
                <a:moveTo>
                  <a:pt x="0" y="61913"/>
                </a:moveTo>
                <a:lnTo>
                  <a:pt x="13995" y="22704"/>
                </a:lnTo>
                <a:lnTo>
                  <a:pt x="48979" y="1353"/>
                </a:lnTo>
                <a:lnTo>
                  <a:pt x="1693862" y="0"/>
                </a:lnTo>
                <a:lnTo>
                  <a:pt x="1708267" y="1684"/>
                </a:lnTo>
                <a:lnTo>
                  <a:pt x="1742690" y="23843"/>
                </a:lnTo>
                <a:lnTo>
                  <a:pt x="1755775" y="309561"/>
                </a:lnTo>
                <a:lnTo>
                  <a:pt x="1754090" y="323967"/>
                </a:lnTo>
                <a:lnTo>
                  <a:pt x="1731932" y="358390"/>
                </a:lnTo>
                <a:lnTo>
                  <a:pt x="61912" y="371475"/>
                </a:lnTo>
                <a:lnTo>
                  <a:pt x="47507" y="369790"/>
                </a:lnTo>
                <a:lnTo>
                  <a:pt x="13084" y="347631"/>
                </a:lnTo>
                <a:lnTo>
                  <a:pt x="0" y="61913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7843" y="2928239"/>
          <a:ext cx="4060698" cy="10702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708"/>
                <a:gridCol w="3147939"/>
              </a:tblGrid>
              <a:tr h="31457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1050" spc="-2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全</a:t>
                      </a:r>
                      <a:r>
                        <a:rPr dirty="0" smtClean="0" sz="1050" spc="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部</a:t>
                      </a:r>
                      <a:endParaRPr sz="105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</a:pPr>
                      <a:r>
                        <a:rPr dirty="0" smtClean="0" sz="115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含有开放分类</a:t>
                      </a:r>
                      <a:r>
                        <a:rPr dirty="0" smtClean="0" sz="12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mtClean="0" sz="12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1200" spc="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12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12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dirty="0" smtClean="0" sz="12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1200" spc="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12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1200" spc="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12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mtClean="0" sz="12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mtClean="0" sz="1200" spc="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dirty="0" smtClean="0" sz="1150" spc="0">
                          <a:solidFill>
                            <a:srgbClr val="FFFFFF"/>
                          </a:solidFill>
                          <a:latin typeface="宋体"/>
                          <a:cs typeface="宋体"/>
                        </a:rPr>
                        <a:t>的页面数比例</a:t>
                      </a:r>
                      <a:endParaRPr sz="115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1200">
                          <a:latin typeface="宋体"/>
                          <a:cs typeface="宋体"/>
                        </a:rPr>
                        <a:t>互动百科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</a:pPr>
                      <a:r>
                        <a:rPr dirty="0" smtClean="0" sz="1200">
                          <a:latin typeface="Calibri"/>
                          <a:cs typeface="Calibri"/>
                        </a:rPr>
                        <a:t>70</a:t>
                      </a:r>
                      <a:r>
                        <a:rPr dirty="0" smtClean="0" sz="1200" spc="-5">
                          <a:latin typeface="Calibri"/>
                          <a:cs typeface="Calibri"/>
                        </a:rPr>
                        <a:t>.</a:t>
                      </a:r>
                      <a:r>
                        <a:rPr dirty="0" smtClean="0" sz="1200" spc="0">
                          <a:latin typeface="Calibri"/>
                          <a:cs typeface="Calibri"/>
                        </a:rPr>
                        <a:t>19%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1200">
                          <a:latin typeface="宋体"/>
                          <a:cs typeface="宋体"/>
                        </a:rPr>
                        <a:t>百度百科</a:t>
                      </a:r>
                      <a:endParaRPr sz="12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</a:pPr>
                      <a:r>
                        <a:rPr dirty="0" smtClean="0" sz="1200">
                          <a:latin typeface="Calibri"/>
                          <a:cs typeface="Calibri"/>
                        </a:rPr>
                        <a:t>64</a:t>
                      </a:r>
                      <a:r>
                        <a:rPr dirty="0" smtClean="0" sz="1200" spc="-5">
                          <a:latin typeface="Calibri"/>
                          <a:cs typeface="Calibri"/>
                        </a:rPr>
                        <a:t>.</a:t>
                      </a:r>
                      <a:r>
                        <a:rPr dirty="0" smtClean="0" sz="1200" spc="0">
                          <a:latin typeface="Calibri"/>
                          <a:cs typeface="Calibri"/>
                        </a:rPr>
                        <a:t>38%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知识体系组织形式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2654300" cy="3175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200" spc="22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200" spc="22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000" spc="225">
                <a:latin typeface="Microsoft YaHei UI"/>
                <a:cs typeface="Microsoft YaHei UI"/>
              </a:rPr>
              <a:t>类别属性定义不统一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1739" y="1613090"/>
            <a:ext cx="4132579" cy="26269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已有的体系框架</a:t>
            </a:r>
            <a:endParaRPr sz="1800">
              <a:latin typeface="Microsoft YaHei UI"/>
              <a:cs typeface="Microsoft YaHei UI"/>
            </a:endParaRPr>
          </a:p>
          <a:p>
            <a:pPr marL="698500" indent="-228600">
              <a:lnSpc>
                <a:spcPct val="100000"/>
              </a:lnSpc>
              <a:spcBef>
                <a:spcPts val="370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697865" algn="l"/>
              </a:tabLst>
            </a:pPr>
            <a:r>
              <a:rPr dirty="0" smtClean="0" sz="1600" spc="-5">
                <a:latin typeface="Microsoft YaHei UI"/>
                <a:cs typeface="Microsoft YaHei UI"/>
              </a:rPr>
              <a:t>G</a:t>
            </a:r>
            <a:r>
              <a:rPr dirty="0" smtClean="0" sz="1600" spc="5">
                <a:latin typeface="Microsoft YaHei UI"/>
                <a:cs typeface="Microsoft YaHei UI"/>
              </a:rPr>
              <a:t>e</a:t>
            </a:r>
            <a:r>
              <a:rPr dirty="0" smtClean="0" sz="1600" spc="-5">
                <a:latin typeface="Microsoft YaHei UI"/>
                <a:cs typeface="Microsoft YaHei UI"/>
              </a:rPr>
              <a:t>o</a:t>
            </a:r>
            <a:r>
              <a:rPr dirty="0" smtClean="0" sz="1600" spc="-5">
                <a:latin typeface="Microsoft YaHei UI"/>
                <a:cs typeface="Microsoft YaHei UI"/>
              </a:rPr>
              <a:t>N</a:t>
            </a:r>
            <a:r>
              <a:rPr dirty="0" smtClean="0" sz="1600" spc="0">
                <a:latin typeface="Microsoft YaHei UI"/>
                <a:cs typeface="Microsoft YaHei UI"/>
              </a:rPr>
              <a:t>am</a:t>
            </a:r>
            <a:r>
              <a:rPr dirty="0" smtClean="0" sz="1600" spc="5">
                <a:latin typeface="Microsoft YaHei UI"/>
                <a:cs typeface="Microsoft YaHei UI"/>
              </a:rPr>
              <a:t>e</a:t>
            </a:r>
            <a:r>
              <a:rPr dirty="0" smtClean="0" sz="1600" spc="0">
                <a:latin typeface="Microsoft YaHei UI"/>
                <a:cs typeface="Microsoft YaHei UI"/>
              </a:rPr>
              <a:t>s</a:t>
            </a:r>
            <a:endParaRPr sz="1600">
              <a:latin typeface="Microsoft YaHei UI"/>
              <a:cs typeface="Microsoft YaHei UI"/>
            </a:endParaRPr>
          </a:p>
          <a:p>
            <a:pPr marL="698500" indent="-228600">
              <a:lnSpc>
                <a:spcPct val="100000"/>
              </a:lnSpc>
              <a:spcBef>
                <a:spcPts val="409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697865" algn="l"/>
              </a:tabLst>
            </a:pPr>
            <a:r>
              <a:rPr dirty="0" smtClean="0" sz="1600" spc="5">
                <a:latin typeface="Microsoft YaHei UI"/>
                <a:cs typeface="Microsoft YaHei UI"/>
              </a:rPr>
              <a:t>D</a:t>
            </a:r>
            <a:r>
              <a:rPr dirty="0" smtClean="0" sz="1600" spc="-5">
                <a:latin typeface="Microsoft YaHei UI"/>
                <a:cs typeface="Microsoft YaHei UI"/>
              </a:rPr>
              <a:t>B</a:t>
            </a:r>
            <a:r>
              <a:rPr dirty="0" smtClean="0" sz="1600" spc="0">
                <a:latin typeface="Microsoft YaHei UI"/>
                <a:cs typeface="Microsoft YaHei UI"/>
              </a:rPr>
              <a:t>p</a:t>
            </a:r>
            <a:r>
              <a:rPr dirty="0" smtClean="0" sz="1600" spc="5">
                <a:latin typeface="Microsoft YaHei UI"/>
                <a:cs typeface="Microsoft YaHei UI"/>
              </a:rPr>
              <a:t>e</a:t>
            </a:r>
            <a:r>
              <a:rPr dirty="0" smtClean="0" sz="1600" spc="0">
                <a:latin typeface="Microsoft YaHei UI"/>
                <a:cs typeface="Microsoft YaHei UI"/>
              </a:rPr>
              <a:t>d</a:t>
            </a:r>
            <a:r>
              <a:rPr dirty="0" smtClean="0" sz="1600" spc="-5">
                <a:latin typeface="Microsoft YaHei UI"/>
                <a:cs typeface="Microsoft YaHei UI"/>
              </a:rPr>
              <a:t>i</a:t>
            </a:r>
            <a:r>
              <a:rPr dirty="0" smtClean="0" sz="1600" spc="0">
                <a:latin typeface="Microsoft YaHei UI"/>
                <a:cs typeface="Microsoft YaHei UI"/>
              </a:rPr>
              <a:t>a </a:t>
            </a:r>
            <a:r>
              <a:rPr dirty="0" smtClean="0" sz="1600" spc="-5">
                <a:latin typeface="Microsoft YaHei UI"/>
                <a:cs typeface="Microsoft YaHei UI"/>
              </a:rPr>
              <a:t>O</a:t>
            </a:r>
            <a:r>
              <a:rPr dirty="0" smtClean="0" sz="1600" spc="0">
                <a:latin typeface="Microsoft YaHei UI"/>
                <a:cs typeface="Microsoft YaHei UI"/>
              </a:rPr>
              <a:t>nt</a:t>
            </a:r>
            <a:r>
              <a:rPr dirty="0" smtClean="0" sz="1600" spc="-10">
                <a:latin typeface="Microsoft YaHei UI"/>
                <a:cs typeface="Microsoft YaHei UI"/>
              </a:rPr>
              <a:t>o</a:t>
            </a:r>
            <a:r>
              <a:rPr dirty="0" smtClean="0" sz="1600" spc="-5">
                <a:latin typeface="Microsoft YaHei UI"/>
                <a:cs typeface="Microsoft YaHei UI"/>
              </a:rPr>
              <a:t>l</a:t>
            </a:r>
            <a:r>
              <a:rPr dirty="0" smtClean="0" sz="1600" spc="-10">
                <a:latin typeface="Microsoft YaHei UI"/>
                <a:cs typeface="Microsoft YaHei UI"/>
              </a:rPr>
              <a:t>o</a:t>
            </a:r>
            <a:r>
              <a:rPr dirty="0" smtClean="0" sz="1600" spc="0">
                <a:latin typeface="Microsoft YaHei UI"/>
                <a:cs typeface="Microsoft YaHei UI"/>
              </a:rPr>
              <a:t>gy</a:t>
            </a:r>
            <a:endParaRPr sz="1600">
              <a:latin typeface="Microsoft YaHei UI"/>
              <a:cs typeface="Microsoft YaHei UI"/>
            </a:endParaRPr>
          </a:p>
          <a:p>
            <a:pPr marL="698500" indent="-228600">
              <a:lnSpc>
                <a:spcPct val="100000"/>
              </a:lnSpc>
              <a:spcBef>
                <a:spcPts val="380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697865" algn="l"/>
              </a:tabLst>
            </a:pPr>
            <a:r>
              <a:rPr dirty="0" smtClean="0" sz="1600" spc="-5">
                <a:latin typeface="Microsoft YaHei UI"/>
                <a:cs typeface="Microsoft YaHei UI"/>
              </a:rPr>
              <a:t>T</a:t>
            </a:r>
            <a:r>
              <a:rPr dirty="0" smtClean="0" sz="1600" spc="5">
                <a:latin typeface="Microsoft YaHei UI"/>
                <a:cs typeface="Microsoft YaHei UI"/>
              </a:rPr>
              <a:t>e</a:t>
            </a:r>
            <a:r>
              <a:rPr dirty="0" smtClean="0" sz="1600" spc="0">
                <a:latin typeface="Microsoft YaHei UI"/>
                <a:cs typeface="Microsoft YaHei UI"/>
              </a:rPr>
              <a:t>x</a:t>
            </a:r>
            <a:r>
              <a:rPr dirty="0" smtClean="0" sz="1600" spc="-10">
                <a:latin typeface="Microsoft YaHei UI"/>
                <a:cs typeface="Microsoft YaHei UI"/>
              </a:rPr>
              <a:t>o</a:t>
            </a:r>
            <a:r>
              <a:rPr dirty="0" smtClean="0" sz="1600" spc="0">
                <a:latin typeface="Microsoft YaHei UI"/>
                <a:cs typeface="Microsoft YaHei UI"/>
              </a:rPr>
              <a:t>n</a:t>
            </a:r>
            <a:r>
              <a:rPr dirty="0" smtClean="0" sz="1600" spc="5">
                <a:latin typeface="Microsoft YaHei UI"/>
                <a:cs typeface="Microsoft YaHei UI"/>
              </a:rPr>
              <a:t>C</a:t>
            </a:r>
            <a:r>
              <a:rPr dirty="0" smtClean="0" sz="1600" spc="-10">
                <a:latin typeface="Microsoft YaHei UI"/>
                <a:cs typeface="Microsoft YaHei UI"/>
              </a:rPr>
              <a:t>o</a:t>
            </a:r>
            <a:r>
              <a:rPr dirty="0" smtClean="0" sz="1600" spc="0">
                <a:latin typeface="Microsoft YaHei UI"/>
                <a:cs typeface="Microsoft YaHei UI"/>
              </a:rPr>
              <a:t>n</a:t>
            </a:r>
            <a:r>
              <a:rPr dirty="0" smtClean="0" sz="1600" spc="-5">
                <a:latin typeface="Microsoft YaHei UI"/>
                <a:cs typeface="Microsoft YaHei UI"/>
              </a:rPr>
              <a:t>c</a:t>
            </a:r>
            <a:r>
              <a:rPr dirty="0" smtClean="0" sz="1600" spc="5">
                <a:latin typeface="Microsoft YaHei UI"/>
                <a:cs typeface="Microsoft YaHei UI"/>
              </a:rPr>
              <a:t>e</a:t>
            </a:r>
            <a:r>
              <a:rPr dirty="0" smtClean="0" sz="1600" spc="0">
                <a:latin typeface="Microsoft YaHei UI"/>
                <a:cs typeface="Microsoft YaHei UI"/>
              </a:rPr>
              <a:t>pt </a:t>
            </a:r>
            <a:r>
              <a:rPr dirty="0" smtClean="0" sz="1600" spc="-5">
                <a:latin typeface="Microsoft YaHei UI"/>
                <a:cs typeface="Microsoft YaHei UI"/>
              </a:rPr>
              <a:t>O</a:t>
            </a:r>
            <a:r>
              <a:rPr dirty="0" smtClean="0" sz="1600" spc="0">
                <a:latin typeface="Microsoft YaHei UI"/>
                <a:cs typeface="Microsoft YaHei UI"/>
              </a:rPr>
              <a:t>nt</a:t>
            </a:r>
            <a:r>
              <a:rPr dirty="0" smtClean="0" sz="1600" spc="-10">
                <a:latin typeface="Microsoft YaHei UI"/>
                <a:cs typeface="Microsoft YaHei UI"/>
              </a:rPr>
              <a:t>o</a:t>
            </a:r>
            <a:r>
              <a:rPr dirty="0" smtClean="0" sz="1600" spc="-5">
                <a:latin typeface="Microsoft YaHei UI"/>
                <a:cs typeface="Microsoft YaHei UI"/>
              </a:rPr>
              <a:t>l</a:t>
            </a:r>
            <a:r>
              <a:rPr dirty="0" smtClean="0" sz="1600" spc="-10">
                <a:latin typeface="Microsoft YaHei UI"/>
                <a:cs typeface="Microsoft YaHei UI"/>
              </a:rPr>
              <a:t>o</a:t>
            </a:r>
            <a:r>
              <a:rPr dirty="0" smtClean="0" sz="1600" spc="0">
                <a:latin typeface="Microsoft YaHei UI"/>
                <a:cs typeface="Microsoft YaHei UI"/>
              </a:rPr>
              <a:t>gy</a:t>
            </a:r>
            <a:endParaRPr sz="1600">
              <a:latin typeface="Microsoft YaHei UI"/>
              <a:cs typeface="Microsoft YaHei UI"/>
            </a:endParaRPr>
          </a:p>
          <a:p>
            <a:pPr marL="698500" indent="-228600">
              <a:lnSpc>
                <a:spcPct val="100000"/>
              </a:lnSpc>
              <a:spcBef>
                <a:spcPts val="380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697865" algn="l"/>
              </a:tabLst>
            </a:pPr>
            <a:r>
              <a:rPr dirty="0" smtClean="0" sz="1600" spc="-5">
                <a:latin typeface="Microsoft YaHei UI"/>
                <a:cs typeface="Microsoft YaHei UI"/>
              </a:rPr>
              <a:t>KOS</a:t>
            </a:r>
            <a:endParaRPr sz="1600">
              <a:latin typeface="Microsoft YaHei UI"/>
              <a:cs typeface="Microsoft YaHei UI"/>
            </a:endParaRPr>
          </a:p>
          <a:p>
            <a:pPr marL="698500" indent="-228600">
              <a:lnSpc>
                <a:spcPct val="100000"/>
              </a:lnSpc>
              <a:spcBef>
                <a:spcPts val="380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697865" algn="l"/>
              </a:tabLst>
            </a:pPr>
            <a:r>
              <a:rPr dirty="0" smtClean="0" sz="1600">
                <a:latin typeface="Microsoft YaHei UI"/>
                <a:cs typeface="Microsoft YaHei UI"/>
              </a:rPr>
              <a:t>S</a:t>
            </a:r>
            <a:r>
              <a:rPr dirty="0" smtClean="0" sz="1600" spc="-5">
                <a:latin typeface="Microsoft YaHei UI"/>
                <a:cs typeface="Microsoft YaHei UI"/>
              </a:rPr>
              <a:t>c</a:t>
            </a:r>
            <a:r>
              <a:rPr dirty="0" smtClean="0" sz="1600" spc="0">
                <a:latin typeface="Microsoft YaHei UI"/>
                <a:cs typeface="Microsoft YaHei UI"/>
              </a:rPr>
              <a:t>h</a:t>
            </a:r>
            <a:r>
              <a:rPr dirty="0" smtClean="0" sz="1600" spc="5">
                <a:latin typeface="Microsoft YaHei UI"/>
                <a:cs typeface="Microsoft YaHei UI"/>
              </a:rPr>
              <a:t>e</a:t>
            </a:r>
            <a:r>
              <a:rPr dirty="0" smtClean="0" sz="1600" spc="0">
                <a:latin typeface="Microsoft YaHei UI"/>
                <a:cs typeface="Microsoft YaHei UI"/>
              </a:rPr>
              <a:t>ma.</a:t>
            </a:r>
            <a:r>
              <a:rPr dirty="0" smtClean="0" sz="1600" spc="-5">
                <a:latin typeface="Microsoft YaHei UI"/>
                <a:cs typeface="Microsoft YaHei UI"/>
              </a:rPr>
              <a:t>o</a:t>
            </a:r>
            <a:r>
              <a:rPr dirty="0" smtClean="0" sz="1600" spc="0">
                <a:latin typeface="Microsoft YaHei UI"/>
                <a:cs typeface="Microsoft YaHei UI"/>
              </a:rPr>
              <a:t>rg</a:t>
            </a:r>
            <a:endParaRPr sz="16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380"/>
              </a:spcBef>
              <a:tabLst>
                <a:tab pos="1155065" algn="l"/>
              </a:tabLst>
            </a:pPr>
            <a:r>
              <a:rPr dirty="0" smtClean="0" sz="850" spc="170">
                <a:latin typeface="Arial"/>
                <a:cs typeface="Arial"/>
              </a:rPr>
              <a:t>n</a:t>
            </a:r>
            <a:r>
              <a:rPr dirty="0" smtClean="0" sz="850" spc="170">
                <a:latin typeface="Arial"/>
                <a:cs typeface="Arial"/>
              </a:rPr>
              <a:t>	</a:t>
            </a:r>
            <a:r>
              <a:rPr dirty="0" smtClean="0" sz="1600" spc="170">
                <a:latin typeface="Microsoft YaHei UI"/>
                <a:cs typeface="Microsoft YaHei UI"/>
              </a:rPr>
              <a:t>1）面对站长，而不是面对知识</a:t>
            </a:r>
            <a:endParaRPr sz="16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380"/>
              </a:spcBef>
              <a:tabLst>
                <a:tab pos="1155065" algn="l"/>
              </a:tabLst>
            </a:pPr>
            <a:r>
              <a:rPr dirty="0" smtClean="0" sz="850" spc="170">
                <a:latin typeface="Arial"/>
                <a:cs typeface="Arial"/>
              </a:rPr>
              <a:t>n</a:t>
            </a:r>
            <a:r>
              <a:rPr dirty="0" smtClean="0" sz="850" spc="170">
                <a:latin typeface="Arial"/>
                <a:cs typeface="Arial"/>
              </a:rPr>
              <a:t>	</a:t>
            </a:r>
            <a:r>
              <a:rPr dirty="0" smtClean="0" sz="1600" spc="170">
                <a:latin typeface="Microsoft YaHei UI"/>
                <a:cs typeface="Microsoft YaHei UI"/>
              </a:rPr>
              <a:t>2）体系覆盖度不足，局限于英文</a:t>
            </a:r>
            <a:endParaRPr sz="16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380"/>
              </a:spcBef>
              <a:tabLst>
                <a:tab pos="1155065" algn="l"/>
              </a:tabLst>
            </a:pPr>
            <a:r>
              <a:rPr dirty="0" smtClean="0" sz="850" spc="170">
                <a:latin typeface="Arial"/>
                <a:cs typeface="Arial"/>
              </a:rPr>
              <a:t>n</a:t>
            </a:r>
            <a:r>
              <a:rPr dirty="0" smtClean="0" sz="850" spc="170">
                <a:latin typeface="Arial"/>
                <a:cs typeface="Arial"/>
              </a:rPr>
              <a:t>	</a:t>
            </a:r>
            <a:r>
              <a:rPr dirty="0" smtClean="0" sz="1600" spc="170">
                <a:latin typeface="Microsoft YaHei UI"/>
                <a:cs typeface="Microsoft YaHei UI"/>
              </a:rPr>
              <a:t>3）细致化不足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91280" y="1902922"/>
            <a:ext cx="4079875" cy="133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45009" y="5022372"/>
            <a:ext cx="4186689" cy="928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242630" y="6016277"/>
            <a:ext cx="584200" cy="172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>
                <a:latin typeface="宋体"/>
                <a:cs typeface="宋体"/>
              </a:rPr>
              <a:t>互动百科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1984" y="6016277"/>
            <a:ext cx="584200" cy="172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>
                <a:latin typeface="宋体"/>
                <a:cs typeface="宋体"/>
              </a:rPr>
              <a:t>百度百科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73040" y="4530256"/>
            <a:ext cx="3075940" cy="1420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273040" y="5590032"/>
            <a:ext cx="420624" cy="134112"/>
          </a:xfrm>
          <a:custGeom>
            <a:avLst/>
            <a:gdLst/>
            <a:ahLst/>
            <a:cxnLst/>
            <a:rect l="l" t="t" r="r" b="b"/>
            <a:pathLst>
              <a:path w="420624" h="134112">
                <a:moveTo>
                  <a:pt x="0" y="22352"/>
                </a:moveTo>
                <a:lnTo>
                  <a:pt x="4348" y="9102"/>
                </a:lnTo>
                <a:lnTo>
                  <a:pt x="15404" y="1100"/>
                </a:lnTo>
                <a:lnTo>
                  <a:pt x="398271" y="0"/>
                </a:lnTo>
                <a:lnTo>
                  <a:pt x="411521" y="4348"/>
                </a:lnTo>
                <a:lnTo>
                  <a:pt x="419523" y="15404"/>
                </a:lnTo>
                <a:lnTo>
                  <a:pt x="420624" y="111759"/>
                </a:lnTo>
                <a:lnTo>
                  <a:pt x="416275" y="125009"/>
                </a:lnTo>
                <a:lnTo>
                  <a:pt x="405219" y="133011"/>
                </a:lnTo>
                <a:lnTo>
                  <a:pt x="22352" y="134112"/>
                </a:lnTo>
                <a:lnTo>
                  <a:pt x="9102" y="129763"/>
                </a:lnTo>
                <a:lnTo>
                  <a:pt x="1100" y="118707"/>
                </a:lnTo>
                <a:lnTo>
                  <a:pt x="0" y="22352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538352" y="5431535"/>
            <a:ext cx="420624" cy="134112"/>
          </a:xfrm>
          <a:custGeom>
            <a:avLst/>
            <a:gdLst/>
            <a:ahLst/>
            <a:cxnLst/>
            <a:rect l="l" t="t" r="r" b="b"/>
            <a:pathLst>
              <a:path w="420624" h="134112">
                <a:moveTo>
                  <a:pt x="0" y="22352"/>
                </a:moveTo>
                <a:lnTo>
                  <a:pt x="4348" y="9102"/>
                </a:lnTo>
                <a:lnTo>
                  <a:pt x="15404" y="1100"/>
                </a:lnTo>
                <a:lnTo>
                  <a:pt x="398271" y="0"/>
                </a:lnTo>
                <a:lnTo>
                  <a:pt x="411521" y="4348"/>
                </a:lnTo>
                <a:lnTo>
                  <a:pt x="419523" y="15404"/>
                </a:lnTo>
                <a:lnTo>
                  <a:pt x="420624" y="111759"/>
                </a:lnTo>
                <a:lnTo>
                  <a:pt x="416275" y="125009"/>
                </a:lnTo>
                <a:lnTo>
                  <a:pt x="405219" y="133011"/>
                </a:lnTo>
                <a:lnTo>
                  <a:pt x="22352" y="134112"/>
                </a:lnTo>
                <a:lnTo>
                  <a:pt x="9102" y="129763"/>
                </a:lnTo>
                <a:lnTo>
                  <a:pt x="1100" y="118707"/>
                </a:lnTo>
                <a:lnTo>
                  <a:pt x="0" y="22352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327218" y="3335040"/>
            <a:ext cx="752475" cy="1987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200" spc="-5">
                <a:latin typeface="Calibri"/>
                <a:cs typeface="Calibri"/>
              </a:rPr>
              <a:t>S</a:t>
            </a:r>
            <a:r>
              <a:rPr dirty="0" smtClean="0" sz="1200" spc="0">
                <a:latin typeface="Calibri"/>
                <a:cs typeface="Calibri"/>
              </a:rPr>
              <a:t>c</a:t>
            </a:r>
            <a:r>
              <a:rPr dirty="0" smtClean="0" sz="1200" spc="-10">
                <a:latin typeface="Calibri"/>
                <a:cs typeface="Calibri"/>
              </a:rPr>
              <a:t>h</a:t>
            </a:r>
            <a:r>
              <a:rPr dirty="0" smtClean="0" sz="1200" spc="-10">
                <a:latin typeface="Calibri"/>
                <a:cs typeface="Calibri"/>
              </a:rPr>
              <a:t>em</a:t>
            </a:r>
            <a:r>
              <a:rPr dirty="0" smtClean="0" sz="1200" spc="-10">
                <a:latin typeface="Calibri"/>
                <a:cs typeface="Calibri"/>
              </a:rPr>
              <a:t>a</a:t>
            </a:r>
            <a:r>
              <a:rPr dirty="0" smtClean="0" sz="1200" spc="-5">
                <a:latin typeface="Calibri"/>
                <a:cs typeface="Calibri"/>
              </a:rPr>
              <a:t>.</a:t>
            </a:r>
            <a:r>
              <a:rPr dirty="0" smtClean="0" sz="1200" spc="0">
                <a:latin typeface="Calibri"/>
                <a:cs typeface="Calibri"/>
              </a:rPr>
              <a:t>o</a:t>
            </a:r>
            <a:r>
              <a:rPr dirty="0" smtClean="0" sz="1200" spc="-30">
                <a:latin typeface="Calibri"/>
                <a:cs typeface="Calibri"/>
              </a:rPr>
              <a:t>r</a:t>
            </a:r>
            <a:r>
              <a:rPr dirty="0" smtClean="0" sz="1200" spc="-10"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l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gy</a:t>
            </a:r>
            <a:r>
              <a:rPr dirty="0" smtClean="0" sz="4000" spc="-5">
                <a:latin typeface="Microsoft YaHei UI"/>
                <a:cs typeface="Microsoft YaHei UI"/>
              </a:rPr>
              <a:t> </a:t>
            </a:r>
            <a:r>
              <a:rPr dirty="0" smtClean="0" sz="4000" spc="0">
                <a:latin typeface="Microsoft YaHei UI"/>
                <a:cs typeface="Microsoft YaHei UI"/>
              </a:rPr>
              <a:t>Ma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5">
                <a:latin typeface="Microsoft YaHei UI"/>
                <a:cs typeface="Microsoft YaHei UI"/>
              </a:rPr>
              <a:t>h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0">
                <a:latin typeface="Microsoft YaHei UI"/>
                <a:cs typeface="Microsoft YaHei UI"/>
              </a:rPr>
              <a:t>g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873365" cy="359600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>
                <a:latin typeface="Microsoft YaHei UI"/>
                <a:cs typeface="Microsoft YaHei UI"/>
              </a:rPr>
              <a:t>建立体系间的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lig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me</a:t>
            </a:r>
            <a:r>
              <a:rPr dirty="0" smtClean="0" sz="2400" spc="-5">
                <a:latin typeface="Microsoft YaHei UI"/>
                <a:cs typeface="Microsoft YaHei UI"/>
              </a:rPr>
              <a:t>nt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0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挖掘概念之间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meA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关系</a:t>
            </a:r>
            <a:endParaRPr sz="20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6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评测：</a:t>
            </a:r>
            <a:r>
              <a:rPr dirty="0" smtClean="0" sz="2000" spc="-5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to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y A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me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Ev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on </a:t>
            </a:r>
            <a:r>
              <a:rPr dirty="0" smtClean="0" sz="2000" spc="-5"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ve</a:t>
            </a:r>
            <a:endParaRPr sz="20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430"/>
              </a:spcBef>
              <a:tabLst>
                <a:tab pos="1155065" algn="l"/>
              </a:tabLst>
            </a:pPr>
            <a:r>
              <a:rPr dirty="0" smtClean="0" sz="9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1800" spc="-5">
                <a:latin typeface="Microsoft YaHei UI"/>
                <a:cs typeface="Microsoft YaHei UI"/>
              </a:rPr>
              <a:t>2004</a:t>
            </a:r>
            <a:r>
              <a:rPr dirty="0" smtClean="0" sz="1800" spc="-5">
                <a:latin typeface="Microsoft YaHei UI"/>
                <a:cs typeface="Microsoft YaHei UI"/>
              </a:rPr>
              <a:t>-2013</a:t>
            </a:r>
            <a:endParaRPr sz="1800">
              <a:latin typeface="Microsoft YaHei UI"/>
              <a:cs typeface="Microsoft YaHei UI"/>
            </a:endParaRPr>
          </a:p>
          <a:p>
            <a:pPr marL="1612900" marR="679450" indent="-228600">
              <a:lnSpc>
                <a:spcPct val="101200"/>
              </a:lnSpc>
              <a:spcBef>
                <a:spcPts val="320"/>
              </a:spcBef>
              <a:tabLst>
                <a:tab pos="1612265" algn="l"/>
              </a:tabLst>
            </a:pPr>
            <a:r>
              <a:rPr dirty="0" smtClean="0" sz="750" spc="150">
                <a:latin typeface="Arial"/>
                <a:cs typeface="Arial"/>
              </a:rPr>
              <a:t>n</a:t>
            </a:r>
            <a:r>
              <a:rPr dirty="0" smtClean="0" sz="750" spc="150">
                <a:latin typeface="Arial"/>
                <a:cs typeface="Arial"/>
              </a:rPr>
              <a:t>	</a:t>
            </a:r>
            <a:r>
              <a:rPr dirty="0" smtClean="0" sz="1400" spc="-5">
                <a:latin typeface="Microsoft YaHei UI"/>
                <a:cs typeface="Microsoft YaHei UI"/>
              </a:rPr>
              <a:t>B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n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hmarks </a:t>
            </a:r>
            <a:r>
              <a:rPr dirty="0" smtClean="0" sz="1400" spc="-10">
                <a:latin typeface="Microsoft YaHei UI"/>
                <a:cs typeface="Microsoft YaHei UI"/>
              </a:rPr>
              <a:t>(</a:t>
            </a:r>
            <a:r>
              <a:rPr dirty="0" smtClean="0" sz="1400" spc="5">
                <a:latin typeface="Microsoft YaHei UI"/>
                <a:cs typeface="Microsoft YaHei UI"/>
              </a:rPr>
              <a:t>b</a:t>
            </a:r>
            <a:r>
              <a:rPr dirty="0" smtClean="0" sz="1400" spc="0">
                <a:latin typeface="Microsoft YaHei UI"/>
                <a:cs typeface="Microsoft YaHei UI"/>
              </a:rPr>
              <a:t>i</a:t>
            </a:r>
            <a:r>
              <a:rPr dirty="0" smtClean="0" sz="1400" spc="5">
                <a:latin typeface="Microsoft YaHei UI"/>
                <a:cs typeface="Microsoft YaHei UI"/>
              </a:rPr>
              <a:t>b</a:t>
            </a:r>
            <a:r>
              <a:rPr dirty="0" smtClean="0" sz="1400" spc="0">
                <a:latin typeface="Microsoft YaHei UI"/>
                <a:cs typeface="Microsoft YaHei UI"/>
              </a:rPr>
              <a:t>li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gra</a:t>
            </a:r>
            <a:r>
              <a:rPr dirty="0" smtClean="0" sz="1400" spc="5">
                <a:latin typeface="Microsoft YaHei UI"/>
                <a:cs typeface="Microsoft YaHei UI"/>
              </a:rPr>
              <a:t>p</a:t>
            </a:r>
            <a:r>
              <a:rPr dirty="0" smtClean="0" sz="1400" spc="0">
                <a:latin typeface="Microsoft YaHei UI"/>
                <a:cs typeface="Microsoft YaHei UI"/>
              </a:rPr>
              <a:t>hic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r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f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r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n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s</a:t>
            </a:r>
            <a:r>
              <a:rPr dirty="0" smtClean="0" sz="1400" spc="-10">
                <a:latin typeface="Microsoft YaHei UI"/>
                <a:cs typeface="Microsoft YaHei UI"/>
              </a:rPr>
              <a:t>)</a:t>
            </a:r>
            <a:r>
              <a:rPr dirty="0" smtClean="0" sz="1400" spc="0">
                <a:latin typeface="Microsoft YaHei UI"/>
                <a:cs typeface="Microsoft YaHei UI"/>
              </a:rPr>
              <a:t>,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W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b dir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t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ri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s,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Anat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my</a:t>
            </a:r>
            <a:r>
              <a:rPr dirty="0" smtClean="0" sz="1400" spc="0">
                <a:latin typeface="Microsoft YaHei UI"/>
                <a:cs typeface="Microsoft YaHei UI"/>
              </a:rPr>
              <a:t> </a:t>
            </a:r>
            <a:r>
              <a:rPr dirty="0" smtClean="0" sz="1400" spc="-5">
                <a:latin typeface="Microsoft YaHei UI"/>
                <a:cs typeface="Microsoft YaHei UI"/>
              </a:rPr>
              <a:t>(</a:t>
            </a:r>
            <a:r>
              <a:rPr dirty="0" smtClean="0" sz="1400" spc="5">
                <a:latin typeface="Microsoft YaHei UI"/>
                <a:cs typeface="Microsoft YaHei UI"/>
              </a:rPr>
              <a:t>b</a:t>
            </a:r>
            <a:r>
              <a:rPr dirty="0" smtClean="0" sz="1400" spc="0">
                <a:latin typeface="Microsoft YaHei UI"/>
                <a:cs typeface="Microsoft YaHei UI"/>
              </a:rPr>
              <a:t>i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m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di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al)</a:t>
            </a:r>
            <a:endParaRPr sz="14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420"/>
              </a:spcBef>
              <a:tabLst>
                <a:tab pos="1155065" algn="l"/>
              </a:tabLst>
            </a:pPr>
            <a:r>
              <a:rPr dirty="0" smtClean="0" sz="9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1800">
                <a:latin typeface="Microsoft YaHei UI"/>
                <a:cs typeface="Microsoft YaHei UI"/>
              </a:rPr>
              <a:t>关键：概念之间的相似度计算</a:t>
            </a:r>
            <a:endParaRPr sz="18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439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挑战</a:t>
            </a:r>
            <a:endParaRPr sz="1800">
              <a:latin typeface="Microsoft YaHei UI"/>
              <a:cs typeface="Microsoft YaHei UI"/>
            </a:endParaRPr>
          </a:p>
          <a:p>
            <a:pPr marL="1384300">
              <a:lnSpc>
                <a:spcPct val="100000"/>
              </a:lnSpc>
              <a:spcBef>
                <a:spcPts val="340"/>
              </a:spcBef>
              <a:tabLst>
                <a:tab pos="1612265" algn="l"/>
              </a:tabLst>
            </a:pPr>
            <a:r>
              <a:rPr dirty="0" smtClean="0" sz="750" spc="150">
                <a:latin typeface="Arial"/>
                <a:cs typeface="Arial"/>
              </a:rPr>
              <a:t>n</a:t>
            </a:r>
            <a:r>
              <a:rPr dirty="0" smtClean="0" sz="750" spc="150">
                <a:latin typeface="Arial"/>
                <a:cs typeface="Arial"/>
              </a:rPr>
              <a:t>	</a:t>
            </a:r>
            <a:r>
              <a:rPr dirty="0" smtClean="0" sz="1400" spc="-10">
                <a:latin typeface="Microsoft YaHei UI"/>
                <a:cs typeface="Microsoft YaHei UI"/>
              </a:rPr>
              <a:t>L</a:t>
            </a:r>
            <a:r>
              <a:rPr dirty="0" smtClean="0" sz="1400" spc="0">
                <a:latin typeface="Microsoft YaHei UI"/>
                <a:cs typeface="Microsoft YaHei UI"/>
              </a:rPr>
              <a:t>arg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-10">
                <a:latin typeface="Microsoft YaHei UI"/>
                <a:cs typeface="Microsoft YaHei UI"/>
              </a:rPr>
              <a:t>-</a:t>
            </a:r>
            <a:r>
              <a:rPr dirty="0" smtClean="0" sz="1400" spc="0">
                <a:latin typeface="Microsoft YaHei UI"/>
                <a:cs typeface="Microsoft YaHei UI"/>
              </a:rPr>
              <a:t>s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ale 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nt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l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gy</a:t>
            </a:r>
            <a:r>
              <a:rPr dirty="0" smtClean="0" sz="1400" spc="-10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mat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hing and 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valuati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n</a:t>
            </a:r>
            <a:endParaRPr sz="1400">
              <a:latin typeface="Microsoft YaHei UI"/>
              <a:cs typeface="Microsoft YaHei UI"/>
            </a:endParaRPr>
          </a:p>
          <a:p>
            <a:pPr marL="1384300">
              <a:lnSpc>
                <a:spcPct val="100000"/>
              </a:lnSpc>
              <a:spcBef>
                <a:spcPts val="320"/>
              </a:spcBef>
              <a:tabLst>
                <a:tab pos="1612265" algn="l"/>
              </a:tabLst>
            </a:pPr>
            <a:r>
              <a:rPr dirty="0" smtClean="0" sz="750" spc="150">
                <a:latin typeface="Arial"/>
                <a:cs typeface="Arial"/>
              </a:rPr>
              <a:t>n</a:t>
            </a:r>
            <a:r>
              <a:rPr dirty="0" smtClean="0" sz="750" spc="150">
                <a:latin typeface="Arial"/>
                <a:cs typeface="Arial"/>
              </a:rPr>
              <a:t>	</a:t>
            </a:r>
            <a:r>
              <a:rPr dirty="0" smtClean="0" sz="1400" spc="-10">
                <a:latin typeface="Microsoft YaHei UI"/>
                <a:cs typeface="Microsoft YaHei UI"/>
              </a:rPr>
              <a:t>M</a:t>
            </a:r>
            <a:r>
              <a:rPr dirty="0" smtClean="0" sz="1400" spc="0">
                <a:latin typeface="Microsoft YaHei UI"/>
                <a:cs typeface="Microsoft YaHei UI"/>
              </a:rPr>
              <a:t>at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hing </a:t>
            </a:r>
            <a:r>
              <a:rPr dirty="0" smtClean="0" sz="1400" spc="-10">
                <a:latin typeface="Microsoft YaHei UI"/>
                <a:cs typeface="Microsoft YaHei UI"/>
              </a:rPr>
              <a:t>w</a:t>
            </a:r>
            <a:r>
              <a:rPr dirty="0" smtClean="0" sz="1400" spc="0">
                <a:latin typeface="Microsoft YaHei UI"/>
                <a:cs typeface="Microsoft YaHei UI"/>
              </a:rPr>
              <a:t>ith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5">
                <a:latin typeface="Microsoft YaHei UI"/>
                <a:cs typeface="Microsoft YaHei UI"/>
              </a:rPr>
              <a:t>b</a:t>
            </a:r>
            <a:r>
              <a:rPr dirty="0" smtClean="0" sz="1400" spc="0">
                <a:latin typeface="Microsoft YaHei UI"/>
                <a:cs typeface="Microsoft YaHei UI"/>
              </a:rPr>
              <a:t>a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kgr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und kn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-10">
                <a:latin typeface="Microsoft YaHei UI"/>
                <a:cs typeface="Microsoft YaHei UI"/>
              </a:rPr>
              <a:t>w</a:t>
            </a:r>
            <a:r>
              <a:rPr dirty="0" smtClean="0" sz="1400" spc="0">
                <a:latin typeface="Microsoft YaHei UI"/>
                <a:cs typeface="Microsoft YaHei UI"/>
              </a:rPr>
              <a:t>l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dge </a:t>
            </a:r>
            <a:r>
              <a:rPr dirty="0" smtClean="0" sz="1400" spc="-10">
                <a:latin typeface="Microsoft YaHei UI"/>
                <a:cs typeface="Microsoft YaHei UI"/>
              </a:rPr>
              <a:t>(</a:t>
            </a:r>
            <a:r>
              <a:rPr dirty="0" smtClean="0" sz="1400" spc="0">
                <a:latin typeface="Microsoft YaHei UI"/>
                <a:cs typeface="Microsoft YaHei UI"/>
              </a:rPr>
              <a:t>In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r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ase r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all </a:t>
            </a:r>
            <a:r>
              <a:rPr dirty="0" smtClean="0" sz="1400" spc="5">
                <a:latin typeface="Microsoft YaHei UI"/>
                <a:cs typeface="Microsoft YaHei UI"/>
              </a:rPr>
              <a:t>b</a:t>
            </a:r>
            <a:r>
              <a:rPr dirty="0" smtClean="0" sz="1400" spc="0">
                <a:latin typeface="Microsoft YaHei UI"/>
                <a:cs typeface="Microsoft YaHei UI"/>
              </a:rPr>
              <a:t>ut hurt </a:t>
            </a:r>
            <a:r>
              <a:rPr dirty="0" smtClean="0" sz="1400" spc="5">
                <a:latin typeface="Microsoft YaHei UI"/>
                <a:cs typeface="Microsoft YaHei UI"/>
              </a:rPr>
              <a:t>p</a:t>
            </a:r>
            <a:r>
              <a:rPr dirty="0" smtClean="0" sz="1400" spc="0">
                <a:latin typeface="Microsoft YaHei UI"/>
                <a:cs typeface="Microsoft YaHei UI"/>
              </a:rPr>
              <a:t>r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isi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n)</a:t>
            </a:r>
            <a:endParaRPr sz="1400">
              <a:latin typeface="Microsoft YaHei UI"/>
              <a:cs typeface="Microsoft YaHei UI"/>
            </a:endParaRPr>
          </a:p>
          <a:p>
            <a:pPr marL="1384300">
              <a:lnSpc>
                <a:spcPct val="100000"/>
              </a:lnSpc>
              <a:spcBef>
                <a:spcPts val="350"/>
              </a:spcBef>
              <a:tabLst>
                <a:tab pos="1612265" algn="l"/>
              </a:tabLst>
            </a:pPr>
            <a:r>
              <a:rPr dirty="0" smtClean="0" sz="750" spc="150">
                <a:latin typeface="Arial"/>
                <a:cs typeface="Arial"/>
              </a:rPr>
              <a:t>n</a:t>
            </a:r>
            <a:r>
              <a:rPr dirty="0" smtClean="0" sz="750" spc="150">
                <a:latin typeface="Arial"/>
                <a:cs typeface="Arial"/>
              </a:rPr>
              <a:t>	</a:t>
            </a:r>
            <a:r>
              <a:rPr dirty="0" smtClean="0" sz="1400" spc="-10">
                <a:latin typeface="Microsoft YaHei UI"/>
                <a:cs typeface="Microsoft YaHei UI"/>
              </a:rPr>
              <a:t>M</a:t>
            </a:r>
            <a:r>
              <a:rPr dirty="0" smtClean="0" sz="1400" spc="0">
                <a:latin typeface="Microsoft YaHei UI"/>
                <a:cs typeface="Microsoft YaHei UI"/>
              </a:rPr>
              <a:t>ulti</a:t>
            </a:r>
            <a:r>
              <a:rPr dirty="0" smtClean="0" sz="1400" spc="5">
                <a:latin typeface="Microsoft YaHei UI"/>
                <a:cs typeface="Microsoft YaHei UI"/>
              </a:rPr>
              <a:t>p</a:t>
            </a:r>
            <a:r>
              <a:rPr dirty="0" smtClean="0" sz="1400" spc="0">
                <a:latin typeface="Microsoft YaHei UI"/>
                <a:cs typeface="Microsoft YaHei UI"/>
              </a:rPr>
              <a:t>le mat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h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rs</a:t>
            </a:r>
            <a:r>
              <a:rPr dirty="0" smtClean="0" sz="1400" spc="-5">
                <a:latin typeface="Microsoft YaHei UI"/>
                <a:cs typeface="Microsoft YaHei UI"/>
              </a:rPr>
              <a:t> </a:t>
            </a:r>
            <a:r>
              <a:rPr dirty="0" smtClean="0" sz="1400" spc="0">
                <a:latin typeface="Microsoft YaHei UI"/>
                <a:cs typeface="Microsoft YaHei UI"/>
              </a:rPr>
              <a:t>and s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0">
                <a:latin typeface="Microsoft YaHei UI"/>
                <a:cs typeface="Microsoft YaHei UI"/>
              </a:rPr>
              <a:t>l</a:t>
            </a:r>
            <a:r>
              <a:rPr dirty="0" smtClean="0" sz="1400" spc="5">
                <a:latin typeface="Microsoft YaHei UI"/>
                <a:cs typeface="Microsoft YaHei UI"/>
              </a:rPr>
              <a:t>e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ti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n</a:t>
            </a:r>
            <a:endParaRPr sz="1400">
              <a:latin typeface="Microsoft YaHei UI"/>
              <a:cs typeface="Microsoft YaHei UI"/>
            </a:endParaRPr>
          </a:p>
          <a:p>
            <a:pPr marL="1384300">
              <a:lnSpc>
                <a:spcPct val="100000"/>
              </a:lnSpc>
              <a:spcBef>
                <a:spcPts val="320"/>
              </a:spcBef>
              <a:tabLst>
                <a:tab pos="1612265" algn="l"/>
              </a:tabLst>
            </a:pPr>
            <a:r>
              <a:rPr dirty="0" smtClean="0" sz="750" spc="150">
                <a:latin typeface="Arial"/>
                <a:cs typeface="Arial"/>
              </a:rPr>
              <a:t>n</a:t>
            </a:r>
            <a:r>
              <a:rPr dirty="0" smtClean="0" sz="750" spc="150">
                <a:latin typeface="Arial"/>
                <a:cs typeface="Arial"/>
              </a:rPr>
              <a:t>	</a:t>
            </a:r>
            <a:r>
              <a:rPr dirty="0" smtClean="0" sz="1400" spc="150">
                <a:latin typeface="Microsoft YaHei UI"/>
                <a:cs typeface="Microsoft YaHei UI"/>
              </a:rPr>
              <a:t>I</a:t>
            </a:r>
            <a:r>
              <a:rPr dirty="0" smtClean="0" sz="1400" spc="-5">
                <a:latin typeface="Microsoft YaHei UI"/>
                <a:cs typeface="Microsoft YaHei UI"/>
              </a:rPr>
              <a:t>n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r</a:t>
            </a:r>
            <a:r>
              <a:rPr dirty="0" smtClean="0" sz="1400" spc="5">
                <a:latin typeface="Microsoft YaHei UI"/>
                <a:cs typeface="Microsoft YaHei UI"/>
              </a:rPr>
              <a:t>p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rati</a:t>
            </a:r>
            <a:r>
              <a:rPr dirty="0" smtClean="0" sz="1400" spc="-5">
                <a:latin typeface="Microsoft YaHei UI"/>
                <a:cs typeface="Microsoft YaHei UI"/>
              </a:rPr>
              <a:t>n</a:t>
            </a:r>
            <a:r>
              <a:rPr dirty="0" smtClean="0" sz="1400" spc="0">
                <a:latin typeface="Microsoft YaHei UI"/>
                <a:cs typeface="Microsoft YaHei UI"/>
              </a:rPr>
              <a:t>g s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-5">
                <a:latin typeface="Microsoft YaHei UI"/>
                <a:cs typeface="Microsoft YaHei UI"/>
              </a:rPr>
              <a:t>c</a:t>
            </a:r>
            <a:r>
              <a:rPr dirty="0" smtClean="0" sz="1400" spc="0">
                <a:latin typeface="Microsoft YaHei UI"/>
                <a:cs typeface="Microsoft YaHei UI"/>
              </a:rPr>
              <a:t>ial i</a:t>
            </a:r>
            <a:r>
              <a:rPr dirty="0" smtClean="0" sz="1400" spc="-5">
                <a:latin typeface="Microsoft YaHei UI"/>
                <a:cs typeface="Microsoft YaHei UI"/>
              </a:rPr>
              <a:t>n</a:t>
            </a:r>
            <a:r>
              <a:rPr dirty="0" smtClean="0" sz="1400" spc="0">
                <a:latin typeface="Microsoft YaHei UI"/>
                <a:cs typeface="Microsoft YaHei UI"/>
              </a:rPr>
              <a:t>f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rmati</a:t>
            </a:r>
            <a:r>
              <a:rPr dirty="0" smtClean="0" sz="1400" spc="-5">
                <a:latin typeface="Microsoft YaHei UI"/>
                <a:cs typeface="Microsoft YaHei UI"/>
              </a:rPr>
              <a:t>o</a:t>
            </a:r>
            <a:r>
              <a:rPr dirty="0" smtClean="0" sz="1400" spc="0">
                <a:latin typeface="Microsoft YaHei UI"/>
                <a:cs typeface="Microsoft YaHei UI"/>
              </a:rPr>
              <a:t>n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72425" y="1285875"/>
            <a:ext cx="1171575" cy="1228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627067" y="1124743"/>
            <a:ext cx="2072513" cy="89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81037" y="5511800"/>
            <a:ext cx="3200400" cy="1346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497512" y="5456237"/>
            <a:ext cx="3319462" cy="1401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879326" y="1237771"/>
            <a:ext cx="1658593" cy="393795"/>
          </a:xfrm>
          <a:custGeom>
            <a:avLst/>
            <a:gdLst/>
            <a:ahLst/>
            <a:cxnLst/>
            <a:rect l="l" t="t" r="r" b="b"/>
            <a:pathLst>
              <a:path w="1658593" h="393795">
                <a:moveTo>
                  <a:pt x="1588980" y="0"/>
                </a:moveTo>
                <a:lnTo>
                  <a:pt x="69613" y="0"/>
                </a:lnTo>
                <a:lnTo>
                  <a:pt x="56386" y="14758"/>
                </a:lnTo>
                <a:lnTo>
                  <a:pt x="34110" y="48774"/>
                </a:lnTo>
                <a:lnTo>
                  <a:pt x="17403" y="87635"/>
                </a:lnTo>
                <a:lnTo>
                  <a:pt x="6265" y="129955"/>
                </a:lnTo>
                <a:lnTo>
                  <a:pt x="696" y="174352"/>
                </a:lnTo>
                <a:lnTo>
                  <a:pt x="0" y="196897"/>
                </a:lnTo>
                <a:lnTo>
                  <a:pt x="696" y="219441"/>
                </a:lnTo>
                <a:lnTo>
                  <a:pt x="6265" y="263838"/>
                </a:lnTo>
                <a:lnTo>
                  <a:pt x="17403" y="306159"/>
                </a:lnTo>
                <a:lnTo>
                  <a:pt x="34110" y="345019"/>
                </a:lnTo>
                <a:lnTo>
                  <a:pt x="56386" y="379036"/>
                </a:lnTo>
                <a:lnTo>
                  <a:pt x="69613" y="393795"/>
                </a:lnTo>
                <a:lnTo>
                  <a:pt x="1588980" y="393795"/>
                </a:lnTo>
                <a:lnTo>
                  <a:pt x="1614041" y="362719"/>
                </a:lnTo>
                <a:lnTo>
                  <a:pt x="1633533" y="326108"/>
                </a:lnTo>
                <a:lnTo>
                  <a:pt x="1647455" y="285344"/>
                </a:lnTo>
                <a:lnTo>
                  <a:pt x="1655809" y="241812"/>
                </a:lnTo>
                <a:lnTo>
                  <a:pt x="1658593" y="196897"/>
                </a:lnTo>
                <a:lnTo>
                  <a:pt x="1657897" y="174352"/>
                </a:lnTo>
                <a:lnTo>
                  <a:pt x="1652328" y="129955"/>
                </a:lnTo>
                <a:lnTo>
                  <a:pt x="1641190" y="87635"/>
                </a:lnTo>
                <a:lnTo>
                  <a:pt x="1624483" y="48774"/>
                </a:lnTo>
                <a:lnTo>
                  <a:pt x="1602207" y="14758"/>
                </a:lnTo>
                <a:lnTo>
                  <a:pt x="15889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484751" y="1243523"/>
            <a:ext cx="221157" cy="221157"/>
          </a:xfrm>
          <a:custGeom>
            <a:avLst/>
            <a:gdLst/>
            <a:ahLst/>
            <a:cxnLst/>
            <a:rect l="l" t="t" r="r" b="b"/>
            <a:pathLst>
              <a:path w="221157" h="221157">
                <a:moveTo>
                  <a:pt x="215658" y="0"/>
                </a:moveTo>
                <a:lnTo>
                  <a:pt x="5499" y="0"/>
                </a:lnTo>
                <a:lnTo>
                  <a:pt x="0" y="5486"/>
                </a:lnTo>
                <a:lnTo>
                  <a:pt x="0" y="215658"/>
                </a:lnTo>
                <a:lnTo>
                  <a:pt x="5499" y="221157"/>
                </a:lnTo>
                <a:lnTo>
                  <a:pt x="215658" y="221157"/>
                </a:lnTo>
                <a:lnTo>
                  <a:pt x="221157" y="215658"/>
                </a:lnTo>
                <a:lnTo>
                  <a:pt x="221157" y="5486"/>
                </a:lnTo>
                <a:lnTo>
                  <a:pt x="2156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484751" y="1243523"/>
            <a:ext cx="221157" cy="221157"/>
          </a:xfrm>
          <a:custGeom>
            <a:avLst/>
            <a:gdLst/>
            <a:ahLst/>
            <a:cxnLst/>
            <a:rect l="l" t="t" r="r" b="b"/>
            <a:pathLst>
              <a:path w="221157" h="221157">
                <a:moveTo>
                  <a:pt x="215658" y="0"/>
                </a:moveTo>
                <a:lnTo>
                  <a:pt x="5499" y="0"/>
                </a:lnTo>
                <a:lnTo>
                  <a:pt x="0" y="5486"/>
                </a:lnTo>
                <a:lnTo>
                  <a:pt x="0" y="215658"/>
                </a:lnTo>
                <a:lnTo>
                  <a:pt x="5499" y="221157"/>
                </a:lnTo>
                <a:lnTo>
                  <a:pt x="215658" y="221157"/>
                </a:lnTo>
                <a:lnTo>
                  <a:pt x="221157" y="215658"/>
                </a:lnTo>
                <a:lnTo>
                  <a:pt x="221157" y="183540"/>
                </a:lnTo>
                <a:lnTo>
                  <a:pt x="59636" y="183540"/>
                </a:lnTo>
                <a:lnTo>
                  <a:pt x="52393" y="183469"/>
                </a:lnTo>
                <a:lnTo>
                  <a:pt x="49663" y="181319"/>
                </a:lnTo>
                <a:lnTo>
                  <a:pt x="57360" y="169518"/>
                </a:lnTo>
                <a:lnTo>
                  <a:pt x="60221" y="157218"/>
                </a:lnTo>
                <a:lnTo>
                  <a:pt x="32329" y="125022"/>
                </a:lnTo>
                <a:lnTo>
                  <a:pt x="24794" y="103197"/>
                </a:lnTo>
                <a:lnTo>
                  <a:pt x="26262" y="90205"/>
                </a:lnTo>
                <a:lnTo>
                  <a:pt x="46907" y="58181"/>
                </a:lnTo>
                <a:lnTo>
                  <a:pt x="85908" y="39953"/>
                </a:lnTo>
                <a:lnTo>
                  <a:pt x="101652" y="37691"/>
                </a:lnTo>
                <a:lnTo>
                  <a:pt x="221157" y="37691"/>
                </a:lnTo>
                <a:lnTo>
                  <a:pt x="221157" y="5486"/>
                </a:lnTo>
                <a:lnTo>
                  <a:pt x="215658" y="0"/>
                </a:lnTo>
                <a:close/>
              </a:path>
              <a:path w="221157" h="221157">
                <a:moveTo>
                  <a:pt x="105270" y="160032"/>
                </a:moveTo>
                <a:lnTo>
                  <a:pt x="94209" y="169778"/>
                </a:lnTo>
                <a:lnTo>
                  <a:pt x="81967" y="176844"/>
                </a:lnTo>
                <a:lnTo>
                  <a:pt x="69968" y="181381"/>
                </a:lnTo>
                <a:lnTo>
                  <a:pt x="59636" y="183540"/>
                </a:lnTo>
                <a:lnTo>
                  <a:pt x="221157" y="183540"/>
                </a:lnTo>
                <a:lnTo>
                  <a:pt x="221157" y="160223"/>
                </a:lnTo>
                <a:lnTo>
                  <a:pt x="110578" y="160223"/>
                </a:lnTo>
                <a:lnTo>
                  <a:pt x="105270" y="160032"/>
                </a:lnTo>
                <a:close/>
              </a:path>
              <a:path w="221157" h="221157">
                <a:moveTo>
                  <a:pt x="221157" y="37691"/>
                </a:moveTo>
                <a:lnTo>
                  <a:pt x="101652" y="37691"/>
                </a:lnTo>
                <a:lnTo>
                  <a:pt x="119931" y="38600"/>
                </a:lnTo>
                <a:lnTo>
                  <a:pt x="136684" y="41428"/>
                </a:lnTo>
                <a:lnTo>
                  <a:pt x="176041" y="59612"/>
                </a:lnTo>
                <a:lnTo>
                  <a:pt x="195385" y="88539"/>
                </a:lnTo>
                <a:lnTo>
                  <a:pt x="194325" y="102797"/>
                </a:lnTo>
                <a:lnTo>
                  <a:pt x="175679" y="137059"/>
                </a:lnTo>
                <a:lnTo>
                  <a:pt x="139341" y="156600"/>
                </a:lnTo>
                <a:lnTo>
                  <a:pt x="110578" y="160223"/>
                </a:lnTo>
                <a:lnTo>
                  <a:pt x="221157" y="160223"/>
                </a:lnTo>
                <a:lnTo>
                  <a:pt x="221157" y="3769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509546" y="1281214"/>
            <a:ext cx="170590" cy="145848"/>
          </a:xfrm>
          <a:custGeom>
            <a:avLst/>
            <a:gdLst/>
            <a:ahLst/>
            <a:cxnLst/>
            <a:rect l="l" t="t" r="r" b="b"/>
            <a:pathLst>
              <a:path w="170590" h="145848">
                <a:moveTo>
                  <a:pt x="85783" y="122531"/>
                </a:moveTo>
                <a:lnTo>
                  <a:pt x="83980" y="122531"/>
                </a:lnTo>
                <a:lnTo>
                  <a:pt x="82227" y="122430"/>
                </a:lnTo>
                <a:lnTo>
                  <a:pt x="80475" y="122341"/>
                </a:lnTo>
                <a:lnTo>
                  <a:pt x="69414" y="132086"/>
                </a:lnTo>
                <a:lnTo>
                  <a:pt x="57172" y="139153"/>
                </a:lnTo>
                <a:lnTo>
                  <a:pt x="45174" y="143690"/>
                </a:lnTo>
                <a:lnTo>
                  <a:pt x="34841" y="145848"/>
                </a:lnTo>
                <a:lnTo>
                  <a:pt x="27598" y="145778"/>
                </a:lnTo>
                <a:lnTo>
                  <a:pt x="24868" y="143628"/>
                </a:lnTo>
                <a:lnTo>
                  <a:pt x="32565" y="131826"/>
                </a:lnTo>
                <a:lnTo>
                  <a:pt x="35426" y="119527"/>
                </a:lnTo>
                <a:lnTo>
                  <a:pt x="7534" y="87331"/>
                </a:lnTo>
                <a:lnTo>
                  <a:pt x="0" y="65506"/>
                </a:lnTo>
                <a:lnTo>
                  <a:pt x="1467" y="52514"/>
                </a:lnTo>
                <a:lnTo>
                  <a:pt x="22112" y="20490"/>
                </a:lnTo>
                <a:lnTo>
                  <a:pt x="61113" y="2262"/>
                </a:lnTo>
                <a:lnTo>
                  <a:pt x="76857" y="0"/>
                </a:lnTo>
                <a:lnTo>
                  <a:pt x="95136" y="909"/>
                </a:lnTo>
                <a:lnTo>
                  <a:pt x="140118" y="14424"/>
                </a:lnTo>
                <a:lnTo>
                  <a:pt x="170590" y="50848"/>
                </a:lnTo>
                <a:lnTo>
                  <a:pt x="169530" y="65106"/>
                </a:lnTo>
                <a:lnTo>
                  <a:pt x="150884" y="99368"/>
                </a:lnTo>
                <a:lnTo>
                  <a:pt x="114546" y="118909"/>
                </a:lnTo>
                <a:lnTo>
                  <a:pt x="99727" y="121717"/>
                </a:lnTo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484751" y="1243523"/>
            <a:ext cx="221157" cy="221157"/>
          </a:xfrm>
          <a:custGeom>
            <a:avLst/>
            <a:gdLst/>
            <a:ahLst/>
            <a:cxnLst/>
            <a:rect l="l" t="t" r="r" b="b"/>
            <a:pathLst>
              <a:path w="221157" h="221157">
                <a:moveTo>
                  <a:pt x="208876" y="0"/>
                </a:moveTo>
                <a:lnTo>
                  <a:pt x="12280" y="0"/>
                </a:lnTo>
                <a:lnTo>
                  <a:pt x="5499" y="0"/>
                </a:lnTo>
                <a:lnTo>
                  <a:pt x="0" y="5486"/>
                </a:lnTo>
                <a:lnTo>
                  <a:pt x="0" y="12280"/>
                </a:lnTo>
                <a:lnTo>
                  <a:pt x="0" y="208876"/>
                </a:lnTo>
                <a:lnTo>
                  <a:pt x="0" y="215658"/>
                </a:lnTo>
                <a:lnTo>
                  <a:pt x="5499" y="221157"/>
                </a:lnTo>
                <a:lnTo>
                  <a:pt x="12280" y="221157"/>
                </a:lnTo>
                <a:lnTo>
                  <a:pt x="208876" y="221157"/>
                </a:lnTo>
                <a:lnTo>
                  <a:pt x="215658" y="221157"/>
                </a:lnTo>
                <a:lnTo>
                  <a:pt x="221157" y="215658"/>
                </a:lnTo>
                <a:lnTo>
                  <a:pt x="221157" y="208876"/>
                </a:lnTo>
                <a:lnTo>
                  <a:pt x="221157" y="12280"/>
                </a:lnTo>
                <a:lnTo>
                  <a:pt x="221157" y="5486"/>
                </a:lnTo>
                <a:lnTo>
                  <a:pt x="215658" y="0"/>
                </a:lnTo>
                <a:lnTo>
                  <a:pt x="208876" y="0"/>
                </a:lnTo>
                <a:close/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58000" y="1290599"/>
            <a:ext cx="2286000" cy="14732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0" rIns="0" bIns="0" rtlCol="0" vert="horz">
            <a:noAutofit/>
          </a:bodyPr>
          <a:lstStyle/>
          <a:p>
            <a:pPr marL="25400">
              <a:lnSpc>
                <a:spcPct val="100000"/>
              </a:lnSpc>
            </a:pPr>
            <a:r>
              <a:rPr dirty="0" smtClean="0" sz="800" b="1" i="1">
                <a:latin typeface="Arial"/>
                <a:cs typeface="Arial"/>
              </a:rPr>
              <a:t>yupeifeng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800" i="1">
                <a:latin typeface="Arial"/>
                <a:cs typeface="Arial"/>
              </a:rPr>
              <a:t>2018-05-09 13:57:24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1000" spc="-100">
                <a:latin typeface="Microsoft JhengHei"/>
                <a:cs typeface="Microsoft JhengHei"/>
              </a:rPr>
              <a:t>--------------------------------------------</a:t>
            </a:r>
            <a:endParaRPr sz="1000">
              <a:latin typeface="Microsoft JhengHei"/>
              <a:cs typeface="Microsoft JhengHei"/>
            </a:endParaRPr>
          </a:p>
          <a:p>
            <a:pPr marL="25400">
              <a:lnSpc>
                <a:spcPct val="100000"/>
              </a:lnSpc>
            </a:pPr>
            <a:r>
              <a:rPr dirty="0" smtClean="0" sz="1000" spc="310">
                <a:latin typeface="Microsoft JhengHei"/>
                <a:cs typeface="Microsoft JhengHei"/>
              </a:rPr>
              <a:t>对齐</a:t>
            </a:r>
            <a:endParaRPr sz="1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189" y="314134"/>
            <a:ext cx="2757805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KG</a:t>
            </a:r>
            <a:r>
              <a:rPr dirty="0" smtClean="0" sz="4000" spc="0">
                <a:latin typeface="Microsoft YaHei UI"/>
                <a:cs typeface="Microsoft YaHei UI"/>
              </a:rPr>
              <a:t>基本概念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249045"/>
            <a:ext cx="3921125" cy="3784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5">
                <a:latin typeface="Microsoft YaHei UI"/>
                <a:cs typeface="Microsoft YaHei UI"/>
              </a:rPr>
              <a:t>No</a:t>
            </a:r>
            <a:r>
              <a:rPr dirty="0" smtClean="0" sz="2400" spc="0">
                <a:latin typeface="Microsoft YaHei UI"/>
                <a:cs typeface="Microsoft YaHei UI"/>
              </a:rPr>
              <a:t>de：概念（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ept）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37672" y="987348"/>
            <a:ext cx="1846973" cy="5642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01030" y="2107849"/>
            <a:ext cx="1473777" cy="3125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118558" y="1968371"/>
            <a:ext cx="969264" cy="2633472"/>
          </a:xfrm>
          <a:custGeom>
            <a:avLst/>
            <a:gdLst/>
            <a:ahLst/>
            <a:cxnLst/>
            <a:rect l="l" t="t" r="r" b="b"/>
            <a:pathLst>
              <a:path w="969264" h="2633472">
                <a:moveTo>
                  <a:pt x="0" y="161547"/>
                </a:moveTo>
                <a:lnTo>
                  <a:pt x="5777" y="118577"/>
                </a:lnTo>
                <a:lnTo>
                  <a:pt x="22081" y="79968"/>
                </a:lnTo>
                <a:lnTo>
                  <a:pt x="47368" y="47263"/>
                </a:lnTo>
                <a:lnTo>
                  <a:pt x="80097" y="22005"/>
                </a:lnTo>
                <a:lnTo>
                  <a:pt x="118724" y="5736"/>
                </a:lnTo>
                <a:lnTo>
                  <a:pt x="807716" y="0"/>
                </a:lnTo>
                <a:lnTo>
                  <a:pt x="822429" y="660"/>
                </a:lnTo>
                <a:lnTo>
                  <a:pt x="864117" y="10118"/>
                </a:lnTo>
                <a:lnTo>
                  <a:pt x="900929" y="29588"/>
                </a:lnTo>
                <a:lnTo>
                  <a:pt x="931323" y="57527"/>
                </a:lnTo>
                <a:lnTo>
                  <a:pt x="953756" y="92394"/>
                </a:lnTo>
                <a:lnTo>
                  <a:pt x="966685" y="132644"/>
                </a:lnTo>
                <a:lnTo>
                  <a:pt x="969264" y="2471924"/>
                </a:lnTo>
                <a:lnTo>
                  <a:pt x="968603" y="2486636"/>
                </a:lnTo>
                <a:lnTo>
                  <a:pt x="959145" y="2528325"/>
                </a:lnTo>
                <a:lnTo>
                  <a:pt x="939675" y="2565137"/>
                </a:lnTo>
                <a:lnTo>
                  <a:pt x="911736" y="2595531"/>
                </a:lnTo>
                <a:lnTo>
                  <a:pt x="876869" y="2617964"/>
                </a:lnTo>
                <a:lnTo>
                  <a:pt x="836619" y="2630893"/>
                </a:lnTo>
                <a:lnTo>
                  <a:pt x="161547" y="2633472"/>
                </a:lnTo>
                <a:lnTo>
                  <a:pt x="146834" y="2632811"/>
                </a:lnTo>
                <a:lnTo>
                  <a:pt x="105147" y="2623353"/>
                </a:lnTo>
                <a:lnTo>
                  <a:pt x="68334" y="2603883"/>
                </a:lnTo>
                <a:lnTo>
                  <a:pt x="37940" y="2575944"/>
                </a:lnTo>
                <a:lnTo>
                  <a:pt x="15507" y="2541078"/>
                </a:lnTo>
                <a:lnTo>
                  <a:pt x="2578" y="2500827"/>
                </a:lnTo>
                <a:lnTo>
                  <a:pt x="0" y="16154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464624" y="928205"/>
            <a:ext cx="2232275" cy="5737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189" y="314134"/>
            <a:ext cx="2757805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KG</a:t>
            </a:r>
            <a:r>
              <a:rPr dirty="0" smtClean="0" sz="4000" spc="0">
                <a:latin typeface="Microsoft YaHei UI"/>
                <a:cs typeface="Microsoft YaHei UI"/>
              </a:rPr>
              <a:t>基本概念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249045"/>
            <a:ext cx="5142230" cy="4089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Nod</a:t>
            </a:r>
            <a:r>
              <a:rPr dirty="0" smtClean="0" sz="2600" spc="0">
                <a:latin typeface="Microsoft YaHei UI"/>
                <a:cs typeface="Microsoft YaHei UI"/>
              </a:rPr>
              <a:t>e：领域（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0">
                <a:latin typeface="Microsoft YaHei UI"/>
                <a:cs typeface="Microsoft YaHei UI"/>
              </a:rPr>
              <a:t>m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/</a:t>
            </a:r>
            <a:r>
              <a:rPr dirty="0" smtClean="0" sz="2600" spc="-5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0">
                <a:latin typeface="Microsoft YaHei UI"/>
                <a:cs typeface="Microsoft YaHei UI"/>
              </a:rPr>
              <a:t>p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）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5481" y="2468879"/>
            <a:ext cx="1176463" cy="2464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415481" y="2420111"/>
            <a:ext cx="1131110" cy="2633472"/>
          </a:xfrm>
          <a:custGeom>
            <a:avLst/>
            <a:gdLst/>
            <a:ahLst/>
            <a:cxnLst/>
            <a:rect l="l" t="t" r="r" b="b"/>
            <a:pathLst>
              <a:path w="1131110" h="2633472">
                <a:moveTo>
                  <a:pt x="0" y="188521"/>
                </a:moveTo>
                <a:lnTo>
                  <a:pt x="5478" y="143217"/>
                </a:lnTo>
                <a:lnTo>
                  <a:pt x="21042" y="101885"/>
                </a:lnTo>
                <a:lnTo>
                  <a:pt x="45380" y="65833"/>
                </a:lnTo>
                <a:lnTo>
                  <a:pt x="77183" y="36373"/>
                </a:lnTo>
                <a:lnTo>
                  <a:pt x="115140" y="14814"/>
                </a:lnTo>
                <a:lnTo>
                  <a:pt x="157942" y="2467"/>
                </a:lnTo>
                <a:lnTo>
                  <a:pt x="188522" y="0"/>
                </a:lnTo>
                <a:lnTo>
                  <a:pt x="942587" y="0"/>
                </a:lnTo>
                <a:lnTo>
                  <a:pt x="987891" y="5478"/>
                </a:lnTo>
                <a:lnTo>
                  <a:pt x="1029224" y="21042"/>
                </a:lnTo>
                <a:lnTo>
                  <a:pt x="1065276" y="45380"/>
                </a:lnTo>
                <a:lnTo>
                  <a:pt x="1094736" y="77183"/>
                </a:lnTo>
                <a:lnTo>
                  <a:pt x="1116295" y="115140"/>
                </a:lnTo>
                <a:lnTo>
                  <a:pt x="1128642" y="157942"/>
                </a:lnTo>
                <a:lnTo>
                  <a:pt x="1131110" y="188521"/>
                </a:lnTo>
                <a:lnTo>
                  <a:pt x="1131110" y="2444950"/>
                </a:lnTo>
                <a:lnTo>
                  <a:pt x="1125631" y="2490254"/>
                </a:lnTo>
                <a:lnTo>
                  <a:pt x="1110067" y="2531586"/>
                </a:lnTo>
                <a:lnTo>
                  <a:pt x="1085729" y="2567638"/>
                </a:lnTo>
                <a:lnTo>
                  <a:pt x="1053926" y="2597098"/>
                </a:lnTo>
                <a:lnTo>
                  <a:pt x="1015969" y="2618657"/>
                </a:lnTo>
                <a:lnTo>
                  <a:pt x="973167" y="2631004"/>
                </a:lnTo>
                <a:lnTo>
                  <a:pt x="942587" y="2633472"/>
                </a:lnTo>
                <a:lnTo>
                  <a:pt x="188522" y="2633472"/>
                </a:lnTo>
                <a:lnTo>
                  <a:pt x="143218" y="2627993"/>
                </a:lnTo>
                <a:lnTo>
                  <a:pt x="101885" y="2612429"/>
                </a:lnTo>
                <a:lnTo>
                  <a:pt x="65833" y="2588091"/>
                </a:lnTo>
                <a:lnTo>
                  <a:pt x="36373" y="2556288"/>
                </a:lnTo>
                <a:lnTo>
                  <a:pt x="14815" y="2518331"/>
                </a:lnTo>
                <a:lnTo>
                  <a:pt x="2467" y="2475529"/>
                </a:lnTo>
                <a:lnTo>
                  <a:pt x="0" y="2444950"/>
                </a:lnTo>
                <a:lnTo>
                  <a:pt x="0" y="18852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53124" y="2596205"/>
            <a:ext cx="6883147" cy="2336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189" y="314134"/>
            <a:ext cx="2757805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KG</a:t>
            </a:r>
            <a:r>
              <a:rPr dirty="0" smtClean="0" sz="4000" spc="0">
                <a:latin typeface="Microsoft YaHei UI"/>
                <a:cs typeface="Microsoft YaHei UI"/>
              </a:rPr>
              <a:t>基本概念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249045"/>
            <a:ext cx="7380605" cy="4089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Nod</a:t>
            </a:r>
            <a:r>
              <a:rPr dirty="0" smtClean="0" sz="2600" spc="0">
                <a:latin typeface="Microsoft YaHei UI"/>
                <a:cs typeface="Microsoft YaHei UI"/>
              </a:rPr>
              <a:t>e：实例/实体（</a:t>
            </a:r>
            <a:r>
              <a:rPr dirty="0" smtClean="0" sz="2600" spc="-5">
                <a:latin typeface="Microsoft YaHei UI"/>
                <a:cs typeface="Microsoft YaHei UI"/>
              </a:rPr>
              <a:t>En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y/</a:t>
            </a:r>
            <a:r>
              <a:rPr dirty="0" smtClean="0" sz="2600" spc="5">
                <a:latin typeface="Microsoft YaHei UI"/>
                <a:cs typeface="Microsoft YaHei UI"/>
              </a:rPr>
              <a:t>O</a:t>
            </a:r>
            <a:r>
              <a:rPr dirty="0" smtClean="0" sz="2600" spc="0">
                <a:latin typeface="Microsoft YaHei UI"/>
                <a:cs typeface="Microsoft YaHei UI"/>
              </a:rPr>
              <a:t>b</a:t>
            </a:r>
            <a:r>
              <a:rPr dirty="0" smtClean="0" sz="2600" spc="5">
                <a:latin typeface="Microsoft YaHei UI"/>
                <a:cs typeface="Microsoft YaHei UI"/>
              </a:rPr>
              <a:t>j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0">
                <a:latin typeface="Microsoft YaHei UI"/>
                <a:cs typeface="Microsoft YaHei UI"/>
              </a:rPr>
              <a:t>/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ns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5">
                <a:latin typeface="Microsoft YaHei UI"/>
                <a:cs typeface="Microsoft YaHei UI"/>
              </a:rPr>
              <a:t>e</a:t>
            </a:r>
            <a:r>
              <a:rPr dirty="0" smtClean="0" sz="2600" spc="0">
                <a:latin typeface="Microsoft YaHei UI"/>
                <a:cs typeface="Microsoft YaHei UI"/>
              </a:rPr>
              <a:t>）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7335" y="1728851"/>
            <a:ext cx="5741215" cy="4992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877567" y="1747140"/>
            <a:ext cx="1414272" cy="353568"/>
          </a:xfrm>
          <a:custGeom>
            <a:avLst/>
            <a:gdLst/>
            <a:ahLst/>
            <a:cxnLst/>
            <a:rect l="l" t="t" r="r" b="b"/>
            <a:pathLst>
              <a:path w="1414272" h="353568">
                <a:moveTo>
                  <a:pt x="0" y="58929"/>
                </a:moveTo>
                <a:lnTo>
                  <a:pt x="14610" y="20088"/>
                </a:lnTo>
                <a:lnTo>
                  <a:pt x="50714" y="568"/>
                </a:lnTo>
                <a:lnTo>
                  <a:pt x="1355342" y="0"/>
                </a:lnTo>
                <a:lnTo>
                  <a:pt x="1369720" y="1766"/>
                </a:lnTo>
                <a:lnTo>
                  <a:pt x="1403409" y="24829"/>
                </a:lnTo>
                <a:lnTo>
                  <a:pt x="1414272" y="294638"/>
                </a:lnTo>
                <a:lnTo>
                  <a:pt x="1412505" y="309016"/>
                </a:lnTo>
                <a:lnTo>
                  <a:pt x="1389442" y="342705"/>
                </a:lnTo>
                <a:lnTo>
                  <a:pt x="58929" y="353568"/>
                </a:lnTo>
                <a:lnTo>
                  <a:pt x="44551" y="351801"/>
                </a:lnTo>
                <a:lnTo>
                  <a:pt x="10862" y="328738"/>
                </a:lnTo>
                <a:lnTo>
                  <a:pt x="0" y="58929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KG</a:t>
            </a:r>
            <a:r>
              <a:rPr dirty="0" smtClean="0" sz="4000" spc="0">
                <a:latin typeface="Microsoft YaHei UI"/>
                <a:cs typeface="Microsoft YaHei UI"/>
              </a:rPr>
              <a:t>基本概念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5969000" cy="52108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R="2755900">
              <a:lnSpc>
                <a:spcPct val="100000"/>
              </a:lnSpc>
              <a:tabLst>
                <a:tab pos="3422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5">
                <a:latin typeface="Microsoft YaHei UI"/>
                <a:cs typeface="Microsoft YaHei UI"/>
              </a:rPr>
              <a:t>No</a:t>
            </a:r>
            <a:r>
              <a:rPr dirty="0" smtClean="0" sz="2400" spc="0">
                <a:latin typeface="Microsoft YaHei UI"/>
                <a:cs typeface="Microsoft YaHei UI"/>
              </a:rPr>
              <a:t>de：值（V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latin typeface="Microsoft YaHei UI"/>
                <a:cs typeface="Microsoft YaHei UI"/>
              </a:rPr>
              <a:t>e）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0"/>
              </a:spcBef>
            </a:pPr>
            <a:endParaRPr sz="50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实体（E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ty）</a:t>
            </a:r>
            <a:endParaRPr sz="20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430"/>
              </a:spcBef>
              <a:tabLst>
                <a:tab pos="1155065" algn="l"/>
              </a:tabLst>
            </a:pPr>
            <a:r>
              <a:rPr dirty="0" smtClean="0" sz="9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1800">
                <a:latin typeface="Microsoft YaHei UI"/>
                <a:cs typeface="Microsoft YaHei UI"/>
              </a:rPr>
              <a:t>（姚明，出生地，上海市）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7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字符串（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10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）</a:t>
            </a:r>
            <a:endParaRPr sz="20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430"/>
              </a:spcBef>
              <a:tabLst>
                <a:tab pos="1155065" algn="l"/>
              </a:tabLst>
            </a:pPr>
            <a:r>
              <a:rPr dirty="0" smtClean="0" sz="9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1800">
                <a:latin typeface="Microsoft YaHei UI"/>
                <a:cs typeface="Microsoft YaHei UI"/>
              </a:rPr>
              <a:t>（北京大学，学术传统，兼容并包、思想自由）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7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数字（</a:t>
            </a:r>
            <a:r>
              <a:rPr dirty="0" smtClean="0" sz="2000" spc="-5"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0">
                <a:latin typeface="Microsoft YaHei UI"/>
                <a:cs typeface="Microsoft YaHei UI"/>
              </a:rPr>
              <a:t>m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）</a:t>
            </a:r>
            <a:endParaRPr sz="20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430"/>
              </a:spcBef>
              <a:tabLst>
                <a:tab pos="1155065" algn="l"/>
              </a:tabLst>
            </a:pPr>
            <a:r>
              <a:rPr dirty="0" smtClean="0" sz="9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1800">
                <a:latin typeface="Microsoft YaHei UI"/>
                <a:cs typeface="Microsoft YaHei UI"/>
              </a:rPr>
              <a:t>平方公里： （北京市，面积， </a:t>
            </a:r>
            <a:r>
              <a:rPr dirty="0" smtClean="0" sz="1800" spc="-5">
                <a:latin typeface="Microsoft YaHei UI"/>
                <a:cs typeface="Microsoft YaHei UI"/>
              </a:rPr>
              <a:t>1</a:t>
            </a:r>
            <a:r>
              <a:rPr dirty="0" smtClean="0" sz="1800" spc="0">
                <a:latin typeface="Microsoft YaHei UI"/>
                <a:cs typeface="Microsoft YaHei UI"/>
              </a:rPr>
              <a:t>.</a:t>
            </a:r>
            <a:r>
              <a:rPr dirty="0" smtClean="0" sz="1800" spc="-5">
                <a:latin typeface="Microsoft YaHei UI"/>
                <a:cs typeface="Microsoft YaHei UI"/>
              </a:rPr>
              <a:t>641</a:t>
            </a:r>
            <a:r>
              <a:rPr dirty="0" smtClean="0" sz="1800" spc="0">
                <a:latin typeface="Microsoft YaHei UI"/>
                <a:cs typeface="Microsoft YaHei UI"/>
              </a:rPr>
              <a:t>万）</a:t>
            </a:r>
            <a:endParaRPr sz="18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440"/>
              </a:spcBef>
              <a:tabLst>
                <a:tab pos="1155065" algn="l"/>
              </a:tabLst>
            </a:pPr>
            <a:r>
              <a:rPr dirty="0" smtClean="0" sz="9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1800">
                <a:latin typeface="Microsoft YaHei UI"/>
                <a:cs typeface="Microsoft YaHei UI"/>
              </a:rPr>
              <a:t>公斤： （姚明，体重，</a:t>
            </a:r>
            <a:r>
              <a:rPr dirty="0" smtClean="0" sz="1800" spc="-5">
                <a:latin typeface="Microsoft YaHei UI"/>
                <a:cs typeface="Microsoft YaHei UI"/>
              </a:rPr>
              <a:t>140</a:t>
            </a:r>
            <a:r>
              <a:rPr dirty="0" smtClean="0" sz="1800" spc="0">
                <a:latin typeface="Microsoft YaHei UI"/>
                <a:cs typeface="Microsoft YaHei UI"/>
              </a:rPr>
              <a:t>公斤）</a:t>
            </a:r>
            <a:endParaRPr sz="18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440"/>
              </a:spcBef>
              <a:tabLst>
                <a:tab pos="1155065" algn="l"/>
              </a:tabLst>
            </a:pPr>
            <a:r>
              <a:rPr dirty="0" smtClean="0" sz="9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1800">
                <a:latin typeface="Microsoft YaHei UI"/>
                <a:cs typeface="Microsoft YaHei UI"/>
              </a:rPr>
              <a:t>米： （姚明，身高， </a:t>
            </a:r>
            <a:r>
              <a:rPr dirty="0" smtClean="0" sz="1800" spc="-5">
                <a:latin typeface="Microsoft YaHei UI"/>
                <a:cs typeface="Microsoft YaHei UI"/>
              </a:rPr>
              <a:t>2</a:t>
            </a:r>
            <a:r>
              <a:rPr dirty="0" smtClean="0" sz="1800" spc="0">
                <a:latin typeface="Microsoft YaHei UI"/>
                <a:cs typeface="Microsoft YaHei UI"/>
              </a:rPr>
              <a:t>.</a:t>
            </a:r>
            <a:r>
              <a:rPr dirty="0" smtClean="0" sz="1800" spc="-5">
                <a:latin typeface="Microsoft YaHei UI"/>
                <a:cs typeface="Microsoft YaHei UI"/>
              </a:rPr>
              <a:t>2</a:t>
            </a:r>
            <a:r>
              <a:rPr dirty="0" smtClean="0" sz="1800" spc="-10">
                <a:latin typeface="Microsoft YaHei UI"/>
                <a:cs typeface="Microsoft YaHei UI"/>
              </a:rPr>
              <a:t>9</a:t>
            </a:r>
            <a:r>
              <a:rPr dirty="0" smtClean="0" sz="1800" spc="0">
                <a:latin typeface="Microsoft YaHei UI"/>
                <a:cs typeface="Microsoft YaHei UI"/>
              </a:rPr>
              <a:t>米）</a:t>
            </a:r>
            <a:endParaRPr sz="18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405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…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7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时间（D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t</a:t>
            </a:r>
            <a:r>
              <a:rPr dirty="0" smtClean="0" sz="2000" spc="0">
                <a:latin typeface="Microsoft YaHei UI"/>
                <a:cs typeface="Microsoft YaHei UI"/>
              </a:rPr>
              <a:t>e）</a:t>
            </a:r>
            <a:endParaRPr sz="20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430"/>
              </a:spcBef>
              <a:tabLst>
                <a:tab pos="1155065" algn="l"/>
              </a:tabLst>
            </a:pPr>
            <a:r>
              <a:rPr dirty="0" smtClean="0" sz="9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1800">
                <a:latin typeface="Microsoft YaHei UI"/>
                <a:cs typeface="Microsoft YaHei UI"/>
              </a:rPr>
              <a:t>（姚明，出生年份，</a:t>
            </a:r>
            <a:r>
              <a:rPr dirty="0" smtClean="0" sz="1800" spc="-5">
                <a:latin typeface="Microsoft YaHei UI"/>
                <a:cs typeface="Microsoft YaHei UI"/>
              </a:rPr>
              <a:t>1981</a:t>
            </a:r>
            <a:r>
              <a:rPr dirty="0" smtClean="0" sz="1800" spc="0">
                <a:latin typeface="Microsoft YaHei UI"/>
                <a:cs typeface="Microsoft YaHei UI"/>
              </a:rPr>
              <a:t>年）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7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枚举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（E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0">
                <a:latin typeface="Microsoft YaHei UI"/>
                <a:cs typeface="Microsoft YaHei UI"/>
              </a:rPr>
              <a:t>me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te）</a:t>
            </a:r>
            <a:endParaRPr sz="20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465"/>
              </a:spcBef>
              <a:tabLst>
                <a:tab pos="1155065" algn="l"/>
              </a:tabLst>
            </a:pPr>
            <a:r>
              <a:rPr dirty="0" smtClean="0" sz="9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1800">
                <a:latin typeface="Microsoft YaHei UI"/>
                <a:cs typeface="Microsoft YaHei UI"/>
              </a:rPr>
              <a:t>（姚明，性别，男）</a:t>
            </a:r>
            <a:endParaRPr sz="18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70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 spc="-5">
                <a:latin typeface="Microsoft YaHei UI"/>
                <a:cs typeface="Microsoft YaHei UI"/>
              </a:rPr>
              <a:t>……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KG</a:t>
            </a:r>
            <a:r>
              <a:rPr dirty="0" smtClean="0" sz="4000" spc="0">
                <a:latin typeface="Microsoft YaHei UI"/>
                <a:cs typeface="Microsoft YaHei UI"/>
              </a:rPr>
              <a:t>基本概念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3639185" cy="21647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边：关系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5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ss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ype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el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pe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y、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i</a:t>
            </a:r>
            <a:r>
              <a:rPr dirty="0" smtClean="0" sz="2400" spc="5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13101" y="3583970"/>
            <a:ext cx="767651" cy="299084"/>
          </a:xfrm>
          <a:custGeom>
            <a:avLst/>
            <a:gdLst/>
            <a:ahLst/>
            <a:cxnLst/>
            <a:rect l="l" t="t" r="r" b="b"/>
            <a:pathLst>
              <a:path w="767651" h="299084">
                <a:moveTo>
                  <a:pt x="0" y="299084"/>
                </a:moveTo>
                <a:lnTo>
                  <a:pt x="767651" y="299084"/>
                </a:lnTo>
                <a:lnTo>
                  <a:pt x="767651" y="0"/>
                </a:lnTo>
                <a:lnTo>
                  <a:pt x="0" y="0"/>
                </a:lnTo>
                <a:lnTo>
                  <a:pt x="0" y="299084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313101" y="3583970"/>
            <a:ext cx="767651" cy="299085"/>
          </a:xfrm>
          <a:custGeom>
            <a:avLst/>
            <a:gdLst/>
            <a:ahLst/>
            <a:cxnLst/>
            <a:rect l="l" t="t" r="r" b="b"/>
            <a:pathLst>
              <a:path w="767651" h="299085">
                <a:moveTo>
                  <a:pt x="0" y="0"/>
                </a:moveTo>
                <a:lnTo>
                  <a:pt x="767651" y="0"/>
                </a:lnTo>
                <a:lnTo>
                  <a:pt x="767651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ln w="9969">
            <a:solidFill>
              <a:srgbClr val="4171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540346" y="3637963"/>
            <a:ext cx="292100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2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mtClean="0" sz="1100" spc="-4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sz="1100" spc="-4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sz="1100" spc="-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24900" y="4132293"/>
            <a:ext cx="757682" cy="299085"/>
          </a:xfrm>
          <a:custGeom>
            <a:avLst/>
            <a:gdLst/>
            <a:ahLst/>
            <a:cxnLst/>
            <a:rect l="l" t="t" r="r" b="b"/>
            <a:pathLst>
              <a:path w="757682" h="299085">
                <a:moveTo>
                  <a:pt x="0" y="299085"/>
                </a:moveTo>
                <a:lnTo>
                  <a:pt x="757682" y="299085"/>
                </a:lnTo>
                <a:lnTo>
                  <a:pt x="757682" y="0"/>
                </a:lnTo>
                <a:lnTo>
                  <a:pt x="0" y="0"/>
                </a:lnTo>
                <a:lnTo>
                  <a:pt x="0" y="299085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724900" y="4132293"/>
            <a:ext cx="757682" cy="299085"/>
          </a:xfrm>
          <a:custGeom>
            <a:avLst/>
            <a:gdLst/>
            <a:ahLst/>
            <a:cxnLst/>
            <a:rect l="l" t="t" r="r" b="b"/>
            <a:pathLst>
              <a:path w="757682" h="299085">
                <a:moveTo>
                  <a:pt x="0" y="0"/>
                </a:moveTo>
                <a:lnTo>
                  <a:pt x="757682" y="0"/>
                </a:lnTo>
                <a:lnTo>
                  <a:pt x="757682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ln w="9969">
            <a:solidFill>
              <a:srgbClr val="4171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857119" y="4189095"/>
            <a:ext cx="481330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-4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sz="1100" spc="-3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sz="1100" spc="-3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sz="1100" spc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sz="1100" spc="-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sz="1100" spc="-3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mtClean="0" sz="1100" spc="-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40874" y="4132293"/>
            <a:ext cx="757681" cy="299085"/>
          </a:xfrm>
          <a:custGeom>
            <a:avLst/>
            <a:gdLst/>
            <a:ahLst/>
            <a:cxnLst/>
            <a:rect l="l" t="t" r="r" b="b"/>
            <a:pathLst>
              <a:path w="757681" h="299085">
                <a:moveTo>
                  <a:pt x="0" y="299085"/>
                </a:moveTo>
                <a:lnTo>
                  <a:pt x="757681" y="299085"/>
                </a:lnTo>
                <a:lnTo>
                  <a:pt x="757681" y="0"/>
                </a:lnTo>
                <a:lnTo>
                  <a:pt x="0" y="0"/>
                </a:lnTo>
                <a:lnTo>
                  <a:pt x="0" y="299085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040874" y="4132293"/>
            <a:ext cx="757682" cy="299085"/>
          </a:xfrm>
          <a:custGeom>
            <a:avLst/>
            <a:gdLst/>
            <a:ahLst/>
            <a:cxnLst/>
            <a:rect l="l" t="t" r="r" b="b"/>
            <a:pathLst>
              <a:path w="757682" h="299085">
                <a:moveTo>
                  <a:pt x="0" y="0"/>
                </a:moveTo>
                <a:lnTo>
                  <a:pt x="757682" y="0"/>
                </a:lnTo>
                <a:lnTo>
                  <a:pt x="757682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ln w="9969">
            <a:solidFill>
              <a:srgbClr val="4171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171354" y="4189095"/>
            <a:ext cx="481330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-4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sz="1100" spc="-3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sz="1100" spc="-3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sz="1100" spc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sz="1100" spc="-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sz="1100" spc="-3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mtClean="0" sz="1100" spc="-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57249" y="4770340"/>
            <a:ext cx="767651" cy="299085"/>
          </a:xfrm>
          <a:custGeom>
            <a:avLst/>
            <a:gdLst/>
            <a:ahLst/>
            <a:cxnLst/>
            <a:rect l="l" t="t" r="r" b="b"/>
            <a:pathLst>
              <a:path w="767651" h="299085">
                <a:moveTo>
                  <a:pt x="0" y="299085"/>
                </a:moveTo>
                <a:lnTo>
                  <a:pt x="767651" y="299085"/>
                </a:lnTo>
                <a:lnTo>
                  <a:pt x="767651" y="0"/>
                </a:lnTo>
                <a:lnTo>
                  <a:pt x="0" y="0"/>
                </a:lnTo>
                <a:lnTo>
                  <a:pt x="0" y="299085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957249" y="4770340"/>
            <a:ext cx="767651" cy="299085"/>
          </a:xfrm>
          <a:custGeom>
            <a:avLst/>
            <a:gdLst/>
            <a:ahLst/>
            <a:cxnLst/>
            <a:rect l="l" t="t" r="r" b="b"/>
            <a:pathLst>
              <a:path w="767651" h="299085">
                <a:moveTo>
                  <a:pt x="0" y="0"/>
                </a:moveTo>
                <a:lnTo>
                  <a:pt x="767651" y="0"/>
                </a:lnTo>
                <a:lnTo>
                  <a:pt x="767651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ln w="9969">
            <a:solidFill>
              <a:srgbClr val="4171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094014" y="4825015"/>
            <a:ext cx="481330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-4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sz="1100" spc="-3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sz="1100" spc="-3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sz="1100" spc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sz="1100" spc="-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sz="1100" spc="-3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mtClean="0" sz="1100" spc="-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23985" y="4760371"/>
            <a:ext cx="767651" cy="299085"/>
          </a:xfrm>
          <a:custGeom>
            <a:avLst/>
            <a:gdLst/>
            <a:ahLst/>
            <a:cxnLst/>
            <a:rect l="l" t="t" r="r" b="b"/>
            <a:pathLst>
              <a:path w="767651" h="299085">
                <a:moveTo>
                  <a:pt x="0" y="299084"/>
                </a:moveTo>
                <a:lnTo>
                  <a:pt x="767651" y="299084"/>
                </a:lnTo>
                <a:lnTo>
                  <a:pt x="767651" y="0"/>
                </a:lnTo>
                <a:lnTo>
                  <a:pt x="0" y="0"/>
                </a:lnTo>
                <a:lnTo>
                  <a:pt x="0" y="299084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023985" y="4760371"/>
            <a:ext cx="767651" cy="299085"/>
          </a:xfrm>
          <a:custGeom>
            <a:avLst/>
            <a:gdLst/>
            <a:ahLst/>
            <a:cxnLst/>
            <a:rect l="l" t="t" r="r" b="b"/>
            <a:pathLst>
              <a:path w="767651" h="299085">
                <a:moveTo>
                  <a:pt x="0" y="0"/>
                </a:moveTo>
                <a:lnTo>
                  <a:pt x="767651" y="0"/>
                </a:lnTo>
                <a:lnTo>
                  <a:pt x="767651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ln w="9969">
            <a:solidFill>
              <a:srgbClr val="4171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158817" y="4814997"/>
            <a:ext cx="481330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-5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sz="1100" spc="-4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sz="1100" spc="-4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sz="1100" spc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sz="1100" spc="-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sz="1100" spc="-4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mtClean="0" sz="1100" spc="-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49319" y="4760371"/>
            <a:ext cx="757681" cy="299085"/>
          </a:xfrm>
          <a:custGeom>
            <a:avLst/>
            <a:gdLst/>
            <a:ahLst/>
            <a:cxnLst/>
            <a:rect l="l" t="t" r="r" b="b"/>
            <a:pathLst>
              <a:path w="757681" h="299085">
                <a:moveTo>
                  <a:pt x="0" y="299084"/>
                </a:moveTo>
                <a:lnTo>
                  <a:pt x="757681" y="299084"/>
                </a:lnTo>
                <a:lnTo>
                  <a:pt x="757681" y="0"/>
                </a:lnTo>
                <a:lnTo>
                  <a:pt x="0" y="0"/>
                </a:lnTo>
                <a:lnTo>
                  <a:pt x="0" y="299084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549319" y="4760371"/>
            <a:ext cx="757682" cy="299085"/>
          </a:xfrm>
          <a:custGeom>
            <a:avLst/>
            <a:gdLst/>
            <a:ahLst/>
            <a:cxnLst/>
            <a:rect l="l" t="t" r="r" b="b"/>
            <a:pathLst>
              <a:path w="757682" h="299085">
                <a:moveTo>
                  <a:pt x="0" y="0"/>
                </a:moveTo>
                <a:lnTo>
                  <a:pt x="757682" y="0"/>
                </a:lnTo>
                <a:lnTo>
                  <a:pt x="757682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ln w="9969">
            <a:solidFill>
              <a:srgbClr val="4171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680091" y="4814997"/>
            <a:ext cx="481330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-5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sz="1100" spc="-4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sz="1100" spc="-4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sz="1100" spc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sz="1100" spc="-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sz="1100" spc="-4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mtClean="0" sz="1100" spc="-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19201" y="5617748"/>
            <a:ext cx="767651" cy="289115"/>
          </a:xfrm>
          <a:custGeom>
            <a:avLst/>
            <a:gdLst/>
            <a:ahLst/>
            <a:cxnLst/>
            <a:rect l="l" t="t" r="r" b="b"/>
            <a:pathLst>
              <a:path w="767651" h="289115">
                <a:moveTo>
                  <a:pt x="0" y="0"/>
                </a:moveTo>
                <a:lnTo>
                  <a:pt x="767651" y="0"/>
                </a:lnTo>
                <a:lnTo>
                  <a:pt x="767651" y="289115"/>
                </a:lnTo>
                <a:lnTo>
                  <a:pt x="0" y="289115"/>
                </a:lnTo>
                <a:lnTo>
                  <a:pt x="0" y="0"/>
                </a:lnTo>
                <a:close/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448100" y="5665943"/>
            <a:ext cx="503555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30">
                <a:latin typeface="Calibri"/>
                <a:cs typeface="Calibri"/>
              </a:rPr>
              <a:t>I</a:t>
            </a:r>
            <a:r>
              <a:rPr dirty="0" smtClean="0" sz="1100" spc="-40">
                <a:latin typeface="Calibri"/>
                <a:cs typeface="Calibri"/>
              </a:rPr>
              <a:t>n</a:t>
            </a:r>
            <a:r>
              <a:rPr dirty="0" smtClean="0" sz="1100" spc="-45">
                <a:latin typeface="Calibri"/>
                <a:cs typeface="Calibri"/>
              </a:rPr>
              <a:t>s</a:t>
            </a:r>
            <a:r>
              <a:rPr dirty="0" smtClean="0" sz="1100" spc="15">
                <a:latin typeface="Calibri"/>
                <a:cs typeface="Calibri"/>
              </a:rPr>
              <a:t>t</a:t>
            </a:r>
            <a:r>
              <a:rPr dirty="0" smtClean="0" sz="1100" spc="10">
                <a:latin typeface="Calibri"/>
                <a:cs typeface="Calibri"/>
              </a:rPr>
              <a:t>a</a:t>
            </a:r>
            <a:r>
              <a:rPr dirty="0" smtClean="0" sz="1100" spc="-40">
                <a:latin typeface="Calibri"/>
                <a:cs typeface="Calibri"/>
              </a:rPr>
              <a:t>n</a:t>
            </a:r>
            <a:r>
              <a:rPr dirty="0" smtClean="0" sz="1100" spc="0">
                <a:latin typeface="Calibri"/>
                <a:cs typeface="Calibri"/>
              </a:rPr>
              <a:t>c</a:t>
            </a:r>
            <a:r>
              <a:rPr dirty="0" smtClean="0" sz="1100" spc="-1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37519" y="5617748"/>
            <a:ext cx="767651" cy="289115"/>
          </a:xfrm>
          <a:custGeom>
            <a:avLst/>
            <a:gdLst/>
            <a:ahLst/>
            <a:cxnLst/>
            <a:rect l="l" t="t" r="r" b="b"/>
            <a:pathLst>
              <a:path w="767651" h="289115">
                <a:moveTo>
                  <a:pt x="0" y="0"/>
                </a:moveTo>
                <a:lnTo>
                  <a:pt x="767651" y="0"/>
                </a:lnTo>
                <a:lnTo>
                  <a:pt x="767651" y="289115"/>
                </a:lnTo>
                <a:lnTo>
                  <a:pt x="0" y="289115"/>
                </a:lnTo>
                <a:lnTo>
                  <a:pt x="0" y="0"/>
                </a:lnTo>
                <a:close/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263623" y="5665943"/>
            <a:ext cx="503555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30">
                <a:latin typeface="Calibri"/>
                <a:cs typeface="Calibri"/>
              </a:rPr>
              <a:t>I</a:t>
            </a:r>
            <a:r>
              <a:rPr dirty="0" smtClean="0" sz="1100" spc="-40">
                <a:latin typeface="Calibri"/>
                <a:cs typeface="Calibri"/>
              </a:rPr>
              <a:t>n</a:t>
            </a:r>
            <a:r>
              <a:rPr dirty="0" smtClean="0" sz="1100" spc="-45">
                <a:latin typeface="Calibri"/>
                <a:cs typeface="Calibri"/>
              </a:rPr>
              <a:t>s</a:t>
            </a:r>
            <a:r>
              <a:rPr dirty="0" smtClean="0" sz="1100" spc="15">
                <a:latin typeface="Calibri"/>
                <a:cs typeface="Calibri"/>
              </a:rPr>
              <a:t>t</a:t>
            </a:r>
            <a:r>
              <a:rPr dirty="0" smtClean="0" sz="1100" spc="10">
                <a:latin typeface="Calibri"/>
                <a:cs typeface="Calibri"/>
              </a:rPr>
              <a:t>a</a:t>
            </a:r>
            <a:r>
              <a:rPr dirty="0" smtClean="0" sz="1100" spc="-40">
                <a:latin typeface="Calibri"/>
                <a:cs typeface="Calibri"/>
              </a:rPr>
              <a:t>n</a:t>
            </a:r>
            <a:r>
              <a:rPr dirty="0" smtClean="0" sz="1100" spc="0">
                <a:latin typeface="Calibri"/>
                <a:cs typeface="Calibri"/>
              </a:rPr>
              <a:t>c</a:t>
            </a:r>
            <a:r>
              <a:rPr dirty="0" smtClean="0" sz="1100" spc="-1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03741" y="3883055"/>
            <a:ext cx="593526" cy="254368"/>
          </a:xfrm>
          <a:custGeom>
            <a:avLst/>
            <a:gdLst/>
            <a:ahLst/>
            <a:cxnLst/>
            <a:rect l="l" t="t" r="r" b="b"/>
            <a:pathLst>
              <a:path w="593526" h="254368">
                <a:moveTo>
                  <a:pt x="593526" y="0"/>
                </a:moveTo>
                <a:lnTo>
                  <a:pt x="0" y="254368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701911" y="3883055"/>
            <a:ext cx="720710" cy="254368"/>
          </a:xfrm>
          <a:custGeom>
            <a:avLst/>
            <a:gdLst/>
            <a:ahLst/>
            <a:cxnLst/>
            <a:rect l="l" t="t" r="r" b="b"/>
            <a:pathLst>
              <a:path w="720710" h="254368">
                <a:moveTo>
                  <a:pt x="0" y="0"/>
                </a:moveTo>
                <a:lnTo>
                  <a:pt x="720710" y="254368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346060" y="4431377"/>
            <a:ext cx="763104" cy="339157"/>
          </a:xfrm>
          <a:custGeom>
            <a:avLst/>
            <a:gdLst/>
            <a:ahLst/>
            <a:cxnLst/>
            <a:rect l="l" t="t" r="r" b="b"/>
            <a:pathLst>
              <a:path w="763104" h="339157">
                <a:moveTo>
                  <a:pt x="763104" y="0"/>
                </a:moveTo>
                <a:lnTo>
                  <a:pt x="0" y="339157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103741" y="4431377"/>
            <a:ext cx="301699" cy="329139"/>
          </a:xfrm>
          <a:custGeom>
            <a:avLst/>
            <a:gdLst/>
            <a:ahLst/>
            <a:cxnLst/>
            <a:rect l="l" t="t" r="r" b="b"/>
            <a:pathLst>
              <a:path w="301699" h="329139">
                <a:moveTo>
                  <a:pt x="0" y="0"/>
                </a:moveTo>
                <a:lnTo>
                  <a:pt x="301699" y="329139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419716" y="4431377"/>
            <a:ext cx="508736" cy="329139"/>
          </a:xfrm>
          <a:custGeom>
            <a:avLst/>
            <a:gdLst/>
            <a:ahLst/>
            <a:cxnLst/>
            <a:rect l="l" t="t" r="r" b="b"/>
            <a:pathLst>
              <a:path w="508736" h="329139">
                <a:moveTo>
                  <a:pt x="0" y="0"/>
                </a:moveTo>
                <a:lnTo>
                  <a:pt x="508736" y="329139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708012" y="5069425"/>
            <a:ext cx="635920" cy="544165"/>
          </a:xfrm>
          <a:custGeom>
            <a:avLst/>
            <a:gdLst/>
            <a:ahLst/>
            <a:cxnLst/>
            <a:rect l="l" t="t" r="r" b="b"/>
            <a:pathLst>
              <a:path w="635920" h="544165">
                <a:moveTo>
                  <a:pt x="635920" y="0"/>
                </a:moveTo>
                <a:lnTo>
                  <a:pt x="0" y="544165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346059" y="5069425"/>
            <a:ext cx="805499" cy="544165"/>
          </a:xfrm>
          <a:custGeom>
            <a:avLst/>
            <a:gdLst/>
            <a:ahLst/>
            <a:cxnLst/>
            <a:rect l="l" t="t" r="r" b="b"/>
            <a:pathLst>
              <a:path w="805499" h="544165">
                <a:moveTo>
                  <a:pt x="0" y="0"/>
                </a:moveTo>
                <a:lnTo>
                  <a:pt x="805499" y="544165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402827" y="5059456"/>
            <a:ext cx="885352" cy="554183"/>
          </a:xfrm>
          <a:custGeom>
            <a:avLst/>
            <a:gdLst/>
            <a:ahLst/>
            <a:cxnLst/>
            <a:rect l="l" t="t" r="r" b="b"/>
            <a:pathLst>
              <a:path w="885352" h="554183">
                <a:moveTo>
                  <a:pt x="0" y="0"/>
                </a:moveTo>
                <a:lnTo>
                  <a:pt x="885352" y="554183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6143620" y="5069425"/>
            <a:ext cx="259304" cy="544165"/>
          </a:xfrm>
          <a:custGeom>
            <a:avLst/>
            <a:gdLst/>
            <a:ahLst/>
            <a:cxnLst/>
            <a:rect l="l" t="t" r="r" b="b"/>
            <a:pathLst>
              <a:path w="259304" h="544165">
                <a:moveTo>
                  <a:pt x="259304" y="0"/>
                </a:moveTo>
                <a:lnTo>
                  <a:pt x="0" y="544165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928160" y="5069425"/>
            <a:ext cx="593526" cy="544165"/>
          </a:xfrm>
          <a:custGeom>
            <a:avLst/>
            <a:gdLst/>
            <a:ahLst/>
            <a:cxnLst/>
            <a:rect l="l" t="t" r="r" b="b"/>
            <a:pathLst>
              <a:path w="593526" h="544165">
                <a:moveTo>
                  <a:pt x="0" y="0"/>
                </a:moveTo>
                <a:lnTo>
                  <a:pt x="593526" y="544165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310902" y="5673864"/>
            <a:ext cx="225425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25">
                <a:latin typeface="Calibri"/>
                <a:cs typeface="Calibri"/>
              </a:rPr>
              <a:t>……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41766" y="4793277"/>
            <a:ext cx="225425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25">
                <a:latin typeface="Calibri"/>
                <a:cs typeface="Calibri"/>
              </a:rPr>
              <a:t>……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90007" y="4157356"/>
            <a:ext cx="225425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25">
                <a:latin typeface="Calibri"/>
                <a:cs typeface="Calibri"/>
              </a:rPr>
              <a:t>……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53332" y="4510920"/>
            <a:ext cx="339725" cy="1219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00" spc="-15">
                <a:latin typeface="Calibri"/>
                <a:cs typeface="Calibri"/>
              </a:rPr>
              <a:t>S</a:t>
            </a:r>
            <a:r>
              <a:rPr dirty="0" smtClean="0" sz="700" spc="20">
                <a:latin typeface="Calibri"/>
                <a:cs typeface="Calibri"/>
              </a:rPr>
              <a:t>u</a:t>
            </a:r>
            <a:r>
              <a:rPr dirty="0" smtClean="0" sz="700" spc="20">
                <a:latin typeface="Calibri"/>
                <a:cs typeface="Calibri"/>
              </a:rPr>
              <a:t>b</a:t>
            </a:r>
            <a:r>
              <a:rPr dirty="0" smtClean="0" sz="700" spc="15">
                <a:latin typeface="Calibri"/>
                <a:cs typeface="Calibri"/>
              </a:rPr>
              <a:t>c</a:t>
            </a:r>
            <a:r>
              <a:rPr dirty="0" smtClean="0" sz="700" spc="-5">
                <a:latin typeface="Calibri"/>
                <a:cs typeface="Calibri"/>
              </a:rPr>
              <a:t>l</a:t>
            </a:r>
            <a:r>
              <a:rPr dirty="0" smtClean="0" sz="700" spc="-25">
                <a:latin typeface="Calibri"/>
                <a:cs typeface="Calibri"/>
              </a:rPr>
              <a:t>a</a:t>
            </a:r>
            <a:r>
              <a:rPr dirty="0" smtClean="0" sz="700" spc="35">
                <a:latin typeface="Calibri"/>
                <a:cs typeface="Calibri"/>
              </a:rPr>
              <a:t>s</a:t>
            </a:r>
            <a:r>
              <a:rPr dirty="0" smtClean="0" sz="700" spc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19716" y="4538099"/>
            <a:ext cx="339725" cy="1219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00" spc="-15">
                <a:latin typeface="Calibri"/>
                <a:cs typeface="Calibri"/>
              </a:rPr>
              <a:t>S</a:t>
            </a:r>
            <a:r>
              <a:rPr dirty="0" smtClean="0" sz="700" spc="20">
                <a:latin typeface="Calibri"/>
                <a:cs typeface="Calibri"/>
              </a:rPr>
              <a:t>u</a:t>
            </a:r>
            <a:r>
              <a:rPr dirty="0" smtClean="0" sz="700" spc="20">
                <a:latin typeface="Calibri"/>
                <a:cs typeface="Calibri"/>
              </a:rPr>
              <a:t>b</a:t>
            </a:r>
            <a:r>
              <a:rPr dirty="0" smtClean="0" sz="700" spc="15">
                <a:latin typeface="Calibri"/>
                <a:cs typeface="Calibri"/>
              </a:rPr>
              <a:t>c</a:t>
            </a:r>
            <a:r>
              <a:rPr dirty="0" smtClean="0" sz="700" spc="-5">
                <a:latin typeface="Calibri"/>
                <a:cs typeface="Calibri"/>
              </a:rPr>
              <a:t>l</a:t>
            </a:r>
            <a:r>
              <a:rPr dirty="0" smtClean="0" sz="700" spc="-25">
                <a:latin typeface="Calibri"/>
                <a:cs typeface="Calibri"/>
              </a:rPr>
              <a:t>a</a:t>
            </a:r>
            <a:r>
              <a:rPr dirty="0" smtClean="0" sz="700" spc="35">
                <a:latin typeface="Calibri"/>
                <a:cs typeface="Calibri"/>
              </a:rPr>
              <a:t>s</a:t>
            </a:r>
            <a:r>
              <a:rPr dirty="0" smtClean="0" sz="700" spc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67915" y="4536064"/>
            <a:ext cx="339725" cy="1219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00" spc="-15">
                <a:latin typeface="Calibri"/>
                <a:cs typeface="Calibri"/>
              </a:rPr>
              <a:t>S</a:t>
            </a:r>
            <a:r>
              <a:rPr dirty="0" smtClean="0" sz="700" spc="20">
                <a:latin typeface="Calibri"/>
                <a:cs typeface="Calibri"/>
              </a:rPr>
              <a:t>u</a:t>
            </a:r>
            <a:r>
              <a:rPr dirty="0" smtClean="0" sz="700" spc="20">
                <a:latin typeface="Calibri"/>
                <a:cs typeface="Calibri"/>
              </a:rPr>
              <a:t>b</a:t>
            </a:r>
            <a:r>
              <a:rPr dirty="0" smtClean="0" sz="700" spc="15">
                <a:latin typeface="Calibri"/>
                <a:cs typeface="Calibri"/>
              </a:rPr>
              <a:t>c</a:t>
            </a:r>
            <a:r>
              <a:rPr dirty="0" smtClean="0" sz="700" spc="-5">
                <a:latin typeface="Calibri"/>
                <a:cs typeface="Calibri"/>
              </a:rPr>
              <a:t>l</a:t>
            </a:r>
            <a:r>
              <a:rPr dirty="0" smtClean="0" sz="700" spc="-25">
                <a:latin typeface="Calibri"/>
                <a:cs typeface="Calibri"/>
              </a:rPr>
              <a:t>a</a:t>
            </a:r>
            <a:r>
              <a:rPr dirty="0" smtClean="0" sz="700" spc="35">
                <a:latin typeface="Calibri"/>
                <a:cs typeface="Calibri"/>
              </a:rPr>
              <a:t>s</a:t>
            </a:r>
            <a:r>
              <a:rPr dirty="0" smtClean="0" sz="700" spc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591806" y="5253606"/>
            <a:ext cx="421640" cy="1219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00" spc="-25">
                <a:latin typeface="Calibri"/>
                <a:cs typeface="Calibri"/>
              </a:rPr>
              <a:t>I</a:t>
            </a:r>
            <a:r>
              <a:rPr dirty="0" smtClean="0" sz="700" spc="20">
                <a:latin typeface="Calibri"/>
                <a:cs typeface="Calibri"/>
              </a:rPr>
              <a:t>n</a:t>
            </a:r>
            <a:r>
              <a:rPr dirty="0" smtClean="0" sz="700" spc="35">
                <a:latin typeface="Calibri"/>
                <a:cs typeface="Calibri"/>
              </a:rPr>
              <a:t>s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-25">
                <a:latin typeface="Calibri"/>
                <a:cs typeface="Calibri"/>
              </a:rPr>
              <a:t>a</a:t>
            </a:r>
            <a:r>
              <a:rPr dirty="0" smtClean="0" sz="700" spc="20">
                <a:latin typeface="Calibri"/>
                <a:cs typeface="Calibri"/>
              </a:rPr>
              <a:t>n</a:t>
            </a:r>
            <a:r>
              <a:rPr dirty="0" smtClean="0" sz="700" spc="15">
                <a:latin typeface="Calibri"/>
                <a:cs typeface="Calibri"/>
              </a:rPr>
              <a:t>c</a:t>
            </a:r>
            <a:r>
              <a:rPr dirty="0" smtClean="0" sz="700" spc="-40">
                <a:latin typeface="Calibri"/>
                <a:cs typeface="Calibri"/>
              </a:rPr>
              <a:t>e</a:t>
            </a:r>
            <a:r>
              <a:rPr dirty="0" smtClean="0" sz="700" spc="0">
                <a:latin typeface="Calibri"/>
                <a:cs typeface="Calibri"/>
              </a:rPr>
              <a:t>Of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78300" y="5281533"/>
            <a:ext cx="421640" cy="1219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00" spc="-25">
                <a:latin typeface="Calibri"/>
                <a:cs typeface="Calibri"/>
              </a:rPr>
              <a:t>I</a:t>
            </a:r>
            <a:r>
              <a:rPr dirty="0" smtClean="0" sz="700" spc="20">
                <a:latin typeface="Calibri"/>
                <a:cs typeface="Calibri"/>
              </a:rPr>
              <a:t>n</a:t>
            </a:r>
            <a:r>
              <a:rPr dirty="0" smtClean="0" sz="700" spc="35">
                <a:latin typeface="Calibri"/>
                <a:cs typeface="Calibri"/>
              </a:rPr>
              <a:t>s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-25">
                <a:latin typeface="Calibri"/>
                <a:cs typeface="Calibri"/>
              </a:rPr>
              <a:t>a</a:t>
            </a:r>
            <a:r>
              <a:rPr dirty="0" smtClean="0" sz="700" spc="20">
                <a:latin typeface="Calibri"/>
                <a:cs typeface="Calibri"/>
              </a:rPr>
              <a:t>n</a:t>
            </a:r>
            <a:r>
              <a:rPr dirty="0" smtClean="0" sz="700" spc="15">
                <a:latin typeface="Calibri"/>
                <a:cs typeface="Calibri"/>
              </a:rPr>
              <a:t>c</a:t>
            </a:r>
            <a:r>
              <a:rPr dirty="0" smtClean="0" sz="700" spc="-40">
                <a:latin typeface="Calibri"/>
                <a:cs typeface="Calibri"/>
              </a:rPr>
              <a:t>e</a:t>
            </a:r>
            <a:r>
              <a:rPr dirty="0" smtClean="0" sz="700" spc="0">
                <a:latin typeface="Calibri"/>
                <a:cs typeface="Calibri"/>
              </a:rPr>
              <a:t>Of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18331" y="5276524"/>
            <a:ext cx="421640" cy="1219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00" spc="-25">
                <a:latin typeface="Calibri"/>
                <a:cs typeface="Calibri"/>
              </a:rPr>
              <a:t>I</a:t>
            </a:r>
            <a:r>
              <a:rPr dirty="0" smtClean="0" sz="700" spc="20">
                <a:latin typeface="Calibri"/>
                <a:cs typeface="Calibri"/>
              </a:rPr>
              <a:t>n</a:t>
            </a:r>
            <a:r>
              <a:rPr dirty="0" smtClean="0" sz="700" spc="35">
                <a:latin typeface="Calibri"/>
                <a:cs typeface="Calibri"/>
              </a:rPr>
              <a:t>s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-25">
                <a:latin typeface="Calibri"/>
                <a:cs typeface="Calibri"/>
              </a:rPr>
              <a:t>a</a:t>
            </a:r>
            <a:r>
              <a:rPr dirty="0" smtClean="0" sz="700" spc="20">
                <a:latin typeface="Calibri"/>
                <a:cs typeface="Calibri"/>
              </a:rPr>
              <a:t>n</a:t>
            </a:r>
            <a:r>
              <a:rPr dirty="0" smtClean="0" sz="700" spc="15">
                <a:latin typeface="Calibri"/>
                <a:cs typeface="Calibri"/>
              </a:rPr>
              <a:t>c</a:t>
            </a:r>
            <a:r>
              <a:rPr dirty="0" smtClean="0" sz="700" spc="-40">
                <a:latin typeface="Calibri"/>
                <a:cs typeface="Calibri"/>
              </a:rPr>
              <a:t>e</a:t>
            </a:r>
            <a:r>
              <a:rPr dirty="0" smtClean="0" sz="700" spc="0">
                <a:latin typeface="Calibri"/>
                <a:cs typeface="Calibri"/>
              </a:rPr>
              <a:t>Of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90007" y="5276524"/>
            <a:ext cx="421640" cy="1219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00" spc="-25">
                <a:latin typeface="Calibri"/>
                <a:cs typeface="Calibri"/>
              </a:rPr>
              <a:t>I</a:t>
            </a:r>
            <a:r>
              <a:rPr dirty="0" smtClean="0" sz="700" spc="20">
                <a:latin typeface="Calibri"/>
                <a:cs typeface="Calibri"/>
              </a:rPr>
              <a:t>n</a:t>
            </a:r>
            <a:r>
              <a:rPr dirty="0" smtClean="0" sz="700" spc="35">
                <a:latin typeface="Calibri"/>
                <a:cs typeface="Calibri"/>
              </a:rPr>
              <a:t>s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-25">
                <a:latin typeface="Calibri"/>
                <a:cs typeface="Calibri"/>
              </a:rPr>
              <a:t>a</a:t>
            </a:r>
            <a:r>
              <a:rPr dirty="0" smtClean="0" sz="700" spc="20">
                <a:latin typeface="Calibri"/>
                <a:cs typeface="Calibri"/>
              </a:rPr>
              <a:t>n</a:t>
            </a:r>
            <a:r>
              <a:rPr dirty="0" smtClean="0" sz="700" spc="15">
                <a:latin typeface="Calibri"/>
                <a:cs typeface="Calibri"/>
              </a:rPr>
              <a:t>c</a:t>
            </a:r>
            <a:r>
              <a:rPr dirty="0" smtClean="0" sz="700" spc="-40">
                <a:latin typeface="Calibri"/>
                <a:cs typeface="Calibri"/>
              </a:rPr>
              <a:t>e</a:t>
            </a:r>
            <a:r>
              <a:rPr dirty="0" smtClean="0" sz="700" spc="0">
                <a:latin typeface="Calibri"/>
                <a:cs typeface="Calibri"/>
              </a:rPr>
              <a:t>Of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10883" y="5281533"/>
            <a:ext cx="421640" cy="1219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00" spc="-25">
                <a:latin typeface="Calibri"/>
                <a:cs typeface="Calibri"/>
              </a:rPr>
              <a:t>I</a:t>
            </a:r>
            <a:r>
              <a:rPr dirty="0" smtClean="0" sz="700" spc="20">
                <a:latin typeface="Calibri"/>
                <a:cs typeface="Calibri"/>
              </a:rPr>
              <a:t>n</a:t>
            </a:r>
            <a:r>
              <a:rPr dirty="0" smtClean="0" sz="700" spc="35">
                <a:latin typeface="Calibri"/>
                <a:cs typeface="Calibri"/>
              </a:rPr>
              <a:t>s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-25">
                <a:latin typeface="Calibri"/>
                <a:cs typeface="Calibri"/>
              </a:rPr>
              <a:t>a</a:t>
            </a:r>
            <a:r>
              <a:rPr dirty="0" smtClean="0" sz="700" spc="20">
                <a:latin typeface="Calibri"/>
                <a:cs typeface="Calibri"/>
              </a:rPr>
              <a:t>n</a:t>
            </a:r>
            <a:r>
              <a:rPr dirty="0" smtClean="0" sz="700" spc="15">
                <a:latin typeface="Calibri"/>
                <a:cs typeface="Calibri"/>
              </a:rPr>
              <a:t>c</a:t>
            </a:r>
            <a:r>
              <a:rPr dirty="0" smtClean="0" sz="700" spc="-40">
                <a:latin typeface="Calibri"/>
                <a:cs typeface="Calibri"/>
              </a:rPr>
              <a:t>e</a:t>
            </a:r>
            <a:r>
              <a:rPr dirty="0" smtClean="0" sz="700" spc="0">
                <a:latin typeface="Calibri"/>
                <a:cs typeface="Calibri"/>
              </a:rPr>
              <a:t>Of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153589" y="5906864"/>
            <a:ext cx="2374103" cy="438658"/>
          </a:xfrm>
          <a:custGeom>
            <a:avLst/>
            <a:gdLst/>
            <a:ahLst/>
            <a:cxnLst/>
            <a:rect l="l" t="t" r="r" b="b"/>
            <a:pathLst>
              <a:path w="2374103" h="438658">
                <a:moveTo>
                  <a:pt x="0" y="0"/>
                </a:moveTo>
                <a:lnTo>
                  <a:pt x="17212" y="65579"/>
                </a:lnTo>
                <a:lnTo>
                  <a:pt x="38059" y="97957"/>
                </a:lnTo>
                <a:lnTo>
                  <a:pt x="66474" y="129842"/>
                </a:lnTo>
                <a:lnTo>
                  <a:pt x="102012" y="161069"/>
                </a:lnTo>
                <a:lnTo>
                  <a:pt x="144226" y="191474"/>
                </a:lnTo>
                <a:lnTo>
                  <a:pt x="192673" y="220891"/>
                </a:lnTo>
                <a:lnTo>
                  <a:pt x="246906" y="249157"/>
                </a:lnTo>
                <a:lnTo>
                  <a:pt x="306481" y="276107"/>
                </a:lnTo>
                <a:lnTo>
                  <a:pt x="370953" y="301577"/>
                </a:lnTo>
                <a:lnTo>
                  <a:pt x="439876" y="325401"/>
                </a:lnTo>
                <a:lnTo>
                  <a:pt x="512806" y="347417"/>
                </a:lnTo>
                <a:lnTo>
                  <a:pt x="589297" y="367458"/>
                </a:lnTo>
                <a:lnTo>
                  <a:pt x="668903" y="385361"/>
                </a:lnTo>
                <a:lnTo>
                  <a:pt x="751181" y="400960"/>
                </a:lnTo>
                <a:lnTo>
                  <a:pt x="835684" y="414093"/>
                </a:lnTo>
                <a:lnTo>
                  <a:pt x="921968" y="424593"/>
                </a:lnTo>
                <a:lnTo>
                  <a:pt x="1009587" y="432297"/>
                </a:lnTo>
                <a:lnTo>
                  <a:pt x="1098097" y="437040"/>
                </a:lnTo>
                <a:lnTo>
                  <a:pt x="1187051" y="438658"/>
                </a:lnTo>
                <a:lnTo>
                  <a:pt x="1276006" y="437068"/>
                </a:lnTo>
                <a:lnTo>
                  <a:pt x="1364516" y="432405"/>
                </a:lnTo>
                <a:lnTo>
                  <a:pt x="1452135" y="424833"/>
                </a:lnTo>
                <a:lnTo>
                  <a:pt x="1538419" y="414511"/>
                </a:lnTo>
                <a:lnTo>
                  <a:pt x="1622922" y="401603"/>
                </a:lnTo>
                <a:lnTo>
                  <a:pt x="1705200" y="386269"/>
                </a:lnTo>
                <a:lnTo>
                  <a:pt x="1784806" y="368672"/>
                </a:lnTo>
                <a:lnTo>
                  <a:pt x="1861297" y="348972"/>
                </a:lnTo>
                <a:lnTo>
                  <a:pt x="1934226" y="327332"/>
                </a:lnTo>
                <a:lnTo>
                  <a:pt x="2003150" y="303914"/>
                </a:lnTo>
                <a:lnTo>
                  <a:pt x="2067621" y="278878"/>
                </a:lnTo>
                <a:lnTo>
                  <a:pt x="2127196" y="252388"/>
                </a:lnTo>
                <a:lnTo>
                  <a:pt x="2181430" y="224603"/>
                </a:lnTo>
                <a:lnTo>
                  <a:pt x="2229876" y="195687"/>
                </a:lnTo>
                <a:lnTo>
                  <a:pt x="2272091" y="165801"/>
                </a:lnTo>
                <a:lnTo>
                  <a:pt x="2307628" y="135106"/>
                </a:lnTo>
                <a:lnTo>
                  <a:pt x="2336043" y="103765"/>
                </a:lnTo>
                <a:lnTo>
                  <a:pt x="2369726" y="39788"/>
                </a:lnTo>
                <a:lnTo>
                  <a:pt x="2374103" y="7477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6540951" y="5938418"/>
            <a:ext cx="1222375" cy="4121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00" spc="-20">
                <a:latin typeface="Calibri"/>
                <a:cs typeface="Calibri"/>
              </a:rPr>
              <a:t>A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-15">
                <a:latin typeface="Calibri"/>
                <a:cs typeface="Calibri"/>
              </a:rPr>
              <a:t>r</a:t>
            </a:r>
            <a:r>
              <a:rPr dirty="0" smtClean="0" sz="700" spc="-5">
                <a:latin typeface="Calibri"/>
                <a:cs typeface="Calibri"/>
              </a:rPr>
              <a:t>i</a:t>
            </a:r>
            <a:r>
              <a:rPr dirty="0" smtClean="0" sz="700" spc="20">
                <a:latin typeface="Calibri"/>
                <a:cs typeface="Calibri"/>
              </a:rPr>
              <a:t>b</a:t>
            </a:r>
            <a:r>
              <a:rPr dirty="0" smtClean="0" sz="700" spc="20">
                <a:latin typeface="Calibri"/>
                <a:cs typeface="Calibri"/>
              </a:rPr>
              <a:t>u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0">
                <a:latin typeface="Calibri"/>
                <a:cs typeface="Calibri"/>
              </a:rPr>
              <a:t>e</a:t>
            </a:r>
            <a:r>
              <a:rPr dirty="0" smtClean="0" sz="700" spc="40">
                <a:latin typeface="Calibri"/>
                <a:cs typeface="Calibri"/>
              </a:rPr>
              <a:t> </a:t>
            </a:r>
            <a:r>
              <a:rPr dirty="0" smtClean="0" sz="700" spc="5">
                <a:latin typeface="Calibri"/>
                <a:cs typeface="Calibri"/>
              </a:rPr>
              <a:t>R</a:t>
            </a:r>
            <a:r>
              <a:rPr dirty="0" smtClean="0" sz="700" spc="-40">
                <a:latin typeface="Calibri"/>
                <a:cs typeface="Calibri"/>
              </a:rPr>
              <a:t>e</a:t>
            </a:r>
            <a:r>
              <a:rPr dirty="0" smtClean="0" sz="700" spc="-5">
                <a:latin typeface="Calibri"/>
                <a:cs typeface="Calibri"/>
              </a:rPr>
              <a:t>l</a:t>
            </a:r>
            <a:r>
              <a:rPr dirty="0" smtClean="0" sz="700" spc="-25">
                <a:latin typeface="Calibri"/>
                <a:cs typeface="Calibri"/>
              </a:rPr>
              <a:t>a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-5">
                <a:latin typeface="Calibri"/>
                <a:cs typeface="Calibri"/>
              </a:rPr>
              <a:t>i</a:t>
            </a:r>
            <a:r>
              <a:rPr dirty="0" smtClean="0" sz="700" spc="20">
                <a:latin typeface="Calibri"/>
                <a:cs typeface="Calibri"/>
              </a:rPr>
              <a:t>o</a:t>
            </a:r>
            <a:r>
              <a:rPr dirty="0" smtClean="0" sz="700" spc="0">
                <a:latin typeface="Calibri"/>
                <a:cs typeface="Calibri"/>
              </a:rPr>
              <a:t>n</a:t>
            </a:r>
            <a:endParaRPr sz="700">
              <a:latin typeface="Calibri"/>
              <a:cs typeface="Calibri"/>
            </a:endParaRPr>
          </a:p>
          <a:p>
            <a:pPr>
              <a:lnSpc>
                <a:spcPts val="1400"/>
              </a:lnSpc>
              <a:spcBef>
                <a:spcPts val="45"/>
              </a:spcBef>
            </a:pPr>
            <a:endParaRPr sz="1400"/>
          </a:p>
          <a:p>
            <a:pPr marL="553720">
              <a:lnSpc>
                <a:spcPct val="100000"/>
              </a:lnSpc>
            </a:pPr>
            <a:r>
              <a:rPr dirty="0" smtClean="0" sz="700" spc="-20">
                <a:latin typeface="Calibri"/>
                <a:cs typeface="Calibri"/>
              </a:rPr>
              <a:t>A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-15">
                <a:latin typeface="Calibri"/>
                <a:cs typeface="Calibri"/>
              </a:rPr>
              <a:t>r</a:t>
            </a:r>
            <a:r>
              <a:rPr dirty="0" smtClean="0" sz="700" spc="-5">
                <a:latin typeface="Calibri"/>
                <a:cs typeface="Calibri"/>
              </a:rPr>
              <a:t>i</a:t>
            </a:r>
            <a:r>
              <a:rPr dirty="0" smtClean="0" sz="700" spc="20">
                <a:latin typeface="Calibri"/>
                <a:cs typeface="Calibri"/>
              </a:rPr>
              <a:t>b</a:t>
            </a:r>
            <a:r>
              <a:rPr dirty="0" smtClean="0" sz="700" spc="20">
                <a:latin typeface="Calibri"/>
                <a:cs typeface="Calibri"/>
              </a:rPr>
              <a:t>u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0">
                <a:latin typeface="Calibri"/>
                <a:cs typeface="Calibri"/>
              </a:rPr>
              <a:t>e</a:t>
            </a:r>
            <a:r>
              <a:rPr dirty="0" smtClean="0" sz="700" spc="40">
                <a:latin typeface="Calibri"/>
                <a:cs typeface="Calibri"/>
              </a:rPr>
              <a:t> </a:t>
            </a:r>
            <a:r>
              <a:rPr dirty="0" smtClean="0" sz="700" spc="5">
                <a:latin typeface="Calibri"/>
                <a:cs typeface="Calibri"/>
              </a:rPr>
              <a:t>R</a:t>
            </a:r>
            <a:r>
              <a:rPr dirty="0" smtClean="0" sz="700" spc="-40">
                <a:latin typeface="Calibri"/>
                <a:cs typeface="Calibri"/>
              </a:rPr>
              <a:t>e</a:t>
            </a:r>
            <a:r>
              <a:rPr dirty="0" smtClean="0" sz="700" spc="-5">
                <a:latin typeface="Calibri"/>
                <a:cs typeface="Calibri"/>
              </a:rPr>
              <a:t>l</a:t>
            </a:r>
            <a:r>
              <a:rPr dirty="0" smtClean="0" sz="700" spc="-25">
                <a:latin typeface="Calibri"/>
                <a:cs typeface="Calibri"/>
              </a:rPr>
              <a:t>a</a:t>
            </a:r>
            <a:r>
              <a:rPr dirty="0" smtClean="0" sz="700" spc="-5">
                <a:latin typeface="Calibri"/>
                <a:cs typeface="Calibri"/>
              </a:rPr>
              <a:t>t</a:t>
            </a:r>
            <a:r>
              <a:rPr dirty="0" smtClean="0" sz="700" spc="-5">
                <a:latin typeface="Calibri"/>
                <a:cs typeface="Calibri"/>
              </a:rPr>
              <a:t>i</a:t>
            </a:r>
            <a:r>
              <a:rPr dirty="0" smtClean="0" sz="700" spc="20">
                <a:latin typeface="Calibri"/>
                <a:cs typeface="Calibri"/>
              </a:rPr>
              <a:t>o</a:t>
            </a:r>
            <a:r>
              <a:rPr dirty="0" smtClean="0" sz="700" spc="0">
                <a:latin typeface="Calibri"/>
                <a:cs typeface="Calibri"/>
              </a:rPr>
              <a:t>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810756" y="3534123"/>
            <a:ext cx="4960181" cy="0"/>
          </a:xfrm>
          <a:custGeom>
            <a:avLst/>
            <a:gdLst/>
            <a:ahLst/>
            <a:cxnLst/>
            <a:rect l="l" t="t" r="r" b="b"/>
            <a:pathLst>
              <a:path w="4960181" h="0">
                <a:moveTo>
                  <a:pt x="0" y="0"/>
                </a:moveTo>
                <a:lnTo>
                  <a:pt x="4960181" y="0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860604" y="5149181"/>
            <a:ext cx="5011747" cy="0"/>
          </a:xfrm>
          <a:custGeom>
            <a:avLst/>
            <a:gdLst/>
            <a:ahLst/>
            <a:cxnLst/>
            <a:rect l="l" t="t" r="r" b="b"/>
            <a:pathLst>
              <a:path w="5011747" h="0">
                <a:moveTo>
                  <a:pt x="0" y="0"/>
                </a:moveTo>
                <a:lnTo>
                  <a:pt x="5011747" y="0"/>
                </a:lnTo>
              </a:path>
            </a:pathLst>
          </a:custGeom>
          <a:ln w="9969">
            <a:solidFill>
              <a:srgbClr val="5B9BD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8278533" y="4157356"/>
            <a:ext cx="537210" cy="1835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-25">
                <a:latin typeface="Calibri"/>
                <a:cs typeface="Calibri"/>
              </a:rPr>
              <a:t>O</a:t>
            </a:r>
            <a:r>
              <a:rPr dirty="0" smtClean="0" sz="1100" spc="-30">
                <a:latin typeface="Calibri"/>
                <a:cs typeface="Calibri"/>
              </a:rPr>
              <a:t>n</a:t>
            </a:r>
            <a:r>
              <a:rPr dirty="0" smtClean="0" sz="1100" spc="15">
                <a:latin typeface="Calibri"/>
                <a:cs typeface="Calibri"/>
              </a:rPr>
              <a:t>t</a:t>
            </a:r>
            <a:r>
              <a:rPr dirty="0" smtClean="0" sz="1100" spc="-35">
                <a:latin typeface="Calibri"/>
                <a:cs typeface="Calibri"/>
              </a:rPr>
              <a:t>o</a:t>
            </a:r>
            <a:r>
              <a:rPr dirty="0" smtClean="0" sz="1100" spc="-20">
                <a:latin typeface="Calibri"/>
                <a:cs typeface="Calibri"/>
              </a:rPr>
              <a:t>l</a:t>
            </a:r>
            <a:r>
              <a:rPr dirty="0" smtClean="0" sz="1100" spc="-35">
                <a:latin typeface="Calibri"/>
                <a:cs typeface="Calibri"/>
              </a:rPr>
              <a:t>o</a:t>
            </a:r>
            <a:r>
              <a:rPr dirty="0" smtClean="0" sz="1100" spc="20">
                <a:latin typeface="Calibri"/>
                <a:cs typeface="Calibri"/>
              </a:rPr>
              <a:t>g</a:t>
            </a:r>
            <a:r>
              <a:rPr dirty="0" smtClean="0" sz="1100" spc="-5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11876" y="4107996"/>
            <a:ext cx="1203960" cy="342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80">
                <a:latin typeface="宋体"/>
                <a:cs typeface="宋体"/>
              </a:rPr>
              <a:t>实体二元组:</a:t>
            </a:r>
            <a:endParaRPr sz="1100">
              <a:latin typeface="宋体"/>
              <a:cs typeface="宋体"/>
            </a:endParaRPr>
          </a:p>
          <a:p>
            <a:pPr marL="12700">
              <a:lnSpc>
                <a:spcPts val="1255"/>
              </a:lnSpc>
            </a:pPr>
            <a:r>
              <a:rPr dirty="0" smtClean="0" sz="1100" spc="-20">
                <a:latin typeface="Calibri"/>
                <a:cs typeface="Calibri"/>
              </a:rPr>
              <a:t>(</a:t>
            </a:r>
            <a:r>
              <a:rPr dirty="0" smtClean="0" sz="1100" spc="10">
                <a:latin typeface="Calibri"/>
                <a:cs typeface="Calibri"/>
              </a:rPr>
              <a:t>E</a:t>
            </a:r>
            <a:r>
              <a:rPr dirty="0" smtClean="0" sz="1100" spc="-30">
                <a:latin typeface="Calibri"/>
                <a:cs typeface="Calibri"/>
              </a:rPr>
              <a:t>n</a:t>
            </a:r>
            <a:r>
              <a:rPr dirty="0" smtClean="0" sz="1100" spc="15">
                <a:latin typeface="Calibri"/>
                <a:cs typeface="Calibri"/>
              </a:rPr>
              <a:t>t</a:t>
            </a:r>
            <a:r>
              <a:rPr dirty="0" smtClean="0" sz="1100" spc="-20">
                <a:latin typeface="Calibri"/>
                <a:cs typeface="Calibri"/>
              </a:rPr>
              <a:t>1</a:t>
            </a:r>
            <a:r>
              <a:rPr dirty="0" smtClean="0" sz="1100" spc="-5">
                <a:latin typeface="Calibri"/>
                <a:cs typeface="Calibri"/>
              </a:rPr>
              <a:t>,</a:t>
            </a:r>
            <a:r>
              <a:rPr dirty="0" smtClean="0" sz="1100" spc="-55">
                <a:latin typeface="Calibri"/>
                <a:cs typeface="Calibri"/>
              </a:rPr>
              <a:t> </a:t>
            </a:r>
            <a:r>
              <a:rPr dirty="0" smtClean="0" sz="1100" spc="20">
                <a:latin typeface="Calibri"/>
                <a:cs typeface="Calibri"/>
              </a:rPr>
              <a:t>R</a:t>
            </a:r>
            <a:r>
              <a:rPr dirty="0" smtClean="0" sz="1100" spc="-10">
                <a:latin typeface="Calibri"/>
                <a:cs typeface="Calibri"/>
              </a:rPr>
              <a:t>e</a:t>
            </a:r>
            <a:r>
              <a:rPr dirty="0" smtClean="0" sz="1100" spc="-20">
                <a:latin typeface="Calibri"/>
                <a:cs typeface="Calibri"/>
              </a:rPr>
              <a:t>l</a:t>
            </a:r>
            <a:r>
              <a:rPr dirty="0" smtClean="0" sz="1100" spc="20">
                <a:latin typeface="Calibri"/>
                <a:cs typeface="Calibri"/>
              </a:rPr>
              <a:t>a</a:t>
            </a:r>
            <a:r>
              <a:rPr dirty="0" smtClean="0" sz="1100" spc="15">
                <a:latin typeface="Calibri"/>
                <a:cs typeface="Calibri"/>
              </a:rPr>
              <a:t>t</a:t>
            </a:r>
            <a:r>
              <a:rPr dirty="0" smtClean="0" sz="1100" spc="-20">
                <a:latin typeface="Calibri"/>
                <a:cs typeface="Calibri"/>
              </a:rPr>
              <a:t>i</a:t>
            </a:r>
            <a:r>
              <a:rPr dirty="0" smtClean="0" sz="1100" spc="-35">
                <a:latin typeface="Calibri"/>
                <a:cs typeface="Calibri"/>
              </a:rPr>
              <a:t>o</a:t>
            </a:r>
            <a:r>
              <a:rPr dirty="0" smtClean="0" sz="1100" spc="-30">
                <a:latin typeface="Calibri"/>
                <a:cs typeface="Calibri"/>
              </a:rPr>
              <a:t>n</a:t>
            </a:r>
            <a:r>
              <a:rPr dirty="0" smtClean="0" sz="1100" spc="-5">
                <a:latin typeface="Calibri"/>
                <a:cs typeface="Calibri"/>
              </a:rPr>
              <a:t>,</a:t>
            </a:r>
            <a:r>
              <a:rPr dirty="0" smtClean="0" sz="1100" spc="-130">
                <a:latin typeface="Calibri"/>
                <a:cs typeface="Calibri"/>
              </a:rPr>
              <a:t> </a:t>
            </a:r>
            <a:r>
              <a:rPr dirty="0" smtClean="0" sz="1100" spc="10">
                <a:latin typeface="Calibri"/>
                <a:cs typeface="Calibri"/>
              </a:rPr>
              <a:t>E</a:t>
            </a:r>
            <a:r>
              <a:rPr dirty="0" smtClean="0" sz="1100" spc="-30">
                <a:latin typeface="Calibri"/>
                <a:cs typeface="Calibri"/>
              </a:rPr>
              <a:t>n</a:t>
            </a:r>
            <a:r>
              <a:rPr dirty="0" smtClean="0" sz="1100" spc="15">
                <a:latin typeface="Calibri"/>
                <a:cs typeface="Calibri"/>
              </a:rPr>
              <a:t>t</a:t>
            </a:r>
            <a:r>
              <a:rPr dirty="0" smtClean="0" sz="1100" spc="-20">
                <a:latin typeface="Calibri"/>
                <a:cs typeface="Calibri"/>
              </a:rPr>
              <a:t>2</a:t>
            </a:r>
            <a:r>
              <a:rPr dirty="0" smtClean="0" sz="1100" spc="0">
                <a:latin typeface="Calibri"/>
                <a:cs typeface="Calibri"/>
              </a:rPr>
              <a:t>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29679" y="4641133"/>
            <a:ext cx="629920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Lucida Sans Unicode"/>
                <a:cs typeface="Lucida Sans Unicode"/>
              </a:rPr>
              <a:t>(</a:t>
            </a:r>
            <a:r>
              <a:rPr dirty="0" smtClean="0" sz="1800">
                <a:latin typeface="Microsoft JhengHei Light"/>
                <a:cs typeface="Microsoft JhengHei Light"/>
              </a:rPr>
              <a:t>旺</a:t>
            </a:r>
            <a:r>
              <a:rPr dirty="0" smtClean="0" sz="1800">
                <a:latin typeface="宋体"/>
                <a:cs typeface="宋体"/>
              </a:rPr>
              <a:t>财</a:t>
            </a:r>
            <a:r>
              <a:rPr dirty="0" smtClean="0" sz="1800">
                <a:latin typeface="Lucida Sans Unicode"/>
                <a:cs typeface="Lucida Sans Unicode"/>
              </a:rPr>
              <a:t>,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953592" y="4641133"/>
            <a:ext cx="1187450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716915" algn="l"/>
              </a:tabLst>
            </a:pPr>
            <a:r>
              <a:rPr dirty="0" smtClean="0" sz="1800" spc="-20">
                <a:latin typeface="Lucida Sans Unicode"/>
                <a:cs typeface="Lucida Sans Unicode"/>
              </a:rPr>
              <a:t>Is</a:t>
            </a:r>
            <a:r>
              <a:rPr dirty="0" smtClean="0" sz="1800" spc="-459">
                <a:latin typeface="Lucida Sans Unicode"/>
                <a:cs typeface="Lucida Sans Unicode"/>
              </a:rPr>
              <a:t>-</a:t>
            </a:r>
            <a:r>
              <a:rPr dirty="0" smtClean="0" sz="1800" spc="-5"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latin typeface="Lucida Sans Unicode"/>
                <a:cs typeface="Lucida Sans Unicode"/>
              </a:rPr>
              <a:t>,	</a:t>
            </a:r>
            <a:r>
              <a:rPr dirty="0" smtClean="0" sz="1800" spc="0">
                <a:latin typeface="Microsoft JhengHei Light"/>
                <a:cs typeface="Microsoft JhengHei Light"/>
              </a:rPr>
              <a:t>狗）</a:t>
            </a:r>
            <a:endParaRPr sz="1800">
              <a:latin typeface="Microsoft JhengHei Light"/>
              <a:cs typeface="Microsoft JhengHe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29679" y="4152230"/>
            <a:ext cx="1105535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607695" algn="l"/>
              </a:tabLst>
            </a:pPr>
            <a:r>
              <a:rPr dirty="0" smtClean="0" sz="1800">
                <a:latin typeface="Lucida Sans Unicode"/>
                <a:cs typeface="Lucida Sans Unicode"/>
              </a:rPr>
              <a:t>(</a:t>
            </a:r>
            <a:r>
              <a:rPr dirty="0" smtClean="0" sz="1800">
                <a:latin typeface="Microsoft JhengHei Light"/>
                <a:cs typeface="Microsoft JhengHei Light"/>
              </a:rPr>
              <a:t>狗</a:t>
            </a:r>
            <a:r>
              <a:rPr dirty="0" smtClean="0" sz="1800">
                <a:latin typeface="Lucida Sans Unicode"/>
                <a:cs typeface="Lucida Sans Unicode"/>
              </a:rPr>
              <a:t>,	</a:t>
            </a:r>
            <a:r>
              <a:rPr dirty="0" smtClean="0" sz="1800" spc="-20">
                <a:latin typeface="Lucida Sans Unicode"/>
                <a:cs typeface="Lucida Sans Unicode"/>
              </a:rPr>
              <a:t>Is</a:t>
            </a:r>
            <a:r>
              <a:rPr dirty="0" smtClean="0" sz="1800" spc="-459">
                <a:latin typeface="Lucida Sans Unicode"/>
                <a:cs typeface="Lucida Sans Unicode"/>
              </a:rPr>
              <a:t>-</a:t>
            </a:r>
            <a:r>
              <a:rPr dirty="0" smtClean="0" sz="1800" spc="-5">
                <a:latin typeface="Lucida Sans Unicode"/>
                <a:cs typeface="Lucida Sans Unicode"/>
              </a:rPr>
              <a:t>A,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429842" y="4152230"/>
            <a:ext cx="1168400" cy="2736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2155"/>
              </a:lnSpc>
            </a:pPr>
            <a:r>
              <a:rPr dirty="0" smtClean="0" sz="1800">
                <a:latin typeface="Microsoft JhengHei Light"/>
                <a:cs typeface="Microsoft JhengHei Light"/>
              </a:rPr>
              <a:t>哺乳</a:t>
            </a:r>
            <a:r>
              <a:rPr dirty="0" smtClean="0" sz="1800">
                <a:latin typeface="宋体"/>
                <a:cs typeface="宋体"/>
              </a:rPr>
              <a:t>动</a:t>
            </a:r>
            <a:r>
              <a:rPr dirty="0" smtClean="0" sz="1800">
                <a:latin typeface="Microsoft JhengHei Light"/>
                <a:cs typeface="Microsoft JhengHei Light"/>
              </a:rPr>
              <a:t>物）</a:t>
            </a:r>
            <a:endParaRPr sz="1800">
              <a:latin typeface="Microsoft JhengHei Light"/>
              <a:cs typeface="Microsoft JhengHei Ligh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29679" y="5604008"/>
            <a:ext cx="629920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Lucida Sans Unicode"/>
                <a:cs typeface="Lucida Sans Unicode"/>
              </a:rPr>
              <a:t>(</a:t>
            </a:r>
            <a:r>
              <a:rPr dirty="0" smtClean="0" sz="1800">
                <a:latin typeface="Microsoft JhengHei Light"/>
                <a:cs typeface="Microsoft JhengHei Light"/>
              </a:rPr>
              <a:t>旺</a:t>
            </a:r>
            <a:r>
              <a:rPr dirty="0" smtClean="0" sz="1800">
                <a:latin typeface="宋体"/>
                <a:cs typeface="宋体"/>
              </a:rPr>
              <a:t>财</a:t>
            </a:r>
            <a:r>
              <a:rPr dirty="0" smtClean="0" sz="1800">
                <a:latin typeface="Lucida Sans Unicode"/>
                <a:cs typeface="Lucida Sans Unicode"/>
              </a:rPr>
              <a:t>,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953592" y="5604008"/>
            <a:ext cx="1460500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761365" algn="l"/>
              </a:tabLst>
            </a:pPr>
            <a:r>
              <a:rPr dirty="0" smtClean="0" sz="1800">
                <a:latin typeface="宋体"/>
                <a:cs typeface="宋体"/>
              </a:rPr>
              <a:t>颜</a:t>
            </a:r>
            <a:r>
              <a:rPr dirty="0" smtClean="0" sz="1800">
                <a:latin typeface="Microsoft JhengHei Light"/>
                <a:cs typeface="Microsoft JhengHei Light"/>
              </a:rPr>
              <a:t>色</a:t>
            </a:r>
            <a:r>
              <a:rPr dirty="0" smtClean="0" sz="1800">
                <a:latin typeface="Lucida Sans Unicode"/>
                <a:cs typeface="Lucida Sans Unicode"/>
              </a:rPr>
              <a:t>,	</a:t>
            </a:r>
            <a:r>
              <a:rPr dirty="0" smtClean="0" sz="1800">
                <a:latin typeface="Microsoft JhengHei Light"/>
                <a:cs typeface="Microsoft JhengHei Light"/>
              </a:rPr>
              <a:t>黄色）</a:t>
            </a:r>
            <a:endParaRPr sz="1800">
              <a:latin typeface="Microsoft JhengHei Light"/>
              <a:cs typeface="Microsoft JhengHei Ligh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29679" y="5124514"/>
            <a:ext cx="629920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Lucida Sans Unicode"/>
                <a:cs typeface="Lucida Sans Unicode"/>
              </a:rPr>
              <a:t>(</a:t>
            </a:r>
            <a:r>
              <a:rPr dirty="0" smtClean="0" sz="1800">
                <a:latin typeface="Microsoft JhengHei Light"/>
                <a:cs typeface="Microsoft JhengHei Light"/>
              </a:rPr>
              <a:t>旺</a:t>
            </a:r>
            <a:r>
              <a:rPr dirty="0" smtClean="0" sz="1800">
                <a:latin typeface="宋体"/>
                <a:cs typeface="宋体"/>
              </a:rPr>
              <a:t>财</a:t>
            </a:r>
            <a:r>
              <a:rPr dirty="0" smtClean="0" sz="1800">
                <a:latin typeface="Lucida Sans Unicode"/>
                <a:cs typeface="Lucida Sans Unicode"/>
              </a:rPr>
              <a:t>,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953592" y="5124514"/>
            <a:ext cx="1460500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761365" algn="l"/>
              </a:tabLst>
            </a:pPr>
            <a:r>
              <a:rPr dirty="0" smtClean="0" sz="1800">
                <a:latin typeface="Microsoft JhengHei Light"/>
                <a:cs typeface="Microsoft JhengHei Light"/>
              </a:rPr>
              <a:t>朋友</a:t>
            </a:r>
            <a:r>
              <a:rPr dirty="0" smtClean="0" sz="1800">
                <a:latin typeface="Lucida Sans Unicode"/>
                <a:cs typeface="Lucida Sans Unicode"/>
              </a:rPr>
              <a:t>,	</a:t>
            </a:r>
            <a:r>
              <a:rPr dirty="0" smtClean="0" sz="1800">
                <a:latin typeface="Microsoft JhengHei Light"/>
                <a:cs typeface="Microsoft JhengHei Light"/>
              </a:rPr>
              <a:t>小白）</a:t>
            </a:r>
            <a:endParaRPr sz="1800">
              <a:latin typeface="Microsoft JhengHei Light"/>
              <a:cs typeface="Microsoft JhengHei Light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5759794" y="5612763"/>
          <a:ext cx="1919128" cy="299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7651"/>
                <a:gridCol w="378840"/>
                <a:gridCol w="757682"/>
              </a:tblGrid>
              <a:tr h="139573">
                <a:tc rowSpan="2"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dirty="0" smtClean="0" sz="1100" spc="3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1100" spc="-3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1100" spc="-4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1100" spc="2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1100" spc="2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1100" spc="-3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1100" spc="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1100" spc="0">
                          <a:latin typeface="Calibri"/>
                          <a:cs typeface="Calibri"/>
                        </a:rPr>
                        <a:t>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969">
                      <a:solidFill>
                        <a:srgbClr val="5B9BD5"/>
                      </a:solidFill>
                      <a:prstDash val="solid"/>
                    </a:lnL>
                    <a:lnR w="9969">
                      <a:solidFill>
                        <a:srgbClr val="5B9BD5"/>
                      </a:solidFill>
                      <a:prstDash val="solid"/>
                    </a:lnR>
                    <a:lnT w="9969">
                      <a:solidFill>
                        <a:srgbClr val="5B9BD5"/>
                      </a:solidFill>
                      <a:prstDash val="solid"/>
                    </a:lnT>
                    <a:lnB w="9969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969">
                      <a:solidFill>
                        <a:srgbClr val="5B9BD5"/>
                      </a:solidFill>
                      <a:prstDash val="solid"/>
                    </a:lnL>
                    <a:lnR w="9969">
                      <a:solidFill>
                        <a:srgbClr val="5B9BD5"/>
                      </a:solidFill>
                      <a:prstDash val="solid"/>
                    </a:lnR>
                    <a:lnB w="9969">
                      <a:solidFill>
                        <a:srgbClr val="5B9BD5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dirty="0" smtClean="0" sz="1100" spc="3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1100" spc="-3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1100" spc="-4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1100" spc="2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1100" spc="2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1100" spc="-3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1100" spc="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1100" spc="0">
                          <a:latin typeface="Calibri"/>
                          <a:cs typeface="Calibri"/>
                        </a:rPr>
                        <a:t>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969">
                      <a:solidFill>
                        <a:srgbClr val="5B9BD5"/>
                      </a:solidFill>
                      <a:prstDash val="solid"/>
                    </a:lnL>
                    <a:lnR w="9969">
                      <a:solidFill>
                        <a:srgbClr val="5B9BD5"/>
                      </a:solidFill>
                      <a:prstDash val="solid"/>
                    </a:lnR>
                    <a:lnT w="9969">
                      <a:solidFill>
                        <a:srgbClr val="5B9BD5"/>
                      </a:solidFill>
                      <a:prstDash val="solid"/>
                    </a:lnT>
                    <a:lnB w="9969">
                      <a:solidFill>
                        <a:srgbClr val="5B9BD5"/>
                      </a:solidFill>
                      <a:prstDash val="solid"/>
                    </a:lnB>
                  </a:tcPr>
                </a:tc>
              </a:tr>
              <a:tr h="14954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969">
                      <a:solidFill>
                        <a:srgbClr val="5B9BD5"/>
                      </a:solidFill>
                      <a:prstDash val="solid"/>
                    </a:lnL>
                    <a:lnR w="9969">
                      <a:solidFill>
                        <a:srgbClr val="5B9BD5"/>
                      </a:solidFill>
                      <a:prstDash val="solid"/>
                    </a:lnR>
                    <a:lnT w="9969">
                      <a:solidFill>
                        <a:srgbClr val="5B9BD5"/>
                      </a:solidFill>
                      <a:prstDash val="solid"/>
                    </a:lnT>
                    <a:lnB w="9969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969">
                      <a:solidFill>
                        <a:srgbClr val="5B9BD5"/>
                      </a:solidFill>
                      <a:prstDash val="solid"/>
                    </a:lnL>
                    <a:lnR w="9969">
                      <a:solidFill>
                        <a:srgbClr val="5B9BD5"/>
                      </a:solidFill>
                      <a:prstDash val="solid"/>
                    </a:lnR>
                    <a:lnT w="9969">
                      <a:solidFill>
                        <a:srgbClr val="5B9BD5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969">
                      <a:solidFill>
                        <a:srgbClr val="5B9BD5"/>
                      </a:solidFill>
                      <a:prstDash val="solid"/>
                    </a:lnL>
                    <a:lnR w="9969">
                      <a:solidFill>
                        <a:srgbClr val="5B9BD5"/>
                      </a:solidFill>
                      <a:prstDash val="solid"/>
                    </a:lnR>
                    <a:lnT w="9969">
                      <a:solidFill>
                        <a:srgbClr val="5B9BD5"/>
                      </a:solidFill>
                      <a:prstDash val="solid"/>
                    </a:lnT>
                    <a:lnB w="9969">
                      <a:solidFill>
                        <a:srgbClr val="5B9BD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KG</a:t>
            </a:r>
            <a:r>
              <a:rPr dirty="0" smtClean="0" sz="4000" spc="0">
                <a:latin typeface="Microsoft YaHei UI"/>
                <a:cs typeface="Microsoft YaHei UI"/>
              </a:rPr>
              <a:t>基本概念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135495" cy="28682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>
              <a:lnSpc>
                <a:spcPct val="100000"/>
              </a:lnSpc>
              <a:tabLst>
                <a:tab pos="3422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>
                <a:solidFill>
                  <a:srgbClr val="0000FF"/>
                </a:solidFill>
                <a:latin typeface="Microsoft YaHei UI"/>
                <a:cs typeface="Microsoft YaHei UI"/>
              </a:rPr>
              <a:t>关系：</a:t>
            </a:r>
            <a:r>
              <a:rPr dirty="0" smtClean="0" sz="2000" spc="285">
                <a:solidFill>
                  <a:srgbClr val="0000FF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-10">
                <a:solidFill>
                  <a:srgbClr val="0000FF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solidFill>
                  <a:srgbClr val="0000FF"/>
                </a:solidFill>
                <a:latin typeface="Microsoft YaHei UI"/>
                <a:cs typeface="Microsoft YaHei UI"/>
              </a:rPr>
              <a:t>x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solidFill>
                  <a:srgbClr val="0000FF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om</a:t>
            </a:r>
            <a:r>
              <a:rPr dirty="0" smtClean="0" sz="2000" spc="5">
                <a:solidFill>
                  <a:srgbClr val="0000FF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-10">
                <a:solidFill>
                  <a:srgbClr val="0000FF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-10">
                <a:solidFill>
                  <a:srgbClr val="0000FF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solidFill>
                  <a:srgbClr val="0000FF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-10">
                <a:solidFill>
                  <a:srgbClr val="0000FF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solidFill>
                  <a:srgbClr val="0000FF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on v</a:t>
            </a:r>
            <a:r>
              <a:rPr dirty="0" smtClean="0" sz="2000" spc="-5">
                <a:solidFill>
                  <a:srgbClr val="0000FF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. </a:t>
            </a:r>
            <a:r>
              <a:rPr dirty="0" smtClean="0" sz="2000" spc="-5">
                <a:solidFill>
                  <a:srgbClr val="0000FF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solidFill>
                  <a:srgbClr val="0000FF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solidFill>
                  <a:srgbClr val="0000FF"/>
                </a:solidFill>
                <a:latin typeface="Microsoft YaHei UI"/>
                <a:cs typeface="Microsoft YaHei UI"/>
              </a:rPr>
              <a:t>-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-10">
                <a:solidFill>
                  <a:srgbClr val="0000FF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solidFill>
                  <a:srgbClr val="0000FF"/>
                </a:solidFill>
                <a:latin typeface="Microsoft YaHei UI"/>
                <a:cs typeface="Microsoft YaHei UI"/>
              </a:rPr>
              <a:t>x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solidFill>
                  <a:srgbClr val="0000FF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om</a:t>
            </a:r>
            <a:r>
              <a:rPr dirty="0" smtClean="0" sz="2000" spc="5">
                <a:solidFill>
                  <a:srgbClr val="0000FF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00" spc="-10">
                <a:solidFill>
                  <a:srgbClr val="0000FF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00" spc="-10">
                <a:solidFill>
                  <a:srgbClr val="0000FF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solidFill>
                  <a:srgbClr val="0000FF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00" spc="-10">
                <a:solidFill>
                  <a:srgbClr val="0000FF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solidFill>
                  <a:srgbClr val="0000FF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solidFill>
                  <a:srgbClr val="0000FF"/>
                </a:solidFill>
                <a:latin typeface="Microsoft YaHei UI"/>
                <a:cs typeface="Microsoft YaHei UI"/>
              </a:rPr>
              <a:t>on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0"/>
              </a:spcBef>
            </a:pPr>
            <a:endParaRPr sz="50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T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latin typeface="Microsoft YaHei UI"/>
                <a:cs typeface="Microsoft YaHei UI"/>
              </a:rPr>
              <a:t>x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om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c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-10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：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-5">
                <a:latin typeface="Microsoft YaHei UI"/>
                <a:cs typeface="Microsoft YaHei UI"/>
              </a:rPr>
              <a:t>-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latin typeface="Microsoft YaHei UI"/>
                <a:cs typeface="Microsoft YaHei UI"/>
              </a:rPr>
              <a:t>/</a:t>
            </a:r>
            <a:r>
              <a:rPr dirty="0" smtClean="0" sz="2000" spc="0">
                <a:latin typeface="Microsoft YaHei UI"/>
                <a:cs typeface="Microsoft YaHei UI"/>
              </a:rPr>
              <a:t>Hy</a:t>
            </a:r>
            <a:r>
              <a:rPr dirty="0" smtClean="0" sz="2000" spc="-5">
                <a:latin typeface="Microsoft YaHei UI"/>
                <a:cs typeface="Microsoft YaHei UI"/>
              </a:rPr>
              <a:t>p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ym</a:t>
            </a:r>
            <a:r>
              <a:rPr dirty="0" smtClean="0" sz="2000" spc="-5">
                <a:latin typeface="Microsoft YaHei UI"/>
                <a:cs typeface="Microsoft YaHei UI"/>
              </a:rPr>
              <a:t>-</a:t>
            </a:r>
            <a:r>
              <a:rPr dirty="0" smtClean="0" sz="2000" spc="0">
                <a:latin typeface="Microsoft YaHei UI"/>
                <a:cs typeface="Microsoft YaHei UI"/>
              </a:rPr>
              <a:t>Hy</a:t>
            </a:r>
            <a:r>
              <a:rPr dirty="0" smtClean="0" sz="2000" spc="-5">
                <a:latin typeface="Microsoft YaHei UI"/>
                <a:cs typeface="Microsoft YaHei UI"/>
              </a:rPr>
              <a:t>p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ym</a:t>
            </a:r>
            <a:endParaRPr sz="20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65"/>
              </a:spcBef>
              <a:buFont typeface="Microsoft YaHei UI"/>
              <a:buChar char="-"/>
              <a:tabLst>
                <a:tab pos="755015" algn="l"/>
                <a:tab pos="3954145" algn="l"/>
              </a:tabLst>
            </a:pPr>
            <a:r>
              <a:rPr dirty="0" smtClean="0" sz="2000" spc="-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latin typeface="Microsoft YaHei UI"/>
                <a:cs typeface="Microsoft YaHei UI"/>
              </a:rPr>
              <a:t>-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latin typeface="Microsoft YaHei UI"/>
                <a:cs typeface="Microsoft YaHei UI"/>
              </a:rPr>
              <a:t>x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om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c</a:t>
            </a:r>
            <a:r>
              <a:rPr dirty="0" smtClean="0" sz="2000" spc="-10">
                <a:latin typeface="Microsoft YaHei UI"/>
                <a:cs typeface="Microsoft YaHei UI"/>
              </a:rPr>
              <a:t> </a:t>
            </a:r>
            <a:r>
              <a:rPr dirty="0" smtClean="0" sz="2000" spc="-10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:	</a:t>
            </a:r>
            <a:r>
              <a:rPr dirty="0" smtClean="0" sz="2000" spc="0">
                <a:latin typeface="Microsoft YaHei UI"/>
                <a:cs typeface="Microsoft YaHei UI"/>
              </a:rPr>
              <a:t>概念之间的相互作用</a:t>
            </a:r>
            <a:endParaRPr sz="20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400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1600" spc="-5">
                <a:latin typeface="Microsoft YaHei UI"/>
                <a:cs typeface="Microsoft YaHei UI"/>
              </a:rPr>
              <a:t>M</a:t>
            </a:r>
            <a:r>
              <a:rPr dirty="0" smtClean="0" sz="1600" spc="5">
                <a:latin typeface="Microsoft YaHei UI"/>
                <a:cs typeface="Microsoft YaHei UI"/>
              </a:rPr>
              <a:t>e</a:t>
            </a:r>
            <a:r>
              <a:rPr dirty="0" smtClean="0" sz="1600" spc="-10">
                <a:latin typeface="Microsoft YaHei UI"/>
                <a:cs typeface="Microsoft YaHei UI"/>
              </a:rPr>
              <a:t>o</a:t>
            </a:r>
            <a:r>
              <a:rPr dirty="0" smtClean="0" sz="1600" spc="0">
                <a:latin typeface="Microsoft YaHei UI"/>
                <a:cs typeface="Microsoft YaHei UI"/>
              </a:rPr>
              <a:t>r</a:t>
            </a:r>
            <a:r>
              <a:rPr dirty="0" smtClean="0" sz="1600" spc="-10">
                <a:latin typeface="Microsoft YaHei UI"/>
                <a:cs typeface="Microsoft YaHei UI"/>
              </a:rPr>
              <a:t>o</a:t>
            </a:r>
            <a:r>
              <a:rPr dirty="0" smtClean="0" sz="1600" spc="0">
                <a:latin typeface="Microsoft YaHei UI"/>
                <a:cs typeface="Microsoft YaHei UI"/>
              </a:rPr>
              <a:t>nymy 部分整体</a:t>
            </a:r>
            <a:endParaRPr sz="16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380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1600" spc="-5">
                <a:latin typeface="Microsoft YaHei UI"/>
                <a:cs typeface="Microsoft YaHei UI"/>
              </a:rPr>
              <a:t>T</a:t>
            </a:r>
            <a:r>
              <a:rPr dirty="0" smtClean="0" sz="1600" spc="0">
                <a:latin typeface="Microsoft YaHei UI"/>
                <a:cs typeface="Microsoft YaHei UI"/>
              </a:rPr>
              <a:t>h</a:t>
            </a:r>
            <a:r>
              <a:rPr dirty="0" smtClean="0" sz="1600" spc="5">
                <a:latin typeface="Microsoft YaHei UI"/>
                <a:cs typeface="Microsoft YaHei UI"/>
              </a:rPr>
              <a:t>e</a:t>
            </a:r>
            <a:r>
              <a:rPr dirty="0" smtClean="0" sz="1600" spc="0">
                <a:latin typeface="Microsoft YaHei UI"/>
                <a:cs typeface="Microsoft YaHei UI"/>
              </a:rPr>
              <a:t>mat</a:t>
            </a:r>
            <a:r>
              <a:rPr dirty="0" smtClean="0" sz="1600" spc="-5">
                <a:latin typeface="Microsoft YaHei UI"/>
                <a:cs typeface="Microsoft YaHei UI"/>
              </a:rPr>
              <a:t>i</a:t>
            </a:r>
            <a:r>
              <a:rPr dirty="0" smtClean="0" sz="1600" spc="0">
                <a:latin typeface="Microsoft YaHei UI"/>
                <a:cs typeface="Microsoft YaHei UI"/>
              </a:rPr>
              <a:t>c r</a:t>
            </a:r>
            <a:r>
              <a:rPr dirty="0" smtClean="0" sz="1600" spc="-10">
                <a:latin typeface="Microsoft YaHei UI"/>
                <a:cs typeface="Microsoft YaHei UI"/>
              </a:rPr>
              <a:t>o</a:t>
            </a:r>
            <a:r>
              <a:rPr dirty="0" smtClean="0" sz="1600" spc="-5">
                <a:latin typeface="Microsoft YaHei UI"/>
                <a:cs typeface="Microsoft YaHei UI"/>
              </a:rPr>
              <a:t>l</a:t>
            </a:r>
            <a:r>
              <a:rPr dirty="0" smtClean="0" sz="1600" spc="5">
                <a:latin typeface="Microsoft YaHei UI"/>
                <a:cs typeface="Microsoft YaHei UI"/>
              </a:rPr>
              <a:t>e</a:t>
            </a:r>
            <a:r>
              <a:rPr dirty="0" smtClean="0" sz="1600" spc="0">
                <a:latin typeface="Microsoft YaHei UI"/>
                <a:cs typeface="Microsoft YaHei UI"/>
              </a:rPr>
              <a:t>s</a:t>
            </a:r>
            <a:r>
              <a:rPr dirty="0" smtClean="0" sz="1600" spc="-5">
                <a:latin typeface="Microsoft YaHei UI"/>
                <a:cs typeface="Microsoft YaHei UI"/>
              </a:rPr>
              <a:t> </a:t>
            </a:r>
            <a:r>
              <a:rPr dirty="0" smtClean="0" sz="1600" spc="0">
                <a:latin typeface="Microsoft YaHei UI"/>
                <a:cs typeface="Microsoft YaHei UI"/>
              </a:rPr>
              <a:t>论旨角色</a:t>
            </a:r>
            <a:endParaRPr sz="16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380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1600" spc="-5">
                <a:latin typeface="Microsoft YaHei UI"/>
                <a:cs typeface="Microsoft YaHei UI"/>
              </a:rPr>
              <a:t>A</a:t>
            </a:r>
            <a:r>
              <a:rPr dirty="0" smtClean="0" sz="1600" spc="0">
                <a:latin typeface="Microsoft YaHei UI"/>
                <a:cs typeface="Microsoft YaHei UI"/>
              </a:rPr>
              <a:t>ttribute 属性</a:t>
            </a:r>
            <a:endParaRPr sz="16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380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1600" spc="-5">
                <a:latin typeface="Microsoft YaHei UI"/>
                <a:cs typeface="Microsoft YaHei UI"/>
              </a:rPr>
              <a:t>P</a:t>
            </a:r>
            <a:r>
              <a:rPr dirty="0" smtClean="0" sz="1600" spc="-10">
                <a:latin typeface="Microsoft YaHei UI"/>
                <a:cs typeface="Microsoft YaHei UI"/>
              </a:rPr>
              <a:t>o</a:t>
            </a:r>
            <a:r>
              <a:rPr dirty="0" smtClean="0" sz="1600" spc="-5">
                <a:latin typeface="Microsoft YaHei UI"/>
                <a:cs typeface="Microsoft YaHei UI"/>
              </a:rPr>
              <a:t>s</a:t>
            </a:r>
            <a:r>
              <a:rPr dirty="0" smtClean="0" sz="1600" spc="-5">
                <a:latin typeface="Microsoft YaHei UI"/>
                <a:cs typeface="Microsoft YaHei UI"/>
              </a:rPr>
              <a:t>s</a:t>
            </a:r>
            <a:r>
              <a:rPr dirty="0" smtClean="0" sz="1600" spc="5">
                <a:latin typeface="Microsoft YaHei UI"/>
                <a:cs typeface="Microsoft YaHei UI"/>
              </a:rPr>
              <a:t>e</a:t>
            </a:r>
            <a:r>
              <a:rPr dirty="0" smtClean="0" sz="1600" spc="-5">
                <a:latin typeface="Microsoft YaHei UI"/>
                <a:cs typeface="Microsoft YaHei UI"/>
              </a:rPr>
              <a:t>s</a:t>
            </a:r>
            <a:r>
              <a:rPr dirty="0" smtClean="0" sz="1600" spc="-5">
                <a:latin typeface="Microsoft YaHei UI"/>
                <a:cs typeface="Microsoft YaHei UI"/>
              </a:rPr>
              <a:t>s</a:t>
            </a:r>
            <a:r>
              <a:rPr dirty="0" smtClean="0" sz="1600" spc="-5">
                <a:latin typeface="Microsoft YaHei UI"/>
                <a:cs typeface="Microsoft YaHei UI"/>
              </a:rPr>
              <a:t>i</a:t>
            </a:r>
            <a:r>
              <a:rPr dirty="0" smtClean="0" sz="1600" spc="-10">
                <a:latin typeface="Microsoft YaHei UI"/>
                <a:cs typeface="Microsoft YaHei UI"/>
              </a:rPr>
              <a:t>o</a:t>
            </a:r>
            <a:r>
              <a:rPr dirty="0" smtClean="0" sz="1600" spc="0">
                <a:latin typeface="Microsoft YaHei UI"/>
                <a:cs typeface="Microsoft YaHei UI"/>
              </a:rPr>
              <a:t>n 领属</a:t>
            </a:r>
            <a:endParaRPr sz="16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380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1600">
                <a:latin typeface="Microsoft YaHei UI"/>
                <a:cs typeface="Microsoft YaHei UI"/>
              </a:rPr>
              <a:t>Ca</a:t>
            </a:r>
            <a:r>
              <a:rPr dirty="0" smtClean="0" sz="1600" spc="-5">
                <a:latin typeface="Microsoft YaHei UI"/>
                <a:cs typeface="Microsoft YaHei UI"/>
              </a:rPr>
              <a:t>s</a:t>
            </a:r>
            <a:r>
              <a:rPr dirty="0" smtClean="0" sz="1600" spc="0">
                <a:latin typeface="Microsoft YaHei UI"/>
                <a:cs typeface="Microsoft YaHei UI"/>
              </a:rPr>
              <a:t>ua</a:t>
            </a:r>
            <a:r>
              <a:rPr dirty="0" smtClean="0" sz="1600" spc="-5">
                <a:latin typeface="Microsoft YaHei UI"/>
                <a:cs typeface="Microsoft YaHei UI"/>
              </a:rPr>
              <a:t>l</a:t>
            </a:r>
            <a:r>
              <a:rPr dirty="0" smtClean="0" sz="1600" spc="-5">
                <a:latin typeface="Microsoft YaHei UI"/>
                <a:cs typeface="Microsoft YaHei UI"/>
              </a:rPr>
              <a:t>i</a:t>
            </a:r>
            <a:r>
              <a:rPr dirty="0" smtClean="0" sz="1600" spc="0">
                <a:latin typeface="Microsoft YaHei UI"/>
                <a:cs typeface="Microsoft YaHei UI"/>
              </a:rPr>
              <a:t>ty 因果</a:t>
            </a:r>
            <a:endParaRPr sz="16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380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1600" spc="-5">
                <a:latin typeface="Microsoft YaHei UI"/>
                <a:cs typeface="Microsoft YaHei UI"/>
              </a:rPr>
              <a:t>……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76528" y="1290450"/>
            <a:ext cx="2518612" cy="328161"/>
          </a:xfrm>
          <a:custGeom>
            <a:avLst/>
            <a:gdLst/>
            <a:ahLst/>
            <a:cxnLst/>
            <a:rect l="l" t="t" r="r" b="b"/>
            <a:pathLst>
              <a:path w="2518612" h="328161">
                <a:moveTo>
                  <a:pt x="2460600" y="0"/>
                </a:moveTo>
                <a:lnTo>
                  <a:pt x="58011" y="0"/>
                </a:lnTo>
                <a:lnTo>
                  <a:pt x="46988" y="12299"/>
                </a:lnTo>
                <a:lnTo>
                  <a:pt x="20883" y="56405"/>
                </a:lnTo>
                <a:lnTo>
                  <a:pt x="5220" y="108296"/>
                </a:lnTo>
                <a:lnTo>
                  <a:pt x="0" y="164080"/>
                </a:lnTo>
                <a:lnTo>
                  <a:pt x="580" y="182867"/>
                </a:lnTo>
                <a:lnTo>
                  <a:pt x="9281" y="237787"/>
                </a:lnTo>
                <a:lnTo>
                  <a:pt x="28425" y="287515"/>
                </a:lnTo>
                <a:lnTo>
                  <a:pt x="58011" y="328161"/>
                </a:lnTo>
                <a:lnTo>
                  <a:pt x="2460600" y="328161"/>
                </a:lnTo>
                <a:lnTo>
                  <a:pt x="2490186" y="287515"/>
                </a:lnTo>
                <a:lnTo>
                  <a:pt x="2509330" y="237787"/>
                </a:lnTo>
                <a:lnTo>
                  <a:pt x="2518032" y="182867"/>
                </a:lnTo>
                <a:lnTo>
                  <a:pt x="2518612" y="164080"/>
                </a:lnTo>
                <a:lnTo>
                  <a:pt x="2518032" y="145293"/>
                </a:lnTo>
                <a:lnTo>
                  <a:pt x="2509330" y="90374"/>
                </a:lnTo>
                <a:lnTo>
                  <a:pt x="2490186" y="40645"/>
                </a:lnTo>
                <a:lnTo>
                  <a:pt x="2460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58000" y="1341246"/>
            <a:ext cx="2286000" cy="14732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0" rIns="0" bIns="0" rtlCol="0" vert="horz">
            <a:noAutofit/>
          </a:bodyPr>
          <a:lstStyle/>
          <a:p>
            <a:pPr marL="25400">
              <a:lnSpc>
                <a:spcPct val="100000"/>
              </a:lnSpc>
            </a:pPr>
            <a:r>
              <a:rPr dirty="0" smtClean="0" sz="800" b="1" i="1">
                <a:latin typeface="Arial"/>
                <a:cs typeface="Arial"/>
              </a:rPr>
              <a:t>yupeifeng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800" i="1">
                <a:latin typeface="Arial"/>
                <a:cs typeface="Arial"/>
              </a:rPr>
              <a:t>2018-05-09 14:02:24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1000" spc="-100">
                <a:latin typeface="Microsoft JhengHei"/>
                <a:cs typeface="Microsoft JhengHei"/>
              </a:rPr>
              <a:t>--------------------------------------------</a:t>
            </a:r>
            <a:endParaRPr sz="1000">
              <a:latin typeface="Microsoft JhengHei"/>
              <a:cs typeface="Microsoft JhengHei"/>
            </a:endParaRPr>
          </a:p>
          <a:p>
            <a:pPr marL="25400">
              <a:lnSpc>
                <a:spcPct val="100000"/>
              </a:lnSpc>
            </a:pPr>
            <a:r>
              <a:rPr dirty="0" smtClean="0" sz="1000" spc="360">
                <a:latin typeface="Microsoft JhengHei"/>
                <a:cs typeface="Microsoft JhengHei"/>
              </a:rPr>
              <a:t>分类关系</a:t>
            </a:r>
            <a:endParaRPr sz="1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KG</a:t>
            </a:r>
            <a:r>
              <a:rPr dirty="0" smtClean="0" sz="4000" spc="0">
                <a:latin typeface="Microsoft YaHei UI"/>
                <a:cs typeface="Microsoft YaHei UI"/>
              </a:rPr>
              <a:t>基本概念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591300" cy="12147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Nod</a:t>
            </a:r>
            <a:r>
              <a:rPr dirty="0" smtClean="0" sz="2600" spc="0">
                <a:latin typeface="Microsoft YaHei UI"/>
                <a:cs typeface="Microsoft YaHei UI"/>
              </a:rPr>
              <a:t>e：高阶三元组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与时间、地点相关</a:t>
            </a:r>
            <a:endParaRPr sz="24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484"/>
              </a:spcBef>
              <a:tabLst>
                <a:tab pos="1155065" algn="l"/>
              </a:tabLst>
            </a:pPr>
            <a:r>
              <a:rPr dirty="0" smtClean="0" sz="10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2000">
                <a:latin typeface="Microsoft YaHei UI"/>
                <a:cs typeface="Microsoft YaHei UI"/>
              </a:rPr>
              <a:t>（（美国，总统，特朗普），开始时间，2017）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1739" y="3255645"/>
            <a:ext cx="4046854" cy="21342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事件</a:t>
            </a:r>
            <a:endParaRPr sz="2400">
              <a:latin typeface="Microsoft YaHei UI"/>
              <a:cs typeface="Microsoft YaHei UI"/>
            </a:endParaRPr>
          </a:p>
          <a:p>
            <a:pPr algn="just" marL="698500" marR="560705" indent="-228600">
              <a:lnSpc>
                <a:spcPct val="100000"/>
              </a:lnSpc>
              <a:spcBef>
                <a:spcPts val="484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698500" algn="l"/>
              </a:tabLst>
            </a:pPr>
            <a:r>
              <a:rPr dirty="0" smtClean="0" sz="2000" spc="-5">
                <a:latin typeface="Microsoft YaHei UI"/>
                <a:cs typeface="Microsoft YaHei UI"/>
              </a:rPr>
              <a:t>C</a:t>
            </a:r>
            <a:r>
              <a:rPr dirty="0" smtClean="0" sz="2000" spc="0">
                <a:latin typeface="Microsoft YaHei UI"/>
                <a:cs typeface="Microsoft YaHei UI"/>
              </a:rPr>
              <a:t>om</a:t>
            </a:r>
            <a:r>
              <a:rPr dirty="0" smtClean="0" sz="2000" spc="-5">
                <a:latin typeface="Microsoft YaHei UI"/>
                <a:cs typeface="Microsoft YaHei UI"/>
              </a:rPr>
              <a:t>p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d</a:t>
            </a:r>
            <a:r>
              <a:rPr dirty="0" smtClean="0" sz="2000" spc="-15">
                <a:latin typeface="Microsoft YaHei UI"/>
                <a:cs typeface="Microsoft YaHei UI"/>
              </a:rPr>
              <a:t> </a:t>
            </a:r>
            <a:r>
              <a:rPr dirty="0" smtClean="0" sz="2000" spc="-5">
                <a:latin typeface="Microsoft YaHei UI"/>
                <a:cs typeface="Microsoft YaHei UI"/>
              </a:rPr>
              <a:t>V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0">
                <a:latin typeface="Microsoft YaHei UI"/>
                <a:cs typeface="Microsoft YaHei UI"/>
              </a:rPr>
              <a:t>Ty</a:t>
            </a:r>
            <a:r>
              <a:rPr dirty="0" smtClean="0" sz="2000" spc="-5">
                <a:latin typeface="Microsoft YaHei UI"/>
                <a:cs typeface="Microsoft YaHei UI"/>
              </a:rPr>
              <a:t>p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850"/>
              </a:lnSpc>
              <a:spcBef>
                <a:spcPts val="36"/>
              </a:spcBef>
            </a:pPr>
            <a:endParaRPr sz="850"/>
          </a:p>
          <a:p>
            <a:pPr algn="just" marL="461009" marR="12700">
              <a:lnSpc>
                <a:spcPct val="100000"/>
              </a:lnSpc>
            </a:pP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3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2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V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2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5">
                <a:solidFill>
                  <a:srgbClr val="212121"/>
                </a:solidFill>
                <a:latin typeface="Lucida Sans Unicode"/>
                <a:cs typeface="Lucida Sans Unicode"/>
              </a:rPr>
              <a:t>y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2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3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3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5">
                <a:solidFill>
                  <a:srgbClr val="212121"/>
                </a:solidFill>
                <a:latin typeface="Lucida Sans Unicode"/>
                <a:cs typeface="Lucida Sans Unicode"/>
              </a:rPr>
              <a:t>y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2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wi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in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5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20">
                <a:solidFill>
                  <a:srgbClr val="212121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ic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400" spc="6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6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5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to</a:t>
            </a:r>
            <a:r>
              <a:rPr dirty="0" smtClean="0" sz="1400" spc="6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6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ata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20">
                <a:solidFill>
                  <a:srgbClr val="212121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re </a:t>
            </a:r>
            <a:r>
              <a:rPr dirty="0" smtClean="0" sz="1400" spc="10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114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try </a:t>
            </a:r>
            <a:r>
              <a:rPr dirty="0" smtClean="0" sz="1400" spc="114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sis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10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of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10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fi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. </a:t>
            </a:r>
            <a:r>
              <a:rPr dirty="0" smtClean="0" sz="1400" spc="-16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d </a:t>
            </a:r>
            <a:r>
              <a:rPr dirty="0" smtClean="0" sz="1400" spc="-16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v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e </a:t>
            </a:r>
            <a:r>
              <a:rPr dirty="0" smtClean="0" sz="1400" spc="-16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5">
                <a:solidFill>
                  <a:srgbClr val="212121"/>
                </a:solidFill>
                <a:latin typeface="Lucida Sans Unicode"/>
                <a:cs typeface="Lucida Sans Unicode"/>
              </a:rPr>
              <a:t>y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, </a:t>
            </a:r>
            <a:r>
              <a:rPr dirty="0" smtClean="0" sz="1400" spc="-16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or </a:t>
            </a:r>
            <a:r>
              <a:rPr dirty="0" smtClean="0" sz="1400" spc="-15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20">
                <a:solidFill>
                  <a:srgbClr val="212121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V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T'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are  </a:t>
            </a:r>
            <a:r>
              <a:rPr dirty="0" smtClean="0" sz="1400" spc="19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d  </a:t>
            </a:r>
            <a:r>
              <a:rPr dirty="0" smtClean="0" sz="1400" spc="19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  </a:t>
            </a:r>
            <a:r>
              <a:rPr dirty="0" smtClean="0" sz="1400" spc="20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e  </a:t>
            </a:r>
            <a:r>
              <a:rPr dirty="0" smtClean="0" sz="1400" spc="19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to  </a:t>
            </a:r>
            <a:r>
              <a:rPr dirty="0" smtClean="0" sz="1400" spc="20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15">
                <a:solidFill>
                  <a:srgbClr val="212121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le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x</a:t>
            </a:r>
            <a:r>
              <a:rPr dirty="0" smtClean="0" sz="1400" spc="-5">
                <a:solidFill>
                  <a:srgbClr val="212121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10">
                <a:solidFill>
                  <a:srgbClr val="212121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0">
                <a:solidFill>
                  <a:srgbClr val="212121"/>
                </a:solidFill>
                <a:latin typeface="Lucida Sans Unicode"/>
                <a:cs typeface="Lucida Sans Unicode"/>
              </a:rPr>
              <a:t>ata.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2228" y="3673816"/>
            <a:ext cx="2903040" cy="328162"/>
          </a:xfrm>
          <a:custGeom>
            <a:avLst/>
            <a:gdLst/>
            <a:ahLst/>
            <a:cxnLst/>
            <a:rect l="l" t="t" r="r" b="b"/>
            <a:pathLst>
              <a:path w="2903040" h="328162">
                <a:moveTo>
                  <a:pt x="2845029" y="0"/>
                </a:moveTo>
                <a:lnTo>
                  <a:pt x="58011" y="0"/>
                </a:lnTo>
                <a:lnTo>
                  <a:pt x="46988" y="12299"/>
                </a:lnTo>
                <a:lnTo>
                  <a:pt x="20883" y="56405"/>
                </a:lnTo>
                <a:lnTo>
                  <a:pt x="5220" y="108297"/>
                </a:lnTo>
                <a:lnTo>
                  <a:pt x="0" y="164081"/>
                </a:lnTo>
                <a:lnTo>
                  <a:pt x="580" y="182868"/>
                </a:lnTo>
                <a:lnTo>
                  <a:pt x="9281" y="237787"/>
                </a:lnTo>
                <a:lnTo>
                  <a:pt x="28425" y="287516"/>
                </a:lnTo>
                <a:lnTo>
                  <a:pt x="58011" y="328162"/>
                </a:lnTo>
                <a:lnTo>
                  <a:pt x="2845029" y="328162"/>
                </a:lnTo>
                <a:lnTo>
                  <a:pt x="2874615" y="287516"/>
                </a:lnTo>
                <a:lnTo>
                  <a:pt x="2893759" y="237787"/>
                </a:lnTo>
                <a:lnTo>
                  <a:pt x="2902460" y="182868"/>
                </a:lnTo>
                <a:lnTo>
                  <a:pt x="2903040" y="164081"/>
                </a:lnTo>
                <a:lnTo>
                  <a:pt x="2902460" y="145294"/>
                </a:lnTo>
                <a:lnTo>
                  <a:pt x="2893759" y="90375"/>
                </a:lnTo>
                <a:lnTo>
                  <a:pt x="2874615" y="40646"/>
                </a:lnTo>
                <a:lnTo>
                  <a:pt x="28450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491735" y="3541460"/>
            <a:ext cx="221157" cy="221157"/>
          </a:xfrm>
          <a:custGeom>
            <a:avLst/>
            <a:gdLst/>
            <a:ahLst/>
            <a:cxnLst/>
            <a:rect l="l" t="t" r="r" b="b"/>
            <a:pathLst>
              <a:path w="221157" h="221157">
                <a:moveTo>
                  <a:pt x="215658" y="0"/>
                </a:moveTo>
                <a:lnTo>
                  <a:pt x="5499" y="0"/>
                </a:lnTo>
                <a:lnTo>
                  <a:pt x="0" y="5486"/>
                </a:lnTo>
                <a:lnTo>
                  <a:pt x="0" y="215658"/>
                </a:lnTo>
                <a:lnTo>
                  <a:pt x="5499" y="221157"/>
                </a:lnTo>
                <a:lnTo>
                  <a:pt x="215658" y="221157"/>
                </a:lnTo>
                <a:lnTo>
                  <a:pt x="221157" y="215658"/>
                </a:lnTo>
                <a:lnTo>
                  <a:pt x="221157" y="5486"/>
                </a:lnTo>
                <a:lnTo>
                  <a:pt x="2156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491735" y="3541460"/>
            <a:ext cx="221157" cy="221157"/>
          </a:xfrm>
          <a:custGeom>
            <a:avLst/>
            <a:gdLst/>
            <a:ahLst/>
            <a:cxnLst/>
            <a:rect l="l" t="t" r="r" b="b"/>
            <a:pathLst>
              <a:path w="221157" h="221157">
                <a:moveTo>
                  <a:pt x="215658" y="0"/>
                </a:moveTo>
                <a:lnTo>
                  <a:pt x="5499" y="0"/>
                </a:lnTo>
                <a:lnTo>
                  <a:pt x="0" y="5486"/>
                </a:lnTo>
                <a:lnTo>
                  <a:pt x="0" y="215658"/>
                </a:lnTo>
                <a:lnTo>
                  <a:pt x="5499" y="221157"/>
                </a:lnTo>
                <a:lnTo>
                  <a:pt x="215658" y="221157"/>
                </a:lnTo>
                <a:lnTo>
                  <a:pt x="221157" y="215658"/>
                </a:lnTo>
                <a:lnTo>
                  <a:pt x="221157" y="183540"/>
                </a:lnTo>
                <a:lnTo>
                  <a:pt x="59636" y="183540"/>
                </a:lnTo>
                <a:lnTo>
                  <a:pt x="52393" y="183469"/>
                </a:lnTo>
                <a:lnTo>
                  <a:pt x="49663" y="181319"/>
                </a:lnTo>
                <a:lnTo>
                  <a:pt x="57360" y="169518"/>
                </a:lnTo>
                <a:lnTo>
                  <a:pt x="60221" y="157218"/>
                </a:lnTo>
                <a:lnTo>
                  <a:pt x="32329" y="125022"/>
                </a:lnTo>
                <a:lnTo>
                  <a:pt x="24794" y="103197"/>
                </a:lnTo>
                <a:lnTo>
                  <a:pt x="26262" y="90205"/>
                </a:lnTo>
                <a:lnTo>
                  <a:pt x="46907" y="58181"/>
                </a:lnTo>
                <a:lnTo>
                  <a:pt x="85908" y="39953"/>
                </a:lnTo>
                <a:lnTo>
                  <a:pt x="101652" y="37691"/>
                </a:lnTo>
                <a:lnTo>
                  <a:pt x="221157" y="37691"/>
                </a:lnTo>
                <a:lnTo>
                  <a:pt x="221157" y="5486"/>
                </a:lnTo>
                <a:lnTo>
                  <a:pt x="215658" y="0"/>
                </a:lnTo>
                <a:close/>
              </a:path>
              <a:path w="221157" h="221157">
                <a:moveTo>
                  <a:pt x="105270" y="160032"/>
                </a:moveTo>
                <a:lnTo>
                  <a:pt x="94209" y="169778"/>
                </a:lnTo>
                <a:lnTo>
                  <a:pt x="81967" y="176844"/>
                </a:lnTo>
                <a:lnTo>
                  <a:pt x="69968" y="181381"/>
                </a:lnTo>
                <a:lnTo>
                  <a:pt x="59636" y="183540"/>
                </a:lnTo>
                <a:lnTo>
                  <a:pt x="221157" y="183540"/>
                </a:lnTo>
                <a:lnTo>
                  <a:pt x="221157" y="160223"/>
                </a:lnTo>
                <a:lnTo>
                  <a:pt x="110578" y="160223"/>
                </a:lnTo>
                <a:lnTo>
                  <a:pt x="105270" y="160032"/>
                </a:lnTo>
                <a:close/>
              </a:path>
              <a:path w="221157" h="221157">
                <a:moveTo>
                  <a:pt x="221157" y="37691"/>
                </a:moveTo>
                <a:lnTo>
                  <a:pt x="101652" y="37691"/>
                </a:lnTo>
                <a:lnTo>
                  <a:pt x="119931" y="38600"/>
                </a:lnTo>
                <a:lnTo>
                  <a:pt x="136684" y="41428"/>
                </a:lnTo>
                <a:lnTo>
                  <a:pt x="176041" y="59612"/>
                </a:lnTo>
                <a:lnTo>
                  <a:pt x="195385" y="88539"/>
                </a:lnTo>
                <a:lnTo>
                  <a:pt x="194325" y="102797"/>
                </a:lnTo>
                <a:lnTo>
                  <a:pt x="175679" y="137059"/>
                </a:lnTo>
                <a:lnTo>
                  <a:pt x="139341" y="156600"/>
                </a:lnTo>
                <a:lnTo>
                  <a:pt x="110578" y="160223"/>
                </a:lnTo>
                <a:lnTo>
                  <a:pt x="221157" y="160223"/>
                </a:lnTo>
                <a:lnTo>
                  <a:pt x="221157" y="3769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516530" y="3579152"/>
            <a:ext cx="170590" cy="145848"/>
          </a:xfrm>
          <a:custGeom>
            <a:avLst/>
            <a:gdLst/>
            <a:ahLst/>
            <a:cxnLst/>
            <a:rect l="l" t="t" r="r" b="b"/>
            <a:pathLst>
              <a:path w="170590" h="145848">
                <a:moveTo>
                  <a:pt x="85783" y="122531"/>
                </a:moveTo>
                <a:lnTo>
                  <a:pt x="83980" y="122531"/>
                </a:lnTo>
                <a:lnTo>
                  <a:pt x="82227" y="122430"/>
                </a:lnTo>
                <a:lnTo>
                  <a:pt x="80475" y="122341"/>
                </a:lnTo>
                <a:lnTo>
                  <a:pt x="69414" y="132086"/>
                </a:lnTo>
                <a:lnTo>
                  <a:pt x="57172" y="139153"/>
                </a:lnTo>
                <a:lnTo>
                  <a:pt x="45174" y="143690"/>
                </a:lnTo>
                <a:lnTo>
                  <a:pt x="34841" y="145848"/>
                </a:lnTo>
                <a:lnTo>
                  <a:pt x="27598" y="145778"/>
                </a:lnTo>
                <a:lnTo>
                  <a:pt x="24868" y="143628"/>
                </a:lnTo>
                <a:lnTo>
                  <a:pt x="32565" y="131826"/>
                </a:lnTo>
                <a:lnTo>
                  <a:pt x="35426" y="119527"/>
                </a:lnTo>
                <a:lnTo>
                  <a:pt x="7534" y="87331"/>
                </a:lnTo>
                <a:lnTo>
                  <a:pt x="0" y="65506"/>
                </a:lnTo>
                <a:lnTo>
                  <a:pt x="1467" y="52514"/>
                </a:lnTo>
                <a:lnTo>
                  <a:pt x="22112" y="20490"/>
                </a:lnTo>
                <a:lnTo>
                  <a:pt x="61113" y="2262"/>
                </a:lnTo>
                <a:lnTo>
                  <a:pt x="76857" y="0"/>
                </a:lnTo>
                <a:lnTo>
                  <a:pt x="95136" y="909"/>
                </a:lnTo>
                <a:lnTo>
                  <a:pt x="140118" y="14424"/>
                </a:lnTo>
                <a:lnTo>
                  <a:pt x="170590" y="50848"/>
                </a:lnTo>
                <a:lnTo>
                  <a:pt x="169530" y="65106"/>
                </a:lnTo>
                <a:lnTo>
                  <a:pt x="150884" y="99368"/>
                </a:lnTo>
                <a:lnTo>
                  <a:pt x="114546" y="118909"/>
                </a:lnTo>
                <a:lnTo>
                  <a:pt x="99727" y="121717"/>
                </a:lnTo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491735" y="3541460"/>
            <a:ext cx="221157" cy="221157"/>
          </a:xfrm>
          <a:custGeom>
            <a:avLst/>
            <a:gdLst/>
            <a:ahLst/>
            <a:cxnLst/>
            <a:rect l="l" t="t" r="r" b="b"/>
            <a:pathLst>
              <a:path w="221157" h="221157">
                <a:moveTo>
                  <a:pt x="208876" y="0"/>
                </a:moveTo>
                <a:lnTo>
                  <a:pt x="12280" y="0"/>
                </a:lnTo>
                <a:lnTo>
                  <a:pt x="5499" y="0"/>
                </a:lnTo>
                <a:lnTo>
                  <a:pt x="0" y="5486"/>
                </a:lnTo>
                <a:lnTo>
                  <a:pt x="0" y="12280"/>
                </a:lnTo>
                <a:lnTo>
                  <a:pt x="0" y="208876"/>
                </a:lnTo>
                <a:lnTo>
                  <a:pt x="0" y="215658"/>
                </a:lnTo>
                <a:lnTo>
                  <a:pt x="5499" y="221157"/>
                </a:lnTo>
                <a:lnTo>
                  <a:pt x="12280" y="221157"/>
                </a:lnTo>
                <a:lnTo>
                  <a:pt x="208876" y="221157"/>
                </a:lnTo>
                <a:lnTo>
                  <a:pt x="215658" y="221157"/>
                </a:lnTo>
                <a:lnTo>
                  <a:pt x="221157" y="215658"/>
                </a:lnTo>
                <a:lnTo>
                  <a:pt x="221157" y="208876"/>
                </a:lnTo>
                <a:lnTo>
                  <a:pt x="221157" y="12280"/>
                </a:lnTo>
                <a:lnTo>
                  <a:pt x="221157" y="5486"/>
                </a:lnTo>
                <a:lnTo>
                  <a:pt x="215658" y="0"/>
                </a:lnTo>
                <a:lnTo>
                  <a:pt x="208876" y="0"/>
                </a:lnTo>
                <a:close/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58000" y="3588537"/>
            <a:ext cx="2286000" cy="14732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0" rIns="0" bIns="0" rtlCol="0" vert="horz">
            <a:noAutofit/>
          </a:bodyPr>
          <a:lstStyle/>
          <a:p>
            <a:pPr marL="25400">
              <a:lnSpc>
                <a:spcPct val="100000"/>
              </a:lnSpc>
            </a:pPr>
            <a:r>
              <a:rPr dirty="0" smtClean="0" sz="800" b="1" i="1">
                <a:latin typeface="Arial"/>
                <a:cs typeface="Arial"/>
              </a:rPr>
              <a:t>yupeifeng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800" i="1">
                <a:latin typeface="Arial"/>
                <a:cs typeface="Arial"/>
              </a:rPr>
              <a:t>2018-05-09 14:03:36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1000" spc="-100">
                <a:latin typeface="Microsoft JhengHei"/>
                <a:cs typeface="Microsoft JhengHei"/>
              </a:rPr>
              <a:t>--------------------------------------------</a:t>
            </a:r>
            <a:endParaRPr sz="1000">
              <a:latin typeface="Microsoft JhengHei"/>
              <a:cs typeface="Microsoft JhengHei"/>
            </a:endParaRPr>
          </a:p>
          <a:p>
            <a:pPr marL="25400">
              <a:lnSpc>
                <a:spcPct val="100000"/>
              </a:lnSpc>
            </a:pPr>
            <a:r>
              <a:rPr dirty="0" smtClean="0" sz="1000" spc="-20">
                <a:latin typeface="Microsoft JhengHei"/>
                <a:cs typeface="Microsoft JhengHei"/>
              </a:rPr>
              <a:t>复合值类型</a:t>
            </a:r>
            <a:endParaRPr sz="1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人工智能的发展历史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571" y="4592877"/>
            <a:ext cx="1019810" cy="7918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12700" marR="337820">
              <a:lnSpc>
                <a:spcPct val="99200"/>
              </a:lnSpc>
            </a:pPr>
            <a:r>
              <a:rPr dirty="0" smtClean="0" sz="1050" spc="-10">
                <a:latin typeface="Microsoft JhengHei Light"/>
                <a:cs typeface="Microsoft JhengHei Light"/>
              </a:rPr>
              <a:t>达</a:t>
            </a:r>
            <a:r>
              <a:rPr dirty="0" smtClean="0" sz="1050" spc="-10">
                <a:latin typeface="Microsoft JhengHei Light"/>
                <a:cs typeface="Microsoft JhengHei Light"/>
              </a:rPr>
              <a:t>特</a:t>
            </a:r>
            <a:r>
              <a:rPr dirty="0" smtClean="0" sz="1050" spc="-10">
                <a:latin typeface="Microsoft JhengHei Light"/>
                <a:cs typeface="Microsoft JhengHei Light"/>
              </a:rPr>
              <a:t>茅</a:t>
            </a:r>
            <a:r>
              <a:rPr dirty="0" smtClean="0" sz="1050" spc="-10">
                <a:latin typeface="Microsoft JhengHei Light"/>
                <a:cs typeface="Microsoft JhengHei Light"/>
              </a:rPr>
              <a:t>斯</a:t>
            </a:r>
            <a:r>
              <a:rPr dirty="0" smtClean="0" sz="1050" spc="10">
                <a:latin typeface="Microsoft JhengHei Light"/>
                <a:cs typeface="Microsoft JhengHei Light"/>
              </a:rPr>
              <a:t>会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宋体"/>
                <a:cs typeface="宋体"/>
              </a:rPr>
              <a:t>议</a:t>
            </a:r>
            <a:r>
              <a:rPr dirty="0" smtClean="0" sz="1050" spc="-10">
                <a:latin typeface="宋体"/>
                <a:cs typeface="宋体"/>
              </a:rPr>
              <a:t>标</a:t>
            </a:r>
            <a:r>
              <a:rPr dirty="0" smtClean="0" sz="1050" spc="-10">
                <a:latin typeface="Microsoft JhengHei Light"/>
                <a:cs typeface="Microsoft JhengHei Light"/>
              </a:rPr>
              <a:t>志</a:t>
            </a:r>
            <a:r>
              <a:rPr dirty="0" smtClean="0" sz="1050" spc="-1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050" spc="-10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050" spc="10">
                <a:solidFill>
                  <a:srgbClr val="FF0000"/>
                </a:solidFill>
                <a:latin typeface="Microsoft JhengHei Light"/>
                <a:cs typeface="Microsoft JhengHei Light"/>
              </a:rPr>
              <a:t>的</a:t>
            </a:r>
            <a:r>
              <a:rPr dirty="0" smtClean="0" sz="1050" spc="0">
                <a:solidFill>
                  <a:srgbClr val="FF0000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solidFill>
                  <a:srgbClr val="FF0000"/>
                </a:solidFill>
                <a:latin typeface="宋体"/>
                <a:cs typeface="宋体"/>
              </a:rPr>
              <a:t>诞</a:t>
            </a:r>
            <a:r>
              <a:rPr dirty="0" smtClean="0" sz="1050" spc="10">
                <a:solidFill>
                  <a:srgbClr val="FF0000"/>
                </a:solidFill>
                <a:latin typeface="Microsoft JhengHei Light"/>
                <a:cs typeface="Microsoft JhengHei Light"/>
              </a:rPr>
              <a:t>生</a:t>
            </a:r>
            <a:endParaRPr sz="1050">
              <a:latin typeface="Microsoft JhengHei Light"/>
              <a:cs typeface="Microsoft JhengHei Light"/>
            </a:endParaRPr>
          </a:p>
          <a:p>
            <a:pPr>
              <a:lnSpc>
                <a:spcPts val="700"/>
              </a:lnSpc>
              <a:spcBef>
                <a:spcPts val="34"/>
              </a:spcBef>
            </a:pPr>
            <a:endParaRPr sz="700"/>
          </a:p>
          <a:p>
            <a:pPr marL="549910">
              <a:lnSpc>
                <a:spcPct val="100000"/>
              </a:lnSpc>
            </a:pPr>
            <a:r>
              <a:rPr dirty="0" smtClean="0" sz="1400" spc="110" b="1">
                <a:latin typeface="Arial"/>
                <a:cs typeface="Arial"/>
              </a:rPr>
              <a:t>1956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5471" y="5170956"/>
            <a:ext cx="482600" cy="2228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spc="110" b="1">
                <a:latin typeface="Arial"/>
                <a:cs typeface="Arial"/>
              </a:rPr>
              <a:t>1990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1731" y="2594256"/>
            <a:ext cx="7472597" cy="2480872"/>
          </a:xfrm>
          <a:custGeom>
            <a:avLst/>
            <a:gdLst/>
            <a:ahLst/>
            <a:cxnLst/>
            <a:rect l="l" t="t" r="r" b="b"/>
            <a:pathLst>
              <a:path w="7472597" h="2480872">
                <a:moveTo>
                  <a:pt x="0" y="2428407"/>
                </a:moveTo>
                <a:lnTo>
                  <a:pt x="51446" y="2299132"/>
                </a:lnTo>
                <a:lnTo>
                  <a:pt x="102958" y="2170510"/>
                </a:lnTo>
                <a:lnTo>
                  <a:pt x="154602" y="2043196"/>
                </a:lnTo>
                <a:lnTo>
                  <a:pt x="206444" y="1917842"/>
                </a:lnTo>
                <a:lnTo>
                  <a:pt x="258551" y="1795101"/>
                </a:lnTo>
                <a:lnTo>
                  <a:pt x="310988" y="1675629"/>
                </a:lnTo>
                <a:lnTo>
                  <a:pt x="363821" y="1560077"/>
                </a:lnTo>
                <a:lnTo>
                  <a:pt x="417116" y="1449099"/>
                </a:lnTo>
                <a:lnTo>
                  <a:pt x="470940" y="1343349"/>
                </a:lnTo>
                <a:lnTo>
                  <a:pt x="525358" y="1243481"/>
                </a:lnTo>
                <a:lnTo>
                  <a:pt x="580437" y="1150147"/>
                </a:lnTo>
                <a:lnTo>
                  <a:pt x="636243" y="1064002"/>
                </a:lnTo>
                <a:lnTo>
                  <a:pt x="692841" y="985698"/>
                </a:lnTo>
                <a:lnTo>
                  <a:pt x="750297" y="915890"/>
                </a:lnTo>
                <a:lnTo>
                  <a:pt x="808679" y="855230"/>
                </a:lnTo>
                <a:lnTo>
                  <a:pt x="868051" y="804372"/>
                </a:lnTo>
                <a:lnTo>
                  <a:pt x="928480" y="763970"/>
                </a:lnTo>
                <a:lnTo>
                  <a:pt x="990031" y="734677"/>
                </a:lnTo>
                <a:lnTo>
                  <a:pt x="1052772" y="717147"/>
                </a:lnTo>
                <a:lnTo>
                  <a:pt x="1116768" y="712033"/>
                </a:lnTo>
                <a:lnTo>
                  <a:pt x="1182761" y="726165"/>
                </a:lnTo>
                <a:lnTo>
                  <a:pt x="1251259" y="764157"/>
                </a:lnTo>
                <a:lnTo>
                  <a:pt x="1321976" y="823336"/>
                </a:lnTo>
                <a:lnTo>
                  <a:pt x="1394625" y="901028"/>
                </a:lnTo>
                <a:lnTo>
                  <a:pt x="1468919" y="994562"/>
                </a:lnTo>
                <a:lnTo>
                  <a:pt x="1544572" y="1101263"/>
                </a:lnTo>
                <a:lnTo>
                  <a:pt x="1621296" y="1218459"/>
                </a:lnTo>
                <a:lnTo>
                  <a:pt x="1698805" y="1343478"/>
                </a:lnTo>
                <a:lnTo>
                  <a:pt x="1776813" y="1473645"/>
                </a:lnTo>
                <a:lnTo>
                  <a:pt x="1855033" y="1606289"/>
                </a:lnTo>
                <a:lnTo>
                  <a:pt x="1933178" y="1738736"/>
                </a:lnTo>
                <a:lnTo>
                  <a:pt x="2010961" y="1868313"/>
                </a:lnTo>
                <a:lnTo>
                  <a:pt x="2088095" y="1992348"/>
                </a:lnTo>
                <a:lnTo>
                  <a:pt x="2164295" y="2108167"/>
                </a:lnTo>
                <a:lnTo>
                  <a:pt x="2239273" y="2213098"/>
                </a:lnTo>
                <a:lnTo>
                  <a:pt x="2312743" y="2304467"/>
                </a:lnTo>
                <a:lnTo>
                  <a:pt x="2384417" y="2379602"/>
                </a:lnTo>
                <a:lnTo>
                  <a:pt x="2454010" y="2435830"/>
                </a:lnTo>
                <a:lnTo>
                  <a:pt x="2521234" y="2470477"/>
                </a:lnTo>
                <a:lnTo>
                  <a:pt x="2585804" y="2480872"/>
                </a:lnTo>
                <a:lnTo>
                  <a:pt x="2647437" y="2464964"/>
                </a:lnTo>
                <a:lnTo>
                  <a:pt x="2706257" y="2424325"/>
                </a:lnTo>
                <a:lnTo>
                  <a:pt x="2762577" y="2361713"/>
                </a:lnTo>
                <a:lnTo>
                  <a:pt x="2816712" y="2279884"/>
                </a:lnTo>
                <a:lnTo>
                  <a:pt x="2868977" y="2181596"/>
                </a:lnTo>
                <a:lnTo>
                  <a:pt x="2919687" y="2069605"/>
                </a:lnTo>
                <a:lnTo>
                  <a:pt x="2969156" y="1946671"/>
                </a:lnTo>
                <a:lnTo>
                  <a:pt x="3017700" y="1815549"/>
                </a:lnTo>
                <a:lnTo>
                  <a:pt x="3065633" y="1678996"/>
                </a:lnTo>
                <a:lnTo>
                  <a:pt x="3113270" y="1539771"/>
                </a:lnTo>
                <a:lnTo>
                  <a:pt x="3160925" y="1400630"/>
                </a:lnTo>
                <a:lnTo>
                  <a:pt x="3208914" y="1264330"/>
                </a:lnTo>
                <a:lnTo>
                  <a:pt x="3257552" y="1133630"/>
                </a:lnTo>
                <a:lnTo>
                  <a:pt x="3307152" y="1011285"/>
                </a:lnTo>
                <a:lnTo>
                  <a:pt x="3358031" y="900054"/>
                </a:lnTo>
                <a:lnTo>
                  <a:pt x="3410502" y="802693"/>
                </a:lnTo>
                <a:lnTo>
                  <a:pt x="3464881" y="721960"/>
                </a:lnTo>
                <a:lnTo>
                  <a:pt x="3521482" y="660613"/>
                </a:lnTo>
                <a:lnTo>
                  <a:pt x="3580620" y="621407"/>
                </a:lnTo>
                <a:lnTo>
                  <a:pt x="3642610" y="607102"/>
                </a:lnTo>
                <a:lnTo>
                  <a:pt x="3706148" y="620290"/>
                </a:lnTo>
                <a:lnTo>
                  <a:pt x="3769831" y="659732"/>
                </a:lnTo>
                <a:lnTo>
                  <a:pt x="3833821" y="722431"/>
                </a:lnTo>
                <a:lnTo>
                  <a:pt x="3898282" y="805391"/>
                </a:lnTo>
                <a:lnTo>
                  <a:pt x="3963376" y="905617"/>
                </a:lnTo>
                <a:lnTo>
                  <a:pt x="4029266" y="1020111"/>
                </a:lnTo>
                <a:lnTo>
                  <a:pt x="4096116" y="1145877"/>
                </a:lnTo>
                <a:lnTo>
                  <a:pt x="4164088" y="1279920"/>
                </a:lnTo>
                <a:lnTo>
                  <a:pt x="4233345" y="1419243"/>
                </a:lnTo>
                <a:lnTo>
                  <a:pt x="4304051" y="1560851"/>
                </a:lnTo>
                <a:lnTo>
                  <a:pt x="4376368" y="1701746"/>
                </a:lnTo>
                <a:lnTo>
                  <a:pt x="4450460" y="1838933"/>
                </a:lnTo>
                <a:lnTo>
                  <a:pt x="4526489" y="1969416"/>
                </a:lnTo>
                <a:lnTo>
                  <a:pt x="4604619" y="2090198"/>
                </a:lnTo>
                <a:lnTo>
                  <a:pt x="4685012" y="2198284"/>
                </a:lnTo>
                <a:lnTo>
                  <a:pt x="4767832" y="2290677"/>
                </a:lnTo>
                <a:lnTo>
                  <a:pt x="4853241" y="2364381"/>
                </a:lnTo>
                <a:lnTo>
                  <a:pt x="4941403" y="2416399"/>
                </a:lnTo>
                <a:lnTo>
                  <a:pt x="5032481" y="2443737"/>
                </a:lnTo>
                <a:lnTo>
                  <a:pt x="5126637" y="2443397"/>
                </a:lnTo>
                <a:lnTo>
                  <a:pt x="5230059" y="2411984"/>
                </a:lnTo>
                <a:lnTo>
                  <a:pt x="5347438" y="2350394"/>
                </a:lnTo>
                <a:lnTo>
                  <a:pt x="5476691" y="2262063"/>
                </a:lnTo>
                <a:lnTo>
                  <a:pt x="5615736" y="2150429"/>
                </a:lnTo>
                <a:lnTo>
                  <a:pt x="5762489" y="2018929"/>
                </a:lnTo>
                <a:lnTo>
                  <a:pt x="5914868" y="1871001"/>
                </a:lnTo>
                <a:lnTo>
                  <a:pt x="6070790" y="1710082"/>
                </a:lnTo>
                <a:lnTo>
                  <a:pt x="6228174" y="1539609"/>
                </a:lnTo>
                <a:lnTo>
                  <a:pt x="6384935" y="1363021"/>
                </a:lnTo>
                <a:lnTo>
                  <a:pt x="6538991" y="1183754"/>
                </a:lnTo>
                <a:lnTo>
                  <a:pt x="6688259" y="1005246"/>
                </a:lnTo>
                <a:lnTo>
                  <a:pt x="6830658" y="830934"/>
                </a:lnTo>
                <a:lnTo>
                  <a:pt x="6964104" y="664256"/>
                </a:lnTo>
                <a:lnTo>
                  <a:pt x="7086514" y="508649"/>
                </a:lnTo>
                <a:lnTo>
                  <a:pt x="7195806" y="367551"/>
                </a:lnTo>
                <a:lnTo>
                  <a:pt x="7289897" y="244399"/>
                </a:lnTo>
                <a:lnTo>
                  <a:pt x="7366704" y="142630"/>
                </a:lnTo>
                <a:lnTo>
                  <a:pt x="7424145" y="65683"/>
                </a:lnTo>
                <a:lnTo>
                  <a:pt x="7460137" y="16993"/>
                </a:lnTo>
                <a:lnTo>
                  <a:pt x="7472597" y="0"/>
                </a:lnTo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695577" y="4582595"/>
            <a:ext cx="1245235" cy="8108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295910">
              <a:lnSpc>
                <a:spcPct val="99700"/>
              </a:lnSpc>
            </a:pPr>
            <a:r>
              <a:rPr dirty="0" smtClean="0" sz="1050" spc="-10">
                <a:latin typeface="宋体"/>
                <a:cs typeface="宋体"/>
              </a:rPr>
              <a:t>计</a:t>
            </a:r>
            <a:r>
              <a:rPr dirty="0" smtClean="0" sz="1050" spc="-10">
                <a:latin typeface="Microsoft JhengHei Light"/>
                <a:cs typeface="Microsoft JhengHei Light"/>
              </a:rPr>
              <a:t>算</a:t>
            </a:r>
            <a:r>
              <a:rPr dirty="0" smtClean="0" sz="1050" spc="-10">
                <a:latin typeface="Microsoft JhengHei Light"/>
                <a:cs typeface="Microsoft JhengHei Light"/>
              </a:rPr>
              <a:t>能</a:t>
            </a:r>
            <a:r>
              <a:rPr dirty="0" smtClean="0" sz="1050" spc="-10">
                <a:latin typeface="Microsoft JhengHei Light"/>
                <a:cs typeface="Microsoft JhengHei Light"/>
              </a:rPr>
              <a:t>力</a:t>
            </a:r>
            <a:r>
              <a:rPr dirty="0" smtClean="0" sz="1050" spc="-10">
                <a:latin typeface="Microsoft JhengHei Light"/>
                <a:cs typeface="Microsoft JhengHei Light"/>
              </a:rPr>
              <a:t>不</a:t>
            </a:r>
            <a:r>
              <a:rPr dirty="0" smtClean="0" sz="1050" spc="-10">
                <a:latin typeface="Microsoft JhengHei Light"/>
                <a:cs typeface="Microsoft JhengHei Light"/>
              </a:rPr>
              <a:t>足</a:t>
            </a:r>
            <a:r>
              <a:rPr dirty="0" smtClean="0" sz="1050" spc="10">
                <a:latin typeface="Microsoft JhengHei Light"/>
                <a:cs typeface="Microsoft JhengHei Light"/>
              </a:rPr>
              <a:t>、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Microsoft JhengHei Light"/>
                <a:cs typeface="Microsoft JhengHei Light"/>
              </a:rPr>
              <a:t>复</a:t>
            </a:r>
            <a:r>
              <a:rPr dirty="0" smtClean="0" sz="1050" spc="-10">
                <a:latin typeface="宋体"/>
                <a:cs typeface="宋体"/>
              </a:rPr>
              <a:t>杂</a:t>
            </a:r>
            <a:r>
              <a:rPr dirty="0" smtClean="0" sz="1050" spc="-10">
                <a:latin typeface="宋体"/>
                <a:cs typeface="宋体"/>
              </a:rPr>
              <a:t>问</a:t>
            </a:r>
            <a:r>
              <a:rPr dirty="0" smtClean="0" sz="1050" spc="-10">
                <a:latin typeface="宋体"/>
                <a:cs typeface="宋体"/>
              </a:rPr>
              <a:t>题</a:t>
            </a:r>
            <a:r>
              <a:rPr dirty="0" smtClean="0" sz="1050" spc="-10">
                <a:latin typeface="Microsoft JhengHei Light"/>
                <a:cs typeface="Microsoft JhengHei Light"/>
              </a:rPr>
              <a:t>、</a:t>
            </a:r>
            <a:r>
              <a:rPr dirty="0" smtClean="0" sz="1050" spc="10">
                <a:latin typeface="Microsoft JhengHei Light"/>
                <a:cs typeface="Microsoft JhengHei Light"/>
              </a:rPr>
              <a:t>数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Microsoft JhengHei Light"/>
                <a:cs typeface="Microsoft JhengHei Light"/>
              </a:rPr>
              <a:t>据</a:t>
            </a:r>
            <a:r>
              <a:rPr dirty="0" smtClean="0" sz="1050" spc="-10">
                <a:latin typeface="Microsoft JhengHei Light"/>
                <a:cs typeface="Microsoft JhengHei Light"/>
              </a:rPr>
              <a:t>不</a:t>
            </a:r>
            <a:r>
              <a:rPr dirty="0" smtClean="0" sz="1050" spc="-10">
                <a:latin typeface="Microsoft JhengHei Light"/>
                <a:cs typeface="Microsoft JhengHei Light"/>
              </a:rPr>
              <a:t>足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Lucida Sans Unicode"/>
                <a:cs typeface="Lucida Sans Unicode"/>
              </a:rPr>
              <a:t>A</a:t>
            </a:r>
            <a:r>
              <a:rPr dirty="0" smtClean="0" sz="1050" spc="-10">
                <a:latin typeface="Lucida Sans Unicode"/>
                <a:cs typeface="Lucida Sans Unicode"/>
              </a:rPr>
              <a:t>I</a:t>
            </a:r>
            <a:r>
              <a:rPr dirty="0" smtClean="0" sz="1050" spc="10">
                <a:latin typeface="宋体"/>
                <a:cs typeface="宋体"/>
              </a:rPr>
              <a:t>进</a:t>
            </a:r>
            <a:r>
              <a:rPr dirty="0" smtClean="0" sz="1050" spc="5">
                <a:latin typeface="宋体"/>
                <a:cs typeface="宋体"/>
              </a:rPr>
              <a:t> </a:t>
            </a:r>
            <a:r>
              <a:rPr dirty="0" smtClean="0" sz="1050" spc="-10">
                <a:latin typeface="Microsoft JhengHei Light"/>
                <a:cs typeface="Microsoft JhengHei Light"/>
              </a:rPr>
              <a:t>入</a:t>
            </a:r>
            <a:r>
              <a:rPr dirty="0" smtClean="0" sz="1050" spc="-10">
                <a:latin typeface="Microsoft JhengHei Light"/>
                <a:cs typeface="Microsoft JhengHei Light"/>
              </a:rPr>
              <a:t>第</a:t>
            </a:r>
            <a:r>
              <a:rPr dirty="0" smtClean="0" sz="1050" spc="-10">
                <a:latin typeface="Microsoft JhengHei Light"/>
                <a:cs typeface="Microsoft JhengHei Light"/>
              </a:rPr>
              <a:t>一</a:t>
            </a:r>
            <a:r>
              <a:rPr dirty="0" smtClean="0" sz="1050" spc="-10">
                <a:latin typeface="Microsoft JhengHei Light"/>
                <a:cs typeface="Microsoft JhengHei Light"/>
              </a:rPr>
              <a:t>个</a:t>
            </a:r>
            <a:r>
              <a:rPr dirty="0" smtClean="0" sz="1050" spc="-10">
                <a:latin typeface="Microsoft JhengHei Light"/>
                <a:cs typeface="Microsoft JhengHei Light"/>
              </a:rPr>
              <a:t>低</a:t>
            </a:r>
            <a:r>
              <a:rPr dirty="0" smtClean="0" sz="1050" spc="10">
                <a:latin typeface="Microsoft JhengHei Light"/>
                <a:cs typeface="Microsoft JhengHei Light"/>
              </a:rPr>
              <a:t>谷</a:t>
            </a:r>
            <a:endParaRPr sz="1050">
              <a:latin typeface="Microsoft JhengHei Light"/>
              <a:cs typeface="Microsoft JhengHei Light"/>
            </a:endParaRPr>
          </a:p>
          <a:p>
            <a:pPr marL="774700">
              <a:lnSpc>
                <a:spcPts val="1290"/>
              </a:lnSpc>
            </a:pPr>
            <a:r>
              <a:rPr dirty="0" smtClean="0" sz="1400" spc="110" b="1">
                <a:latin typeface="Arial"/>
                <a:cs typeface="Arial"/>
              </a:rPr>
              <a:t>1970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44500" y="5160542"/>
            <a:ext cx="482600" cy="2228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spc="110" b="1">
                <a:latin typeface="Arial"/>
                <a:cs typeface="Arial"/>
              </a:rPr>
              <a:t>2006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2746" y="2736597"/>
            <a:ext cx="828040" cy="4813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12700" marR="12700">
              <a:lnSpc>
                <a:spcPct val="99200"/>
              </a:lnSpc>
            </a:pPr>
            <a:r>
              <a:rPr dirty="0" smtClean="0" sz="1050" spc="-10">
                <a:latin typeface="Microsoft JhengHei Light"/>
                <a:cs typeface="Microsoft JhengHei Light"/>
              </a:rPr>
              <a:t>感</a:t>
            </a:r>
            <a:r>
              <a:rPr dirty="0" smtClean="0" sz="1050" spc="-10">
                <a:latin typeface="Microsoft JhengHei Light"/>
                <a:cs typeface="Microsoft JhengHei Light"/>
              </a:rPr>
              <a:t>知</a:t>
            </a:r>
            <a:r>
              <a:rPr dirty="0" smtClean="0" sz="1050" spc="-10">
                <a:latin typeface="Microsoft JhengHei Light"/>
                <a:cs typeface="Microsoft JhengHei Light"/>
              </a:rPr>
              <a:t>机</a:t>
            </a:r>
            <a:r>
              <a:rPr dirty="0" smtClean="0" sz="1050" spc="-10">
                <a:latin typeface="Microsoft JhengHei Light"/>
                <a:cs typeface="Microsoft JhengHei Light"/>
              </a:rPr>
              <a:t>，</a:t>
            </a:r>
            <a:r>
              <a:rPr dirty="0" smtClean="0" sz="1050" spc="-10">
                <a:latin typeface="Microsoft JhengHei Light"/>
                <a:cs typeface="Microsoft JhengHei Light"/>
              </a:rPr>
              <a:t>将</a:t>
            </a:r>
            <a:r>
              <a:rPr dirty="0" smtClean="0" sz="1050" spc="10">
                <a:latin typeface="Microsoft JhengHei Light"/>
                <a:cs typeface="Microsoft JhengHei Light"/>
              </a:rPr>
              <a:t>人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Microsoft JhengHei Light"/>
                <a:cs typeface="Microsoft JhengHei Light"/>
              </a:rPr>
              <a:t>工</a:t>
            </a:r>
            <a:r>
              <a:rPr dirty="0" smtClean="0" sz="1050" spc="-10">
                <a:latin typeface="Microsoft JhengHei Light"/>
                <a:cs typeface="Microsoft JhengHei Light"/>
              </a:rPr>
              <a:t>智</a:t>
            </a:r>
            <a:r>
              <a:rPr dirty="0" smtClean="0" sz="1050" spc="-10">
                <a:latin typeface="Microsoft JhengHei Light"/>
                <a:cs typeface="Microsoft JhengHei Light"/>
              </a:rPr>
              <a:t>能</a:t>
            </a:r>
            <a:r>
              <a:rPr dirty="0" smtClean="0" sz="1050" spc="-10">
                <a:latin typeface="Microsoft JhengHei Light"/>
                <a:cs typeface="Microsoft JhengHei Light"/>
              </a:rPr>
              <a:t>推</a:t>
            </a:r>
            <a:r>
              <a:rPr dirty="0" smtClean="0" sz="1050" spc="-10">
                <a:latin typeface="Microsoft JhengHei Light"/>
                <a:cs typeface="Microsoft JhengHei Light"/>
              </a:rPr>
              <a:t>向</a:t>
            </a:r>
            <a:r>
              <a:rPr dirty="0" smtClean="0" sz="1050" spc="10">
                <a:latin typeface="Microsoft JhengHei Light"/>
                <a:cs typeface="Microsoft JhengHei Light"/>
              </a:rPr>
              <a:t>第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Microsoft JhengHei Light"/>
                <a:cs typeface="Microsoft JhengHei Light"/>
              </a:rPr>
              <a:t>一</a:t>
            </a:r>
            <a:r>
              <a:rPr dirty="0" smtClean="0" sz="1050" spc="-10">
                <a:latin typeface="Microsoft JhengHei Light"/>
                <a:cs typeface="Microsoft JhengHei Light"/>
              </a:rPr>
              <a:t>个</a:t>
            </a:r>
            <a:r>
              <a:rPr dirty="0" smtClean="0" sz="1050" spc="-10">
                <a:latin typeface="Microsoft JhengHei Light"/>
                <a:cs typeface="Microsoft JhengHei Light"/>
              </a:rPr>
              <a:t>高</a:t>
            </a:r>
            <a:r>
              <a:rPr dirty="0" smtClean="0" sz="1050" spc="10">
                <a:latin typeface="Microsoft JhengHei Light"/>
                <a:cs typeface="Microsoft JhengHei Light"/>
              </a:rPr>
              <a:t>峰</a:t>
            </a:r>
            <a:endParaRPr sz="1050">
              <a:latin typeface="Microsoft JhengHei Light"/>
              <a:cs typeface="Microsoft JhengHe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0759" y="3792692"/>
            <a:ext cx="828040" cy="4933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499"/>
              </a:lnSpc>
            </a:pPr>
            <a:r>
              <a:rPr dirty="0" smtClean="0" sz="1050" spc="-15">
                <a:latin typeface="Lucida Sans Unicode"/>
                <a:cs typeface="Lucida Sans Unicode"/>
              </a:rPr>
              <a:t>M</a:t>
            </a:r>
            <a:r>
              <a:rPr dirty="0" smtClean="0" sz="1050" spc="-10">
                <a:latin typeface="Lucida Sans Unicode"/>
                <a:cs typeface="Lucida Sans Unicode"/>
              </a:rPr>
              <a:t>i</a:t>
            </a:r>
            <a:r>
              <a:rPr dirty="0" smtClean="0" sz="1050" spc="-10">
                <a:latin typeface="Lucida Sans Unicode"/>
                <a:cs typeface="Lucida Sans Unicode"/>
              </a:rPr>
              <a:t>n</a:t>
            </a:r>
            <a:r>
              <a:rPr dirty="0" smtClean="0" sz="1050" spc="-5">
                <a:latin typeface="Lucida Sans Unicode"/>
                <a:cs typeface="Lucida Sans Unicode"/>
              </a:rPr>
              <a:t>s</a:t>
            </a:r>
            <a:r>
              <a:rPr dirty="0" smtClean="0" sz="1050" spc="-10">
                <a:latin typeface="Lucida Sans Unicode"/>
                <a:cs typeface="Lucida Sans Unicode"/>
              </a:rPr>
              <a:t>k</a:t>
            </a:r>
            <a:r>
              <a:rPr dirty="0" smtClean="0" sz="1050" spc="-5">
                <a:latin typeface="Lucida Sans Unicode"/>
                <a:cs typeface="Lucida Sans Unicode"/>
              </a:rPr>
              <a:t>y</a:t>
            </a:r>
            <a:r>
              <a:rPr dirty="0" smtClean="0" sz="1050" spc="-10">
                <a:latin typeface="Microsoft JhengHei Light"/>
                <a:cs typeface="Microsoft JhengHei Light"/>
              </a:rPr>
              <a:t>：</a:t>
            </a:r>
            <a:r>
              <a:rPr dirty="0" smtClean="0" sz="1050" spc="10">
                <a:latin typeface="Microsoft JhengHei Light"/>
                <a:cs typeface="Microsoft JhengHei Light"/>
              </a:rPr>
              <a:t>感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Microsoft JhengHei Light"/>
                <a:cs typeface="Microsoft JhengHei Light"/>
              </a:rPr>
              <a:t>知</a:t>
            </a:r>
            <a:r>
              <a:rPr dirty="0" smtClean="0" sz="1050" spc="-10">
                <a:latin typeface="Microsoft JhengHei Light"/>
                <a:cs typeface="Microsoft JhengHei Light"/>
              </a:rPr>
              <a:t>机</a:t>
            </a:r>
            <a:r>
              <a:rPr dirty="0" smtClean="0" sz="1050" spc="-10">
                <a:latin typeface="Microsoft JhengHei Light"/>
                <a:cs typeface="Microsoft JhengHei Light"/>
              </a:rPr>
              <a:t>无</a:t>
            </a:r>
            <a:r>
              <a:rPr dirty="0" smtClean="0" sz="1050" spc="-10">
                <a:latin typeface="Microsoft JhengHei Light"/>
                <a:cs typeface="Microsoft JhengHei Light"/>
              </a:rPr>
              <a:t>法</a:t>
            </a:r>
            <a:r>
              <a:rPr dirty="0" smtClean="0" sz="1050" spc="-10">
                <a:latin typeface="Microsoft JhengHei Light"/>
                <a:cs typeface="Microsoft JhengHei Light"/>
              </a:rPr>
              <a:t>解</a:t>
            </a:r>
            <a:r>
              <a:rPr dirty="0" smtClean="0" sz="1050" spc="10">
                <a:latin typeface="Microsoft JhengHei Light"/>
                <a:cs typeface="Microsoft JhengHei Light"/>
              </a:rPr>
              <a:t>决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5">
                <a:latin typeface="Lucida Sans Unicode"/>
                <a:cs typeface="Lucida Sans Unicode"/>
              </a:rPr>
              <a:t>X</a:t>
            </a:r>
            <a:r>
              <a:rPr dirty="0" smtClean="0" sz="1050" spc="-15">
                <a:latin typeface="Lucida Sans Unicode"/>
                <a:cs typeface="Lucida Sans Unicode"/>
              </a:rPr>
              <a:t>O</a:t>
            </a:r>
            <a:r>
              <a:rPr dirty="0" smtClean="0" sz="1050" spc="-10">
                <a:latin typeface="Lucida Sans Unicode"/>
                <a:cs typeface="Lucida Sans Unicode"/>
              </a:rPr>
              <a:t>R</a:t>
            </a:r>
            <a:r>
              <a:rPr dirty="0" smtClean="0" sz="1050" spc="-10">
                <a:latin typeface="宋体"/>
                <a:cs typeface="宋体"/>
              </a:rPr>
              <a:t>问</a:t>
            </a:r>
            <a:r>
              <a:rPr dirty="0" smtClean="0" sz="1050" spc="10">
                <a:latin typeface="宋体"/>
                <a:cs typeface="宋体"/>
              </a:rPr>
              <a:t>题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4658" y="2507641"/>
            <a:ext cx="828040" cy="6432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99700"/>
              </a:lnSpc>
            </a:pPr>
            <a:r>
              <a:rPr dirty="0" smtClean="0" sz="1050" spc="-10">
                <a:latin typeface="宋体"/>
                <a:cs typeface="宋体"/>
              </a:rPr>
              <a:t>专</a:t>
            </a:r>
            <a:r>
              <a:rPr dirty="0" smtClean="0" sz="1050" spc="-10">
                <a:latin typeface="Microsoft JhengHei Light"/>
                <a:cs typeface="Microsoft JhengHei Light"/>
              </a:rPr>
              <a:t>家</a:t>
            </a:r>
            <a:r>
              <a:rPr dirty="0" smtClean="0" sz="1050" spc="-10">
                <a:latin typeface="Microsoft JhengHei Light"/>
                <a:cs typeface="Microsoft JhengHei Light"/>
              </a:rPr>
              <a:t>系</a:t>
            </a:r>
            <a:r>
              <a:rPr dirty="0" smtClean="0" sz="1050" spc="-10">
                <a:latin typeface="宋体"/>
                <a:cs typeface="宋体"/>
              </a:rPr>
              <a:t>统</a:t>
            </a:r>
            <a:r>
              <a:rPr dirty="0" smtClean="0" sz="1050" spc="-10">
                <a:latin typeface="Microsoft JhengHei Light"/>
                <a:cs typeface="Microsoft JhengHei Light"/>
              </a:rPr>
              <a:t>、</a:t>
            </a:r>
            <a:r>
              <a:rPr dirty="0" smtClean="0" sz="1050" spc="10">
                <a:latin typeface="Microsoft JhengHei Light"/>
                <a:cs typeface="Microsoft JhengHei Light"/>
              </a:rPr>
              <a:t>第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Microsoft JhengHei Light"/>
                <a:cs typeface="Microsoft JhengHei Light"/>
              </a:rPr>
              <a:t>五</a:t>
            </a:r>
            <a:r>
              <a:rPr dirty="0" smtClean="0" sz="1050" spc="-10">
                <a:latin typeface="Microsoft JhengHei Light"/>
                <a:cs typeface="Microsoft JhengHei Light"/>
              </a:rPr>
              <a:t>代</a:t>
            </a:r>
            <a:r>
              <a:rPr dirty="0" smtClean="0" sz="1050" spc="-10">
                <a:latin typeface="Microsoft JhengHei Light"/>
                <a:cs typeface="Microsoft JhengHei Light"/>
              </a:rPr>
              <a:t>机</a:t>
            </a:r>
            <a:r>
              <a:rPr dirty="0" smtClean="0" sz="1050" spc="-10">
                <a:latin typeface="Microsoft JhengHei Light"/>
                <a:cs typeface="Microsoft JhengHei Light"/>
              </a:rPr>
              <a:t>、</a:t>
            </a:r>
            <a:r>
              <a:rPr dirty="0" smtClean="0" sz="1050" spc="-10">
                <a:latin typeface="Microsoft JhengHei Light"/>
                <a:cs typeface="Microsoft JhengHei Light"/>
              </a:rPr>
              <a:t>知</a:t>
            </a:r>
            <a:r>
              <a:rPr dirty="0" smtClean="0" sz="1050" spc="10">
                <a:latin typeface="宋体"/>
                <a:cs typeface="宋体"/>
              </a:rPr>
              <a:t>识</a:t>
            </a:r>
            <a:r>
              <a:rPr dirty="0" smtClean="0" sz="1050" spc="5">
                <a:latin typeface="宋体"/>
                <a:cs typeface="宋体"/>
              </a:rPr>
              <a:t> </a:t>
            </a:r>
            <a:r>
              <a:rPr dirty="0" smtClean="0" sz="1050" spc="-10">
                <a:latin typeface="Microsoft JhengHei Light"/>
                <a:cs typeface="Microsoft JhengHei Light"/>
              </a:rPr>
              <a:t>工</a:t>
            </a:r>
            <a:r>
              <a:rPr dirty="0" smtClean="0" sz="1050" spc="10">
                <a:latin typeface="Microsoft JhengHei Light"/>
                <a:cs typeface="Microsoft JhengHei Light"/>
              </a:rPr>
              <a:t>程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Microsoft JhengHei Light"/>
                <a:cs typeface="Microsoft JhengHei Light"/>
              </a:rPr>
              <a:t>知</a:t>
            </a:r>
            <a:r>
              <a:rPr dirty="0" smtClean="0" sz="1050" spc="-10">
                <a:latin typeface="宋体"/>
                <a:cs typeface="宋体"/>
              </a:rPr>
              <a:t>识</a:t>
            </a:r>
            <a:r>
              <a:rPr dirty="0" smtClean="0" sz="1050" spc="-10">
                <a:latin typeface="Microsoft JhengHei Light"/>
                <a:cs typeface="Microsoft JhengHei Light"/>
              </a:rPr>
              <a:t>和</a:t>
            </a:r>
            <a:r>
              <a:rPr dirty="0" smtClean="0" sz="1050" spc="-10">
                <a:latin typeface="宋体"/>
                <a:cs typeface="宋体"/>
              </a:rPr>
              <a:t>逻</a:t>
            </a:r>
            <a:r>
              <a:rPr dirty="0" smtClean="0" sz="1050" spc="10">
                <a:latin typeface="宋体"/>
                <a:cs typeface="宋体"/>
              </a:rPr>
              <a:t>辑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5023" y="4370175"/>
            <a:ext cx="427990" cy="487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10">
                <a:latin typeface="Lucida Sans Unicode"/>
                <a:cs typeface="Lucida Sans Unicode"/>
              </a:rPr>
              <a:t>LI</a:t>
            </a:r>
            <a:r>
              <a:rPr dirty="0" smtClean="0" sz="1050" spc="-10">
                <a:latin typeface="Lucida Sans Unicode"/>
                <a:cs typeface="Lucida Sans Unicode"/>
              </a:rPr>
              <a:t>S</a:t>
            </a:r>
            <a:r>
              <a:rPr dirty="0" smtClean="0" sz="1050" spc="-10">
                <a:latin typeface="Lucida Sans Unicode"/>
                <a:cs typeface="Lucida Sans Unicode"/>
              </a:rPr>
              <a:t>P</a:t>
            </a:r>
            <a:r>
              <a:rPr dirty="0" smtClean="0" sz="1050" spc="10">
                <a:latin typeface="Microsoft JhengHei Light"/>
                <a:cs typeface="Microsoft JhengHei Light"/>
              </a:rPr>
              <a:t>市</a:t>
            </a:r>
            <a:endParaRPr sz="1050">
              <a:latin typeface="Microsoft JhengHei Light"/>
              <a:cs typeface="Microsoft JhengHei Light"/>
            </a:endParaRPr>
          </a:p>
          <a:p>
            <a:pPr marL="12700" marR="12700">
              <a:lnSpc>
                <a:spcPts val="1230"/>
              </a:lnSpc>
              <a:spcBef>
                <a:spcPts val="105"/>
              </a:spcBef>
            </a:pPr>
            <a:r>
              <a:rPr dirty="0" smtClean="0" sz="1050" spc="-10">
                <a:latin typeface="宋体"/>
                <a:cs typeface="宋体"/>
              </a:rPr>
              <a:t>场</a:t>
            </a:r>
            <a:r>
              <a:rPr dirty="0" smtClean="0" sz="1050" spc="-10">
                <a:latin typeface="Microsoft JhengHei Light"/>
                <a:cs typeface="Microsoft JhengHei Light"/>
              </a:rPr>
              <a:t>的</a:t>
            </a:r>
            <a:r>
              <a:rPr dirty="0" smtClean="0" sz="1050" spc="10">
                <a:latin typeface="Microsoft JhengHei Light"/>
                <a:cs typeface="Microsoft JhengHei Light"/>
              </a:rPr>
              <a:t>崩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10">
                <a:latin typeface="宋体"/>
                <a:cs typeface="宋体"/>
              </a:rPr>
              <a:t>溃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91900" y="4216655"/>
            <a:ext cx="523240" cy="1708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10">
                <a:latin typeface="Lucida Sans Unicode"/>
                <a:cs typeface="Lucida Sans Unicode"/>
              </a:rPr>
              <a:t>I</a:t>
            </a:r>
            <a:r>
              <a:rPr dirty="0" smtClean="0" sz="1050" spc="-10">
                <a:latin typeface="Lucida Sans Unicode"/>
                <a:cs typeface="Lucida Sans Unicode"/>
              </a:rPr>
              <a:t>B</a:t>
            </a:r>
            <a:r>
              <a:rPr dirty="0" smtClean="0" sz="1050" spc="-15">
                <a:latin typeface="Lucida Sans Unicode"/>
                <a:cs typeface="Lucida Sans Unicode"/>
              </a:rPr>
              <a:t>M</a:t>
            </a:r>
            <a:r>
              <a:rPr dirty="0" smtClean="0" sz="1050" spc="-10">
                <a:latin typeface="Microsoft JhengHei Light"/>
                <a:cs typeface="Microsoft JhengHei Light"/>
              </a:rPr>
              <a:t>深</a:t>
            </a:r>
            <a:r>
              <a:rPr dirty="0" smtClean="0" sz="1050" spc="10">
                <a:latin typeface="宋体"/>
                <a:cs typeface="宋体"/>
              </a:rPr>
              <a:t>蓝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78621" y="2847052"/>
            <a:ext cx="523240" cy="1708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10">
                <a:latin typeface="Lucida Sans Unicode"/>
                <a:cs typeface="Lucida Sans Unicode"/>
              </a:rPr>
              <a:t>I</a:t>
            </a:r>
            <a:r>
              <a:rPr dirty="0" smtClean="0" sz="1050" spc="-10">
                <a:latin typeface="Lucida Sans Unicode"/>
                <a:cs typeface="Lucida Sans Unicode"/>
              </a:rPr>
              <a:t>B</a:t>
            </a:r>
            <a:r>
              <a:rPr dirty="0" smtClean="0" sz="1050" spc="-15">
                <a:latin typeface="Lucida Sans Unicode"/>
                <a:cs typeface="Lucida Sans Unicode"/>
              </a:rPr>
              <a:t>M</a:t>
            </a:r>
            <a:r>
              <a:rPr dirty="0" smtClean="0" sz="1050" spc="-10">
                <a:latin typeface="Microsoft JhengHei Light"/>
                <a:cs typeface="Microsoft JhengHei Light"/>
              </a:rPr>
              <a:t>沃</a:t>
            </a:r>
            <a:r>
              <a:rPr dirty="0" smtClean="0" sz="1050" spc="10">
                <a:latin typeface="Microsoft JhengHei Light"/>
                <a:cs typeface="Microsoft JhengHei Light"/>
              </a:rPr>
              <a:t>森</a:t>
            </a:r>
            <a:endParaRPr sz="1050">
              <a:latin typeface="Microsoft JhengHei Light"/>
              <a:cs typeface="Microsoft JhengHe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72238" y="3590812"/>
            <a:ext cx="427990" cy="4813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12700" marR="12700">
              <a:lnSpc>
                <a:spcPct val="99200"/>
              </a:lnSpc>
            </a:pPr>
            <a:r>
              <a:rPr dirty="0" smtClean="0" sz="1050" spc="-10">
                <a:latin typeface="Microsoft JhengHei Light"/>
                <a:cs typeface="Microsoft JhengHei Light"/>
              </a:rPr>
              <a:t>深</a:t>
            </a:r>
            <a:r>
              <a:rPr dirty="0" smtClean="0" sz="1050" spc="-10">
                <a:latin typeface="Microsoft JhengHei Light"/>
                <a:cs typeface="Microsoft JhengHei Light"/>
              </a:rPr>
              <a:t>度</a:t>
            </a:r>
            <a:r>
              <a:rPr dirty="0" smtClean="0" sz="1050" spc="10">
                <a:latin typeface="Microsoft JhengHei Light"/>
                <a:cs typeface="Microsoft JhengHei Light"/>
              </a:rPr>
              <a:t>卷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宋体"/>
                <a:cs typeface="宋体"/>
              </a:rPr>
              <a:t>积</a:t>
            </a:r>
            <a:r>
              <a:rPr dirty="0" smtClean="0" sz="1050" spc="-10">
                <a:latin typeface="Microsoft JhengHei Light"/>
                <a:cs typeface="Microsoft JhengHei Light"/>
              </a:rPr>
              <a:t>神</a:t>
            </a:r>
            <a:r>
              <a:rPr dirty="0" smtClean="0" sz="1050" spc="10">
                <a:latin typeface="Microsoft JhengHei Light"/>
                <a:cs typeface="Microsoft JhengHei Light"/>
              </a:rPr>
              <a:t>将</a:t>
            </a:r>
            <a:r>
              <a:rPr dirty="0" smtClean="0" sz="1050" spc="0">
                <a:latin typeface="Microsoft JhengHei Light"/>
                <a:cs typeface="Microsoft JhengHei Light"/>
              </a:rPr>
              <a:t> </a:t>
            </a:r>
            <a:r>
              <a:rPr dirty="0" smtClean="0" sz="1050" spc="-10">
                <a:latin typeface="Microsoft JhengHei Light"/>
                <a:cs typeface="Microsoft JhengHei Light"/>
              </a:rPr>
              <a:t>网</a:t>
            </a:r>
            <a:r>
              <a:rPr dirty="0" smtClean="0" sz="1050" spc="10">
                <a:latin typeface="宋体"/>
                <a:cs typeface="宋体"/>
              </a:rPr>
              <a:t>络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48306" y="3171199"/>
            <a:ext cx="302895" cy="1708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10">
                <a:latin typeface="Lucida Sans Unicode"/>
                <a:cs typeface="Lucida Sans Unicode"/>
              </a:rPr>
              <a:t>RB</a:t>
            </a:r>
            <a:r>
              <a:rPr dirty="0" smtClean="0" sz="1050" spc="5">
                <a:latin typeface="Lucida Sans Unicode"/>
                <a:cs typeface="Lucida Sans Unicode"/>
              </a:rPr>
              <a:t>M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28645" y="3092823"/>
            <a:ext cx="618490" cy="3263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5">
                <a:latin typeface="Lucida Sans Unicode"/>
                <a:cs typeface="Lucida Sans Unicode"/>
              </a:rPr>
              <a:t>G</a:t>
            </a:r>
            <a:r>
              <a:rPr dirty="0" smtClean="0" sz="1050" spc="0">
                <a:latin typeface="Lucida Sans Unicode"/>
                <a:cs typeface="Lucida Sans Unicode"/>
              </a:rPr>
              <a:t>o</a:t>
            </a:r>
            <a:r>
              <a:rPr dirty="0" smtClean="0" sz="1050" spc="0">
                <a:latin typeface="Lucida Sans Unicode"/>
                <a:cs typeface="Lucida Sans Unicode"/>
              </a:rPr>
              <a:t>o</a:t>
            </a:r>
            <a:r>
              <a:rPr dirty="0" smtClean="0" sz="1050" spc="-10">
                <a:latin typeface="Lucida Sans Unicode"/>
                <a:cs typeface="Lucida Sans Unicode"/>
              </a:rPr>
              <a:t>g</a:t>
            </a:r>
            <a:r>
              <a:rPr dirty="0" smtClean="0" sz="1050" spc="-10">
                <a:latin typeface="Lucida Sans Unicode"/>
                <a:cs typeface="Lucida Sans Unicode"/>
              </a:rPr>
              <a:t>le</a:t>
            </a:r>
            <a:r>
              <a:rPr dirty="0" smtClean="0" sz="1050" spc="10">
                <a:latin typeface="Microsoft JhengHei Light"/>
                <a:cs typeface="Microsoft JhengHei Light"/>
              </a:rPr>
              <a:t>知</a:t>
            </a:r>
            <a:endParaRPr sz="1050">
              <a:latin typeface="Microsoft JhengHei Light"/>
              <a:cs typeface="Microsoft JhengHei 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mtClean="0" sz="1050" spc="-10">
                <a:latin typeface="宋体"/>
                <a:cs typeface="宋体"/>
              </a:rPr>
              <a:t>识</a:t>
            </a:r>
            <a:r>
              <a:rPr dirty="0" smtClean="0" sz="1050" spc="-10">
                <a:latin typeface="宋体"/>
                <a:cs typeface="宋体"/>
              </a:rPr>
              <a:t>图</a:t>
            </a:r>
            <a:r>
              <a:rPr dirty="0" smtClean="0" sz="1050" spc="10">
                <a:latin typeface="宋体"/>
                <a:cs typeface="宋体"/>
              </a:rPr>
              <a:t>谱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28644" y="2300758"/>
            <a:ext cx="575310" cy="1708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50" spc="-10">
                <a:latin typeface="Lucida Sans Unicode"/>
                <a:cs typeface="Lucida Sans Unicode"/>
              </a:rPr>
              <a:t>A</a:t>
            </a:r>
            <a:r>
              <a:rPr dirty="0" smtClean="0" sz="1050" spc="-10">
                <a:latin typeface="Lucida Sans Unicode"/>
                <a:cs typeface="Lucida Sans Unicode"/>
              </a:rPr>
              <a:t>l</a:t>
            </a:r>
            <a:r>
              <a:rPr dirty="0" smtClean="0" sz="1050" spc="-5">
                <a:latin typeface="Lucida Sans Unicode"/>
                <a:cs typeface="Lucida Sans Unicode"/>
              </a:rPr>
              <a:t>p</a:t>
            </a:r>
            <a:r>
              <a:rPr dirty="0" smtClean="0" sz="1050" spc="-10">
                <a:latin typeface="Lucida Sans Unicode"/>
                <a:cs typeface="Lucida Sans Unicode"/>
              </a:rPr>
              <a:t>h</a:t>
            </a:r>
            <a:r>
              <a:rPr dirty="0" smtClean="0" sz="1050" spc="-10">
                <a:latin typeface="Lucida Sans Unicode"/>
                <a:cs typeface="Lucida Sans Unicode"/>
              </a:rPr>
              <a:t>a</a:t>
            </a:r>
            <a:r>
              <a:rPr dirty="0" smtClean="0" sz="1050" spc="-5">
                <a:latin typeface="Lucida Sans Unicode"/>
                <a:cs typeface="Lucida Sans Unicode"/>
              </a:rPr>
              <a:t>G</a:t>
            </a:r>
            <a:r>
              <a:rPr dirty="0" smtClean="0" sz="1050" spc="5">
                <a:latin typeface="Lucida Sans Unicode"/>
                <a:cs typeface="Lucida Sans Unicode"/>
              </a:rPr>
              <a:t>o</a:t>
            </a:r>
            <a:endParaRPr sz="10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x</a:t>
            </a:r>
            <a:r>
              <a:rPr dirty="0" smtClean="0" sz="4000" spc="0">
                <a:latin typeface="Microsoft YaHei UI"/>
                <a:cs typeface="Microsoft YaHei UI"/>
              </a:rPr>
              <a:t>am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-5">
                <a:latin typeface="Microsoft YaHei UI"/>
                <a:cs typeface="Microsoft YaHei UI"/>
              </a:rPr>
              <a:t>l</a:t>
            </a:r>
            <a:r>
              <a:rPr dirty="0" smtClean="0" sz="4000" spc="0">
                <a:latin typeface="Microsoft YaHei UI"/>
                <a:cs typeface="Microsoft YaHei UI"/>
              </a:rPr>
              <a:t>e</a:t>
            </a:r>
            <a:r>
              <a:rPr dirty="0" smtClean="0" sz="4000" spc="10">
                <a:latin typeface="Microsoft YaHei UI"/>
                <a:cs typeface="Microsoft YaHei UI"/>
              </a:rPr>
              <a:t> 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f 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V</a:t>
            </a:r>
            <a:r>
              <a:rPr dirty="0" smtClean="0" sz="4000" spc="0">
                <a:latin typeface="Microsoft YaHei UI"/>
                <a:cs typeface="Microsoft YaHei UI"/>
              </a:rPr>
              <a:t>T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2063" y="1426563"/>
            <a:ext cx="7650480" cy="5192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66927" y="1103198"/>
            <a:ext cx="1974596" cy="323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456688" y="1448109"/>
            <a:ext cx="5705856" cy="770834"/>
          </a:xfrm>
          <a:custGeom>
            <a:avLst/>
            <a:gdLst/>
            <a:ahLst/>
            <a:cxnLst/>
            <a:rect l="l" t="t" r="r" b="b"/>
            <a:pathLst>
              <a:path w="5705856" h="770834">
                <a:moveTo>
                  <a:pt x="0" y="128475"/>
                </a:moveTo>
                <a:lnTo>
                  <a:pt x="7181" y="86017"/>
                </a:lnTo>
                <a:lnTo>
                  <a:pt x="27099" y="49542"/>
                </a:lnTo>
                <a:lnTo>
                  <a:pt x="57315" y="21490"/>
                </a:lnTo>
                <a:lnTo>
                  <a:pt x="95390" y="4300"/>
                </a:lnTo>
                <a:lnTo>
                  <a:pt x="5577380" y="0"/>
                </a:lnTo>
                <a:lnTo>
                  <a:pt x="5592047" y="828"/>
                </a:lnTo>
                <a:lnTo>
                  <a:pt x="5632781" y="12526"/>
                </a:lnTo>
                <a:lnTo>
                  <a:pt x="5666719" y="36147"/>
                </a:lnTo>
                <a:lnTo>
                  <a:pt x="5691422" y="69254"/>
                </a:lnTo>
                <a:lnTo>
                  <a:pt x="5704450" y="109406"/>
                </a:lnTo>
                <a:lnTo>
                  <a:pt x="5705856" y="642358"/>
                </a:lnTo>
                <a:lnTo>
                  <a:pt x="5705028" y="657025"/>
                </a:lnTo>
                <a:lnTo>
                  <a:pt x="5693329" y="697760"/>
                </a:lnTo>
                <a:lnTo>
                  <a:pt x="5669708" y="731698"/>
                </a:lnTo>
                <a:lnTo>
                  <a:pt x="5636601" y="756400"/>
                </a:lnTo>
                <a:lnTo>
                  <a:pt x="5596449" y="769428"/>
                </a:lnTo>
                <a:lnTo>
                  <a:pt x="128475" y="770834"/>
                </a:lnTo>
                <a:lnTo>
                  <a:pt x="113808" y="770005"/>
                </a:lnTo>
                <a:lnTo>
                  <a:pt x="73073" y="758307"/>
                </a:lnTo>
                <a:lnTo>
                  <a:pt x="39135" y="734686"/>
                </a:lnTo>
                <a:lnTo>
                  <a:pt x="14433" y="701579"/>
                </a:lnTo>
                <a:lnTo>
                  <a:pt x="1405" y="661427"/>
                </a:lnTo>
                <a:lnTo>
                  <a:pt x="0" y="12847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456688" y="3319581"/>
            <a:ext cx="5705856" cy="752546"/>
          </a:xfrm>
          <a:custGeom>
            <a:avLst/>
            <a:gdLst/>
            <a:ahLst/>
            <a:cxnLst/>
            <a:rect l="l" t="t" r="r" b="b"/>
            <a:pathLst>
              <a:path w="5705856" h="752546">
                <a:moveTo>
                  <a:pt x="0" y="125424"/>
                </a:moveTo>
                <a:lnTo>
                  <a:pt x="7345" y="83029"/>
                </a:lnTo>
                <a:lnTo>
                  <a:pt x="27677" y="46824"/>
                </a:lnTo>
                <a:lnTo>
                  <a:pt x="58436" y="19367"/>
                </a:lnTo>
                <a:lnTo>
                  <a:pt x="97062" y="3220"/>
                </a:lnTo>
                <a:lnTo>
                  <a:pt x="5580432" y="0"/>
                </a:lnTo>
                <a:lnTo>
                  <a:pt x="5595093" y="847"/>
                </a:lnTo>
                <a:lnTo>
                  <a:pt x="5635709" y="12806"/>
                </a:lnTo>
                <a:lnTo>
                  <a:pt x="5669282" y="36898"/>
                </a:lnTo>
                <a:lnTo>
                  <a:pt x="5693253" y="70564"/>
                </a:lnTo>
                <a:lnTo>
                  <a:pt x="5705063" y="111244"/>
                </a:lnTo>
                <a:lnTo>
                  <a:pt x="5705856" y="627121"/>
                </a:lnTo>
                <a:lnTo>
                  <a:pt x="5705008" y="641783"/>
                </a:lnTo>
                <a:lnTo>
                  <a:pt x="5693049" y="682399"/>
                </a:lnTo>
                <a:lnTo>
                  <a:pt x="5668957" y="715972"/>
                </a:lnTo>
                <a:lnTo>
                  <a:pt x="5635292" y="739943"/>
                </a:lnTo>
                <a:lnTo>
                  <a:pt x="5594612" y="751753"/>
                </a:lnTo>
                <a:lnTo>
                  <a:pt x="125424" y="752546"/>
                </a:lnTo>
                <a:lnTo>
                  <a:pt x="110762" y="751698"/>
                </a:lnTo>
                <a:lnTo>
                  <a:pt x="70146" y="739739"/>
                </a:lnTo>
                <a:lnTo>
                  <a:pt x="36573" y="715647"/>
                </a:lnTo>
                <a:lnTo>
                  <a:pt x="12602" y="681981"/>
                </a:lnTo>
                <a:lnTo>
                  <a:pt x="792" y="641301"/>
                </a:lnTo>
                <a:lnTo>
                  <a:pt x="0" y="1254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456688" y="5452955"/>
            <a:ext cx="5705856" cy="770834"/>
          </a:xfrm>
          <a:custGeom>
            <a:avLst/>
            <a:gdLst/>
            <a:ahLst/>
            <a:cxnLst/>
            <a:rect l="l" t="t" r="r" b="b"/>
            <a:pathLst>
              <a:path w="5705856" h="770834">
                <a:moveTo>
                  <a:pt x="0" y="128475"/>
                </a:moveTo>
                <a:lnTo>
                  <a:pt x="7181" y="86017"/>
                </a:lnTo>
                <a:lnTo>
                  <a:pt x="27099" y="49542"/>
                </a:lnTo>
                <a:lnTo>
                  <a:pt x="57315" y="21490"/>
                </a:lnTo>
                <a:lnTo>
                  <a:pt x="95390" y="4300"/>
                </a:lnTo>
                <a:lnTo>
                  <a:pt x="5577380" y="0"/>
                </a:lnTo>
                <a:lnTo>
                  <a:pt x="5592047" y="828"/>
                </a:lnTo>
                <a:lnTo>
                  <a:pt x="5632781" y="12526"/>
                </a:lnTo>
                <a:lnTo>
                  <a:pt x="5666719" y="36147"/>
                </a:lnTo>
                <a:lnTo>
                  <a:pt x="5691422" y="69254"/>
                </a:lnTo>
                <a:lnTo>
                  <a:pt x="5704450" y="109406"/>
                </a:lnTo>
                <a:lnTo>
                  <a:pt x="5705856" y="642358"/>
                </a:lnTo>
                <a:lnTo>
                  <a:pt x="5705028" y="657025"/>
                </a:lnTo>
                <a:lnTo>
                  <a:pt x="5693329" y="697760"/>
                </a:lnTo>
                <a:lnTo>
                  <a:pt x="5669708" y="731698"/>
                </a:lnTo>
                <a:lnTo>
                  <a:pt x="5636601" y="756400"/>
                </a:lnTo>
                <a:lnTo>
                  <a:pt x="5596449" y="769428"/>
                </a:lnTo>
                <a:lnTo>
                  <a:pt x="128475" y="770834"/>
                </a:lnTo>
                <a:lnTo>
                  <a:pt x="113808" y="770005"/>
                </a:lnTo>
                <a:lnTo>
                  <a:pt x="73073" y="758307"/>
                </a:lnTo>
                <a:lnTo>
                  <a:pt x="39135" y="734686"/>
                </a:lnTo>
                <a:lnTo>
                  <a:pt x="14433" y="701579"/>
                </a:lnTo>
                <a:lnTo>
                  <a:pt x="1405" y="661427"/>
                </a:lnTo>
                <a:lnTo>
                  <a:pt x="0" y="12847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x</a:t>
            </a:r>
            <a:r>
              <a:rPr dirty="0" smtClean="0" sz="4000" spc="0">
                <a:latin typeface="Microsoft YaHei UI"/>
                <a:cs typeface="Microsoft YaHei UI"/>
              </a:rPr>
              <a:t>am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-5">
                <a:latin typeface="Microsoft YaHei UI"/>
                <a:cs typeface="Microsoft YaHei UI"/>
              </a:rPr>
              <a:t>l</a:t>
            </a:r>
            <a:r>
              <a:rPr dirty="0" smtClean="0" sz="4000" spc="0">
                <a:latin typeface="Microsoft YaHei UI"/>
                <a:cs typeface="Microsoft YaHei UI"/>
              </a:rPr>
              <a:t>e</a:t>
            </a:r>
            <a:r>
              <a:rPr dirty="0" smtClean="0" sz="4000" spc="10">
                <a:latin typeface="Microsoft YaHei UI"/>
                <a:cs typeface="Microsoft YaHei UI"/>
              </a:rPr>
              <a:t> 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f 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V</a:t>
            </a:r>
            <a:r>
              <a:rPr dirty="0" smtClean="0" sz="4000" spc="0">
                <a:latin typeface="Microsoft YaHei UI"/>
                <a:cs typeface="Microsoft YaHei UI"/>
              </a:rPr>
              <a:t>T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9952" y="1201898"/>
            <a:ext cx="6743706" cy="5519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207008" y="970488"/>
            <a:ext cx="1608581" cy="2314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846070" y="1201898"/>
            <a:ext cx="4926330" cy="1590069"/>
          </a:xfrm>
          <a:custGeom>
            <a:avLst/>
            <a:gdLst/>
            <a:ahLst/>
            <a:cxnLst/>
            <a:rect l="l" t="t" r="r" b="b"/>
            <a:pathLst>
              <a:path w="4926330" h="1590069">
                <a:moveTo>
                  <a:pt x="0" y="265016"/>
                </a:moveTo>
                <a:lnTo>
                  <a:pt x="3468" y="222029"/>
                </a:lnTo>
                <a:lnTo>
                  <a:pt x="13510" y="181251"/>
                </a:lnTo>
                <a:lnTo>
                  <a:pt x="29580" y="143226"/>
                </a:lnTo>
                <a:lnTo>
                  <a:pt x="51132" y="108501"/>
                </a:lnTo>
                <a:lnTo>
                  <a:pt x="77621" y="77621"/>
                </a:lnTo>
                <a:lnTo>
                  <a:pt x="108501" y="51132"/>
                </a:lnTo>
                <a:lnTo>
                  <a:pt x="143226" y="29580"/>
                </a:lnTo>
                <a:lnTo>
                  <a:pt x="181250" y="13510"/>
                </a:lnTo>
                <a:lnTo>
                  <a:pt x="222029" y="3468"/>
                </a:lnTo>
                <a:lnTo>
                  <a:pt x="265016" y="0"/>
                </a:lnTo>
                <a:lnTo>
                  <a:pt x="4661313" y="0"/>
                </a:lnTo>
                <a:lnTo>
                  <a:pt x="4704300" y="3468"/>
                </a:lnTo>
                <a:lnTo>
                  <a:pt x="4745078" y="13510"/>
                </a:lnTo>
                <a:lnTo>
                  <a:pt x="4783103" y="29580"/>
                </a:lnTo>
                <a:lnTo>
                  <a:pt x="4817828" y="51132"/>
                </a:lnTo>
                <a:lnTo>
                  <a:pt x="4848708" y="77621"/>
                </a:lnTo>
                <a:lnTo>
                  <a:pt x="4875197" y="108501"/>
                </a:lnTo>
                <a:lnTo>
                  <a:pt x="4896749" y="143226"/>
                </a:lnTo>
                <a:lnTo>
                  <a:pt x="4912819" y="181251"/>
                </a:lnTo>
                <a:lnTo>
                  <a:pt x="4922861" y="222029"/>
                </a:lnTo>
                <a:lnTo>
                  <a:pt x="4926330" y="265016"/>
                </a:lnTo>
                <a:lnTo>
                  <a:pt x="4926330" y="1325052"/>
                </a:lnTo>
                <a:lnTo>
                  <a:pt x="4922861" y="1368039"/>
                </a:lnTo>
                <a:lnTo>
                  <a:pt x="4912819" y="1408817"/>
                </a:lnTo>
                <a:lnTo>
                  <a:pt x="4896749" y="1446842"/>
                </a:lnTo>
                <a:lnTo>
                  <a:pt x="4875197" y="1481567"/>
                </a:lnTo>
                <a:lnTo>
                  <a:pt x="4848708" y="1512447"/>
                </a:lnTo>
                <a:lnTo>
                  <a:pt x="4817828" y="1538936"/>
                </a:lnTo>
                <a:lnTo>
                  <a:pt x="4783103" y="1560488"/>
                </a:lnTo>
                <a:lnTo>
                  <a:pt x="4745078" y="1576558"/>
                </a:lnTo>
                <a:lnTo>
                  <a:pt x="4704300" y="1586600"/>
                </a:lnTo>
                <a:lnTo>
                  <a:pt x="4661313" y="1590069"/>
                </a:lnTo>
                <a:lnTo>
                  <a:pt x="265016" y="1590069"/>
                </a:lnTo>
                <a:lnTo>
                  <a:pt x="222029" y="1586600"/>
                </a:lnTo>
                <a:lnTo>
                  <a:pt x="181250" y="1576558"/>
                </a:lnTo>
                <a:lnTo>
                  <a:pt x="143226" y="1560488"/>
                </a:lnTo>
                <a:lnTo>
                  <a:pt x="108501" y="1538936"/>
                </a:lnTo>
                <a:lnTo>
                  <a:pt x="77621" y="1512447"/>
                </a:lnTo>
                <a:lnTo>
                  <a:pt x="51132" y="1481567"/>
                </a:lnTo>
                <a:lnTo>
                  <a:pt x="29580" y="1446842"/>
                </a:lnTo>
                <a:lnTo>
                  <a:pt x="13510" y="1408817"/>
                </a:lnTo>
                <a:lnTo>
                  <a:pt x="3468" y="1368039"/>
                </a:lnTo>
                <a:lnTo>
                  <a:pt x="0" y="1325052"/>
                </a:lnTo>
                <a:lnTo>
                  <a:pt x="0" y="26501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846070" y="3286731"/>
            <a:ext cx="4926330" cy="1289080"/>
          </a:xfrm>
          <a:custGeom>
            <a:avLst/>
            <a:gdLst/>
            <a:ahLst/>
            <a:cxnLst/>
            <a:rect l="l" t="t" r="r" b="b"/>
            <a:pathLst>
              <a:path w="4926330" h="1289080">
                <a:moveTo>
                  <a:pt x="0" y="214848"/>
                </a:moveTo>
                <a:lnTo>
                  <a:pt x="6244" y="163217"/>
                </a:lnTo>
                <a:lnTo>
                  <a:pt x="23980" y="116113"/>
                </a:lnTo>
                <a:lnTo>
                  <a:pt x="51717" y="75027"/>
                </a:lnTo>
                <a:lnTo>
                  <a:pt x="87961" y="41453"/>
                </a:lnTo>
                <a:lnTo>
                  <a:pt x="131219" y="16883"/>
                </a:lnTo>
                <a:lnTo>
                  <a:pt x="179998" y="2812"/>
                </a:lnTo>
                <a:lnTo>
                  <a:pt x="214848" y="0"/>
                </a:lnTo>
                <a:lnTo>
                  <a:pt x="4711482" y="0"/>
                </a:lnTo>
                <a:lnTo>
                  <a:pt x="4763112" y="6244"/>
                </a:lnTo>
                <a:lnTo>
                  <a:pt x="4810216" y="23980"/>
                </a:lnTo>
                <a:lnTo>
                  <a:pt x="4851302" y="51717"/>
                </a:lnTo>
                <a:lnTo>
                  <a:pt x="4884876" y="87961"/>
                </a:lnTo>
                <a:lnTo>
                  <a:pt x="4909446" y="131219"/>
                </a:lnTo>
                <a:lnTo>
                  <a:pt x="4923518" y="179998"/>
                </a:lnTo>
                <a:lnTo>
                  <a:pt x="4926330" y="214848"/>
                </a:lnTo>
                <a:lnTo>
                  <a:pt x="4926330" y="1074232"/>
                </a:lnTo>
                <a:lnTo>
                  <a:pt x="4920086" y="1125862"/>
                </a:lnTo>
                <a:lnTo>
                  <a:pt x="4902349" y="1172966"/>
                </a:lnTo>
                <a:lnTo>
                  <a:pt x="4874612" y="1214052"/>
                </a:lnTo>
                <a:lnTo>
                  <a:pt x="4838368" y="1247626"/>
                </a:lnTo>
                <a:lnTo>
                  <a:pt x="4795110" y="1272196"/>
                </a:lnTo>
                <a:lnTo>
                  <a:pt x="4746331" y="1286268"/>
                </a:lnTo>
                <a:lnTo>
                  <a:pt x="4711482" y="1289080"/>
                </a:lnTo>
                <a:lnTo>
                  <a:pt x="214848" y="1289080"/>
                </a:lnTo>
                <a:lnTo>
                  <a:pt x="163217" y="1282835"/>
                </a:lnTo>
                <a:lnTo>
                  <a:pt x="116113" y="1265099"/>
                </a:lnTo>
                <a:lnTo>
                  <a:pt x="75027" y="1237362"/>
                </a:lnTo>
                <a:lnTo>
                  <a:pt x="41453" y="1201118"/>
                </a:lnTo>
                <a:lnTo>
                  <a:pt x="16883" y="1157860"/>
                </a:lnTo>
                <a:lnTo>
                  <a:pt x="2811" y="1109081"/>
                </a:lnTo>
                <a:lnTo>
                  <a:pt x="0" y="1074232"/>
                </a:lnTo>
                <a:lnTo>
                  <a:pt x="0" y="214848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815589" y="5115943"/>
            <a:ext cx="4926330" cy="1065401"/>
          </a:xfrm>
          <a:custGeom>
            <a:avLst/>
            <a:gdLst/>
            <a:ahLst/>
            <a:cxnLst/>
            <a:rect l="l" t="t" r="r" b="b"/>
            <a:pathLst>
              <a:path w="4926330" h="1065401">
                <a:moveTo>
                  <a:pt x="0" y="177572"/>
                </a:moveTo>
                <a:lnTo>
                  <a:pt x="5277" y="134430"/>
                </a:lnTo>
                <a:lnTo>
                  <a:pt x="20257" y="95129"/>
                </a:lnTo>
                <a:lnTo>
                  <a:pt x="43664" y="60947"/>
                </a:lnTo>
                <a:lnTo>
                  <a:pt x="74220" y="33159"/>
                </a:lnTo>
                <a:lnTo>
                  <a:pt x="110649" y="13042"/>
                </a:lnTo>
                <a:lnTo>
                  <a:pt x="151674" y="1874"/>
                </a:lnTo>
                <a:lnTo>
                  <a:pt x="4748758" y="0"/>
                </a:lnTo>
                <a:lnTo>
                  <a:pt x="4763486" y="602"/>
                </a:lnTo>
                <a:lnTo>
                  <a:pt x="4805489" y="9255"/>
                </a:lnTo>
                <a:lnTo>
                  <a:pt x="4843226" y="27186"/>
                </a:lnTo>
                <a:lnTo>
                  <a:pt x="4875419" y="53118"/>
                </a:lnTo>
                <a:lnTo>
                  <a:pt x="4900791" y="85773"/>
                </a:lnTo>
                <a:lnTo>
                  <a:pt x="4918067" y="123877"/>
                </a:lnTo>
                <a:lnTo>
                  <a:pt x="4925968" y="166150"/>
                </a:lnTo>
                <a:lnTo>
                  <a:pt x="4926330" y="887828"/>
                </a:lnTo>
                <a:lnTo>
                  <a:pt x="4925727" y="902557"/>
                </a:lnTo>
                <a:lnTo>
                  <a:pt x="4917074" y="944560"/>
                </a:lnTo>
                <a:lnTo>
                  <a:pt x="4899143" y="982297"/>
                </a:lnTo>
                <a:lnTo>
                  <a:pt x="4873211" y="1014490"/>
                </a:lnTo>
                <a:lnTo>
                  <a:pt x="4840556" y="1039862"/>
                </a:lnTo>
                <a:lnTo>
                  <a:pt x="4802453" y="1057138"/>
                </a:lnTo>
                <a:lnTo>
                  <a:pt x="4760179" y="1065039"/>
                </a:lnTo>
                <a:lnTo>
                  <a:pt x="177572" y="1065401"/>
                </a:lnTo>
                <a:lnTo>
                  <a:pt x="162843" y="1064798"/>
                </a:lnTo>
                <a:lnTo>
                  <a:pt x="120840" y="1056145"/>
                </a:lnTo>
                <a:lnTo>
                  <a:pt x="83103" y="1038214"/>
                </a:lnTo>
                <a:lnTo>
                  <a:pt x="50910" y="1012282"/>
                </a:lnTo>
                <a:lnTo>
                  <a:pt x="25538" y="979627"/>
                </a:lnTo>
                <a:lnTo>
                  <a:pt x="8262" y="941523"/>
                </a:lnTo>
                <a:lnTo>
                  <a:pt x="361" y="899250"/>
                </a:lnTo>
                <a:lnTo>
                  <a:pt x="0" y="17757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189" y="314134"/>
            <a:ext cx="2057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知识分类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249045"/>
            <a:ext cx="1689100" cy="4089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百科知识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8781" y="1950667"/>
            <a:ext cx="7545840" cy="4528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189" y="314134"/>
            <a:ext cx="2057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知识分类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249045"/>
            <a:ext cx="1689100" cy="4089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领域知识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3609" y="2324796"/>
            <a:ext cx="3960564" cy="3734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964174" y="2324796"/>
            <a:ext cx="4004260" cy="3455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知识分类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5137150" cy="12884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事实性知识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乔布斯，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，苹果）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中华人民共和国，首都，北京）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00721" y="5745769"/>
            <a:ext cx="842310" cy="676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70227" y="5718152"/>
            <a:ext cx="1567249" cy="766364"/>
          </a:xfrm>
          <a:custGeom>
            <a:avLst/>
            <a:gdLst/>
            <a:ahLst/>
            <a:cxnLst/>
            <a:rect l="l" t="t" r="r" b="b"/>
            <a:pathLst>
              <a:path w="1567249" h="766364">
                <a:moveTo>
                  <a:pt x="0" y="127729"/>
                </a:moveTo>
                <a:lnTo>
                  <a:pt x="7220" y="85286"/>
                </a:lnTo>
                <a:lnTo>
                  <a:pt x="27238" y="48876"/>
                </a:lnTo>
                <a:lnTo>
                  <a:pt x="57585" y="20966"/>
                </a:lnTo>
                <a:lnTo>
                  <a:pt x="95794" y="4024"/>
                </a:lnTo>
                <a:lnTo>
                  <a:pt x="1439519" y="0"/>
                </a:lnTo>
                <a:lnTo>
                  <a:pt x="1454184" y="832"/>
                </a:lnTo>
                <a:lnTo>
                  <a:pt x="1494891" y="12593"/>
                </a:lnTo>
                <a:lnTo>
                  <a:pt x="1528742" y="36328"/>
                </a:lnTo>
                <a:lnTo>
                  <a:pt x="1553270" y="69570"/>
                </a:lnTo>
                <a:lnTo>
                  <a:pt x="1566007" y="109850"/>
                </a:lnTo>
                <a:lnTo>
                  <a:pt x="1567249" y="638634"/>
                </a:lnTo>
                <a:lnTo>
                  <a:pt x="1566416" y="653299"/>
                </a:lnTo>
                <a:lnTo>
                  <a:pt x="1554655" y="694006"/>
                </a:lnTo>
                <a:lnTo>
                  <a:pt x="1530920" y="727857"/>
                </a:lnTo>
                <a:lnTo>
                  <a:pt x="1497678" y="752385"/>
                </a:lnTo>
                <a:lnTo>
                  <a:pt x="1457398" y="765122"/>
                </a:lnTo>
                <a:lnTo>
                  <a:pt x="127729" y="766364"/>
                </a:lnTo>
                <a:lnTo>
                  <a:pt x="113064" y="765531"/>
                </a:lnTo>
                <a:lnTo>
                  <a:pt x="72357" y="753770"/>
                </a:lnTo>
                <a:lnTo>
                  <a:pt x="38506" y="730035"/>
                </a:lnTo>
                <a:lnTo>
                  <a:pt x="13978" y="696793"/>
                </a:lnTo>
                <a:lnTo>
                  <a:pt x="1241" y="656512"/>
                </a:lnTo>
                <a:lnTo>
                  <a:pt x="0" y="127729"/>
                </a:lnTo>
                <a:close/>
              </a:path>
            </a:pathLst>
          </a:custGeom>
          <a:ln w="13808">
            <a:solidFill>
              <a:srgbClr val="0070C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010302" y="5718152"/>
            <a:ext cx="1574153" cy="766364"/>
          </a:xfrm>
          <a:custGeom>
            <a:avLst/>
            <a:gdLst/>
            <a:ahLst/>
            <a:cxnLst/>
            <a:rect l="l" t="t" r="r" b="b"/>
            <a:pathLst>
              <a:path w="1574153" h="766364">
                <a:moveTo>
                  <a:pt x="0" y="127729"/>
                </a:moveTo>
                <a:lnTo>
                  <a:pt x="7220" y="85286"/>
                </a:lnTo>
                <a:lnTo>
                  <a:pt x="27238" y="48876"/>
                </a:lnTo>
                <a:lnTo>
                  <a:pt x="57585" y="20966"/>
                </a:lnTo>
                <a:lnTo>
                  <a:pt x="95794" y="4024"/>
                </a:lnTo>
                <a:lnTo>
                  <a:pt x="1446423" y="0"/>
                </a:lnTo>
                <a:lnTo>
                  <a:pt x="1461089" y="832"/>
                </a:lnTo>
                <a:lnTo>
                  <a:pt x="1501795" y="12593"/>
                </a:lnTo>
                <a:lnTo>
                  <a:pt x="1535646" y="36328"/>
                </a:lnTo>
                <a:lnTo>
                  <a:pt x="1560174" y="69570"/>
                </a:lnTo>
                <a:lnTo>
                  <a:pt x="1572911" y="109851"/>
                </a:lnTo>
                <a:lnTo>
                  <a:pt x="1574153" y="638634"/>
                </a:lnTo>
                <a:lnTo>
                  <a:pt x="1573320" y="653300"/>
                </a:lnTo>
                <a:lnTo>
                  <a:pt x="1561559" y="694006"/>
                </a:lnTo>
                <a:lnTo>
                  <a:pt x="1537824" y="727857"/>
                </a:lnTo>
                <a:lnTo>
                  <a:pt x="1504582" y="752385"/>
                </a:lnTo>
                <a:lnTo>
                  <a:pt x="1464301" y="765122"/>
                </a:lnTo>
                <a:lnTo>
                  <a:pt x="127729" y="766364"/>
                </a:lnTo>
                <a:lnTo>
                  <a:pt x="113063" y="765531"/>
                </a:lnTo>
                <a:lnTo>
                  <a:pt x="72357" y="753770"/>
                </a:lnTo>
                <a:lnTo>
                  <a:pt x="38506" y="730035"/>
                </a:lnTo>
                <a:lnTo>
                  <a:pt x="13978" y="696793"/>
                </a:lnTo>
                <a:lnTo>
                  <a:pt x="1241" y="656512"/>
                </a:lnTo>
                <a:lnTo>
                  <a:pt x="0" y="127729"/>
                </a:lnTo>
                <a:close/>
              </a:path>
            </a:pathLst>
          </a:custGeom>
          <a:ln w="13808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884921" y="5773386"/>
            <a:ext cx="607567" cy="607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306075" y="5207243"/>
            <a:ext cx="1014914" cy="352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364761" y="5231408"/>
            <a:ext cx="897544" cy="2761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364761" y="5231408"/>
            <a:ext cx="897543" cy="276167"/>
          </a:xfrm>
          <a:custGeom>
            <a:avLst/>
            <a:gdLst/>
            <a:ahLst/>
            <a:cxnLst/>
            <a:rect l="l" t="t" r="r" b="b"/>
            <a:pathLst>
              <a:path w="897543" h="276167">
                <a:moveTo>
                  <a:pt x="0" y="138084"/>
                </a:moveTo>
                <a:lnTo>
                  <a:pt x="224385" y="138084"/>
                </a:lnTo>
                <a:lnTo>
                  <a:pt x="224385" y="0"/>
                </a:lnTo>
                <a:lnTo>
                  <a:pt x="673157" y="0"/>
                </a:lnTo>
                <a:lnTo>
                  <a:pt x="673157" y="138084"/>
                </a:lnTo>
                <a:lnTo>
                  <a:pt x="897543" y="138084"/>
                </a:lnTo>
                <a:lnTo>
                  <a:pt x="448771" y="276167"/>
                </a:lnTo>
                <a:lnTo>
                  <a:pt x="0" y="138084"/>
                </a:lnTo>
                <a:close/>
              </a:path>
            </a:pathLst>
          </a:custGeom>
          <a:ln w="69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593839" y="4012820"/>
            <a:ext cx="4467005" cy="1173710"/>
          </a:xfrm>
          <a:custGeom>
            <a:avLst/>
            <a:gdLst/>
            <a:ahLst/>
            <a:cxnLst/>
            <a:rect l="l" t="t" r="r" b="b"/>
            <a:pathLst>
              <a:path w="4467005" h="1173710">
                <a:moveTo>
                  <a:pt x="0" y="195622"/>
                </a:moveTo>
                <a:lnTo>
                  <a:pt x="5685" y="148612"/>
                </a:lnTo>
                <a:lnTo>
                  <a:pt x="21834" y="105722"/>
                </a:lnTo>
                <a:lnTo>
                  <a:pt x="47089" y="68313"/>
                </a:lnTo>
                <a:lnTo>
                  <a:pt x="80090" y="37743"/>
                </a:lnTo>
                <a:lnTo>
                  <a:pt x="119477" y="15372"/>
                </a:lnTo>
                <a:lnTo>
                  <a:pt x="163891" y="2560"/>
                </a:lnTo>
                <a:lnTo>
                  <a:pt x="195621" y="0"/>
                </a:lnTo>
                <a:lnTo>
                  <a:pt x="4271383" y="0"/>
                </a:lnTo>
                <a:lnTo>
                  <a:pt x="4318393" y="5685"/>
                </a:lnTo>
                <a:lnTo>
                  <a:pt x="4361282" y="21835"/>
                </a:lnTo>
                <a:lnTo>
                  <a:pt x="4398691" y="47089"/>
                </a:lnTo>
                <a:lnTo>
                  <a:pt x="4429261" y="80090"/>
                </a:lnTo>
                <a:lnTo>
                  <a:pt x="4451632" y="119477"/>
                </a:lnTo>
                <a:lnTo>
                  <a:pt x="4464444" y="163891"/>
                </a:lnTo>
                <a:lnTo>
                  <a:pt x="4467005" y="195622"/>
                </a:lnTo>
                <a:lnTo>
                  <a:pt x="4467005" y="978088"/>
                </a:lnTo>
                <a:lnTo>
                  <a:pt x="4461319" y="1025098"/>
                </a:lnTo>
                <a:lnTo>
                  <a:pt x="4445170" y="1067988"/>
                </a:lnTo>
                <a:lnTo>
                  <a:pt x="4419915" y="1105397"/>
                </a:lnTo>
                <a:lnTo>
                  <a:pt x="4386914" y="1135967"/>
                </a:lnTo>
                <a:lnTo>
                  <a:pt x="4347527" y="1158337"/>
                </a:lnTo>
                <a:lnTo>
                  <a:pt x="4303113" y="1171150"/>
                </a:lnTo>
                <a:lnTo>
                  <a:pt x="4271383" y="1173710"/>
                </a:lnTo>
                <a:lnTo>
                  <a:pt x="195621" y="1173710"/>
                </a:lnTo>
                <a:lnTo>
                  <a:pt x="148611" y="1168025"/>
                </a:lnTo>
                <a:lnTo>
                  <a:pt x="105722" y="1151875"/>
                </a:lnTo>
                <a:lnTo>
                  <a:pt x="68313" y="1126620"/>
                </a:lnTo>
                <a:lnTo>
                  <a:pt x="37743" y="1093620"/>
                </a:lnTo>
                <a:lnTo>
                  <a:pt x="15372" y="1054233"/>
                </a:lnTo>
                <a:lnTo>
                  <a:pt x="2560" y="1009819"/>
                </a:lnTo>
                <a:lnTo>
                  <a:pt x="0" y="978088"/>
                </a:lnTo>
                <a:lnTo>
                  <a:pt x="0" y="195622"/>
                </a:lnTo>
                <a:close/>
              </a:path>
            </a:pathLst>
          </a:custGeom>
          <a:ln w="13808">
            <a:solidFill>
              <a:srgbClr val="CC99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64540" y="3479968"/>
            <a:ext cx="6116320" cy="1621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主观性知识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30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 marL="1932305" marR="12700" indent="0">
              <a:lnSpc>
                <a:spcPct val="97300"/>
              </a:lnSpc>
            </a:pPr>
            <a:r>
              <a:rPr dirty="0" smtClean="0" sz="1300" spc="15">
                <a:latin typeface="Times New Roman"/>
                <a:cs typeface="Times New Roman"/>
              </a:rPr>
              <a:t>“</a:t>
            </a:r>
            <a:r>
              <a:rPr dirty="0" smtClean="0" sz="1350" spc="-55">
                <a:latin typeface="Microsoft JhengHei"/>
                <a:cs typeface="Microsoft JhengHei"/>
              </a:rPr>
              <a:t>我今年天</a:t>
            </a:r>
            <a:r>
              <a:rPr dirty="0" smtClean="0" sz="1350" spc="-55">
                <a:latin typeface="宋体"/>
                <a:cs typeface="宋体"/>
              </a:rPr>
              <a:t>让入手诺基亚</a:t>
            </a:r>
            <a:r>
              <a:rPr dirty="0" smtClean="0" sz="1300" spc="-20" i="1">
                <a:latin typeface="Arial"/>
                <a:cs typeface="Arial"/>
              </a:rPr>
              <a:t>5800</a:t>
            </a:r>
            <a:r>
              <a:rPr dirty="0" smtClean="0" sz="1350" spc="135">
                <a:latin typeface="Microsoft JhengHei"/>
                <a:cs typeface="Microsoft JhengHei"/>
              </a:rPr>
              <a:t>，把玩不I</a:t>
            </a:r>
            <a:r>
              <a:rPr dirty="0" smtClean="0" sz="1300" spc="-20" i="1">
                <a:latin typeface="Arial"/>
                <a:cs typeface="Arial"/>
              </a:rPr>
              <a:t>24</a:t>
            </a:r>
            <a:r>
              <a:rPr dirty="0" smtClean="0" sz="1350" spc="-55">
                <a:latin typeface="Microsoft JhengHei"/>
                <a:cs typeface="Microsoft JhengHei"/>
              </a:rPr>
              <a:t>小</a:t>
            </a:r>
            <a:r>
              <a:rPr dirty="0" smtClean="0" sz="1350" spc="-55">
                <a:latin typeface="宋体"/>
                <a:cs typeface="宋体"/>
              </a:rPr>
              <a:t>时，</a:t>
            </a:r>
            <a:r>
              <a:rPr dirty="0" smtClean="0" sz="1350" spc="-55">
                <a:solidFill>
                  <a:srgbClr val="FF0000"/>
                </a:solidFill>
                <a:latin typeface="Microsoft JhengHei"/>
                <a:cs typeface="Microsoft JhengHei"/>
              </a:rPr>
              <a:t>目前感</a:t>
            </a:r>
            <a:r>
              <a:rPr dirty="0" smtClean="0" sz="1350" spc="-15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350" spc="-55">
                <a:solidFill>
                  <a:srgbClr val="FF0000"/>
                </a:solidFill>
                <a:latin typeface="宋体"/>
                <a:cs typeface="宋体"/>
              </a:rPr>
              <a:t>觉</a:t>
            </a:r>
            <a:r>
              <a:rPr dirty="0" smtClean="0" sz="1300" spc="-20" i="1">
                <a:solidFill>
                  <a:srgbClr val="FF0000"/>
                </a:solidFill>
                <a:latin typeface="Arial"/>
                <a:cs typeface="Arial"/>
              </a:rPr>
              <a:t>5800</a:t>
            </a:r>
            <a:r>
              <a:rPr dirty="0" smtClean="0" sz="1350" spc="-55">
                <a:solidFill>
                  <a:srgbClr val="FF0000"/>
                </a:solidFill>
                <a:latin typeface="Microsoft JhengHei"/>
                <a:cs typeface="Microsoft JhengHei"/>
              </a:rPr>
              <a:t>屏幕很好，操作也很方便，通</a:t>
            </a:r>
            <a:r>
              <a:rPr dirty="0" smtClean="0" sz="1350" spc="-55">
                <a:solidFill>
                  <a:srgbClr val="FF0000"/>
                </a:solidFill>
                <a:latin typeface="宋体"/>
                <a:cs typeface="宋体"/>
              </a:rPr>
              <a:t>话质量也不错，</a:t>
            </a:r>
            <a:r>
              <a:rPr dirty="0" smtClean="0" sz="1350" spc="-55">
                <a:solidFill>
                  <a:srgbClr val="0070C0"/>
                </a:solidFill>
                <a:latin typeface="Microsoft JhengHei"/>
                <a:cs typeface="Microsoft JhengHei"/>
              </a:rPr>
              <a:t>但是</a:t>
            </a:r>
            <a:r>
              <a:rPr dirty="0" smtClean="0" sz="1350" spc="-55">
                <a:solidFill>
                  <a:srgbClr val="0070C0"/>
                </a:solidFill>
                <a:latin typeface="Microsoft JhengHei"/>
                <a:cs typeface="Microsoft JhengHei"/>
              </a:rPr>
              <a:t> 外形有些俑女性化，不适合男生。</a:t>
            </a:r>
            <a:r>
              <a:rPr dirty="0" smtClean="0" sz="1350" spc="-55">
                <a:solidFill>
                  <a:srgbClr val="0070C0"/>
                </a:solidFill>
                <a:latin typeface="宋体"/>
                <a:cs typeface="宋体"/>
              </a:rPr>
              <a:t>这些都是小问题，最主</a:t>
            </a:r>
            <a:r>
              <a:rPr dirty="0" smtClean="0" sz="1350" spc="-30">
                <a:solidFill>
                  <a:srgbClr val="0070C0"/>
                </a:solidFill>
                <a:latin typeface="宋体"/>
                <a:cs typeface="宋体"/>
              </a:rPr>
              <a:t> </a:t>
            </a:r>
            <a:r>
              <a:rPr dirty="0" smtClean="0" sz="1350" spc="-55">
                <a:solidFill>
                  <a:srgbClr val="0070C0"/>
                </a:solidFill>
                <a:latin typeface="Microsoft JhengHei"/>
                <a:cs typeface="Microsoft JhengHei"/>
              </a:rPr>
              <a:t>要的</a:t>
            </a:r>
            <a:r>
              <a:rPr dirty="0" smtClean="0" sz="1350" spc="-55">
                <a:solidFill>
                  <a:srgbClr val="0070C0"/>
                </a:solidFill>
                <a:latin typeface="宋体"/>
                <a:cs typeface="宋体"/>
              </a:rPr>
              <a:t>问题是电池不耐用，只能坚持一天，反正我觉得对不</a:t>
            </a:r>
            <a:r>
              <a:rPr dirty="0" smtClean="0" sz="1350" spc="-30">
                <a:solidFill>
                  <a:srgbClr val="0070C0"/>
                </a:solidFill>
                <a:latin typeface="宋体"/>
                <a:cs typeface="宋体"/>
              </a:rPr>
              <a:t> </a:t>
            </a:r>
            <a:r>
              <a:rPr dirty="0" smtClean="0" sz="1350" spc="-55">
                <a:solidFill>
                  <a:srgbClr val="0070C0"/>
                </a:solidFill>
                <a:latin typeface="Microsoft JhengHei"/>
                <a:cs typeface="Microsoft JhengHei"/>
              </a:rPr>
              <a:t>起</a:t>
            </a:r>
            <a:r>
              <a:rPr dirty="0" smtClean="0" sz="1350" spc="-55">
                <a:solidFill>
                  <a:srgbClr val="0070C0"/>
                </a:solidFill>
                <a:latin typeface="宋体"/>
                <a:cs typeface="宋体"/>
              </a:rPr>
              <a:t>这个价格</a:t>
            </a:r>
            <a:r>
              <a:rPr dirty="0" smtClean="0" sz="1350" spc="-55">
                <a:solidFill>
                  <a:srgbClr val="0070C0"/>
                </a:solidFill>
                <a:latin typeface="Microsoft JhengHei"/>
                <a:cs typeface="Microsoft JhengHei"/>
              </a:rPr>
              <a:t>。</a:t>
            </a:r>
            <a:r>
              <a:rPr dirty="0" smtClean="0" sz="1300" spc="-55">
                <a:latin typeface="Times New Roman"/>
                <a:cs typeface="Times New Roman"/>
              </a:rPr>
              <a:t>”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43533" y="5781383"/>
            <a:ext cx="515620" cy="4006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50" spc="150">
                <a:solidFill>
                  <a:srgbClr val="CC9900"/>
                </a:solidFill>
                <a:latin typeface="Arial"/>
                <a:cs typeface="Arial"/>
              </a:rPr>
              <a:t>n</a:t>
            </a:r>
            <a:r>
              <a:rPr dirty="0" smtClean="0" sz="750" spc="150">
                <a:solidFill>
                  <a:srgbClr val="CC9900"/>
                </a:solidFill>
                <a:latin typeface="Arial"/>
                <a:cs typeface="Arial"/>
              </a:rPr>
              <a:t>   </a:t>
            </a:r>
            <a:r>
              <a:rPr dirty="0" smtClean="0" sz="750" spc="65">
                <a:solidFill>
                  <a:srgbClr val="CC9900"/>
                </a:solidFill>
                <a:latin typeface="Arial"/>
                <a:cs typeface="Arial"/>
              </a:rPr>
              <a:t> </a:t>
            </a:r>
            <a:r>
              <a:rPr dirty="0" smtClean="0" sz="1200" spc="-15">
                <a:latin typeface="Microsoft JhengHei"/>
                <a:cs typeface="Microsoft JhengHei"/>
              </a:rPr>
              <a:t>外形</a:t>
            </a: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mtClean="0" sz="750" spc="150">
                <a:solidFill>
                  <a:srgbClr val="CC9900"/>
                </a:solidFill>
                <a:latin typeface="Arial"/>
                <a:cs typeface="Arial"/>
              </a:rPr>
              <a:t>n</a:t>
            </a:r>
            <a:r>
              <a:rPr dirty="0" smtClean="0" sz="750" spc="150">
                <a:solidFill>
                  <a:srgbClr val="CC9900"/>
                </a:solidFill>
                <a:latin typeface="Arial"/>
                <a:cs typeface="Arial"/>
              </a:rPr>
              <a:t>   </a:t>
            </a:r>
            <a:r>
              <a:rPr dirty="0" smtClean="0" sz="750" spc="65">
                <a:solidFill>
                  <a:srgbClr val="CC9900"/>
                </a:solidFill>
                <a:latin typeface="Arial"/>
                <a:cs typeface="Arial"/>
              </a:rPr>
              <a:t> </a:t>
            </a:r>
            <a:r>
              <a:rPr dirty="0" smtClean="0" sz="1200" spc="-15">
                <a:latin typeface="宋体"/>
                <a:cs typeface="宋体"/>
              </a:rPr>
              <a:t>电池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6197" y="5781383"/>
            <a:ext cx="819785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50" spc="150">
                <a:solidFill>
                  <a:srgbClr val="CC9900"/>
                </a:solidFill>
                <a:latin typeface="Arial"/>
                <a:cs typeface="Arial"/>
              </a:rPr>
              <a:t>n</a:t>
            </a:r>
            <a:r>
              <a:rPr dirty="0" smtClean="0" sz="750" spc="150">
                <a:solidFill>
                  <a:srgbClr val="CC9900"/>
                </a:solidFill>
                <a:latin typeface="Arial"/>
                <a:cs typeface="Arial"/>
              </a:rPr>
              <a:t>   </a:t>
            </a:r>
            <a:r>
              <a:rPr dirty="0" smtClean="0" sz="750" spc="65">
                <a:solidFill>
                  <a:srgbClr val="CC9900"/>
                </a:solidFill>
                <a:latin typeface="Arial"/>
                <a:cs typeface="Arial"/>
              </a:rPr>
              <a:t> </a:t>
            </a:r>
            <a:r>
              <a:rPr dirty="0" smtClean="0" sz="1200" spc="-15">
                <a:latin typeface="Microsoft JhengHei"/>
                <a:cs typeface="Microsoft JhengHei"/>
              </a:rPr>
              <a:t>屏幕</a:t>
            </a: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mtClean="0" sz="750" spc="150">
                <a:solidFill>
                  <a:srgbClr val="CC9900"/>
                </a:solidFill>
                <a:latin typeface="Arial"/>
                <a:cs typeface="Arial"/>
              </a:rPr>
              <a:t>n</a:t>
            </a:r>
            <a:r>
              <a:rPr dirty="0" smtClean="0" sz="750" spc="150">
                <a:solidFill>
                  <a:srgbClr val="CC9900"/>
                </a:solidFill>
                <a:latin typeface="Arial"/>
                <a:cs typeface="Arial"/>
              </a:rPr>
              <a:t>   </a:t>
            </a:r>
            <a:r>
              <a:rPr dirty="0" smtClean="0" sz="750" spc="65">
                <a:solidFill>
                  <a:srgbClr val="CC9900"/>
                </a:solidFill>
                <a:latin typeface="Arial"/>
                <a:cs typeface="Arial"/>
              </a:rPr>
              <a:t> </a:t>
            </a:r>
            <a:r>
              <a:rPr dirty="0" smtClean="0" sz="1200" spc="-15">
                <a:latin typeface="Microsoft JhengHei"/>
                <a:cs typeface="Microsoft JhengHei"/>
              </a:rPr>
              <a:t>操作</a:t>
            </a: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mtClean="0" sz="750" spc="150">
                <a:solidFill>
                  <a:srgbClr val="CC9900"/>
                </a:solidFill>
                <a:latin typeface="Arial"/>
                <a:cs typeface="Arial"/>
              </a:rPr>
              <a:t>n</a:t>
            </a:r>
            <a:r>
              <a:rPr dirty="0" smtClean="0" sz="750" spc="150">
                <a:solidFill>
                  <a:srgbClr val="CC9900"/>
                </a:solidFill>
                <a:latin typeface="Arial"/>
                <a:cs typeface="Arial"/>
              </a:rPr>
              <a:t>   </a:t>
            </a:r>
            <a:r>
              <a:rPr dirty="0" smtClean="0" sz="750" spc="65">
                <a:solidFill>
                  <a:srgbClr val="CC9900"/>
                </a:solidFill>
                <a:latin typeface="Arial"/>
                <a:cs typeface="Arial"/>
              </a:rPr>
              <a:t> </a:t>
            </a:r>
            <a:r>
              <a:rPr dirty="0" smtClean="0" sz="1200" spc="-15">
                <a:latin typeface="Microsoft JhengHei"/>
                <a:cs typeface="Microsoft JhengHei"/>
              </a:rPr>
              <a:t>通</a:t>
            </a:r>
            <a:r>
              <a:rPr dirty="0" smtClean="0" sz="1200" spc="-15">
                <a:latin typeface="宋体"/>
                <a:cs typeface="宋体"/>
              </a:rPr>
              <a:t>话质量</a:t>
            </a:r>
            <a:endParaRPr sz="1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知识分类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6048375" cy="49987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200" spc="22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200" spc="22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000" spc="225">
                <a:latin typeface="Microsoft YaHei UI"/>
                <a:cs typeface="Microsoft YaHei UI"/>
              </a:rPr>
              <a:t>场景知识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打人，打篮球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39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M</a:t>
            </a:r>
            <a:r>
              <a:rPr dirty="0" smtClean="0" sz="1800" spc="-5">
                <a:latin typeface="Microsoft YaHei UI"/>
                <a:cs typeface="Microsoft YaHei UI"/>
              </a:rPr>
              <a:t>J</a:t>
            </a:r>
            <a:r>
              <a:rPr dirty="0" smtClean="0" sz="1800" spc="0">
                <a:latin typeface="Microsoft YaHei UI"/>
                <a:cs typeface="Microsoft YaHei UI"/>
              </a:rPr>
              <a:t>出版了三部专辑</a:t>
            </a:r>
            <a:r>
              <a:rPr dirty="0" smtClean="0" sz="1800" spc="755">
                <a:latin typeface="Arial"/>
                <a:cs typeface="Arial"/>
              </a:rPr>
              <a:t>à</a:t>
            </a:r>
            <a:r>
              <a:rPr dirty="0" smtClean="0" sz="1800" spc="0">
                <a:latin typeface="Microsoft YaHei UI"/>
                <a:cs typeface="Microsoft YaHei UI"/>
              </a:rPr>
              <a:t>M</a:t>
            </a:r>
            <a:r>
              <a:rPr dirty="0" smtClean="0" sz="1800" spc="-5">
                <a:latin typeface="Microsoft YaHei UI"/>
                <a:cs typeface="Microsoft YaHei UI"/>
              </a:rPr>
              <a:t>i</a:t>
            </a:r>
            <a:r>
              <a:rPr dirty="0" smtClean="0" sz="1800" spc="-5">
                <a:latin typeface="Microsoft YaHei UI"/>
                <a:cs typeface="Microsoft YaHei UI"/>
              </a:rPr>
              <a:t>c</a:t>
            </a:r>
            <a:r>
              <a:rPr dirty="0" smtClean="0" sz="1800" spc="0">
                <a:latin typeface="Microsoft YaHei UI"/>
                <a:cs typeface="Microsoft YaHei UI"/>
              </a:rPr>
              <a:t>hael </a:t>
            </a:r>
            <a:r>
              <a:rPr dirty="0" smtClean="0" sz="1800" spc="-5">
                <a:latin typeface="Microsoft YaHei UI"/>
                <a:cs typeface="Microsoft YaHei UI"/>
              </a:rPr>
              <a:t>J</a:t>
            </a:r>
            <a:r>
              <a:rPr dirty="0" smtClean="0" sz="1800" spc="5">
                <a:latin typeface="Microsoft YaHei UI"/>
                <a:cs typeface="Microsoft YaHei UI"/>
              </a:rPr>
              <a:t>a</a:t>
            </a:r>
            <a:r>
              <a:rPr dirty="0" smtClean="0" sz="1800" spc="-5">
                <a:latin typeface="Microsoft YaHei UI"/>
                <a:cs typeface="Microsoft YaHei UI"/>
              </a:rPr>
              <a:t>c</a:t>
            </a:r>
            <a:r>
              <a:rPr dirty="0" smtClean="0" sz="1800" spc="-5">
                <a:latin typeface="Microsoft YaHei UI"/>
                <a:cs typeface="Microsoft YaHei UI"/>
              </a:rPr>
              <a:t>k</a:t>
            </a:r>
            <a:r>
              <a:rPr dirty="0" smtClean="0" sz="1800" spc="5">
                <a:latin typeface="Microsoft YaHei UI"/>
                <a:cs typeface="Microsoft YaHei UI"/>
              </a:rPr>
              <a:t>s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0">
                <a:latin typeface="Microsoft YaHei UI"/>
                <a:cs typeface="Microsoft YaHei UI"/>
              </a:rPr>
              <a:t>n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39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M</a:t>
            </a:r>
            <a:r>
              <a:rPr dirty="0" smtClean="0" sz="1800" spc="-5">
                <a:latin typeface="Microsoft YaHei UI"/>
                <a:cs typeface="Microsoft YaHei UI"/>
              </a:rPr>
              <a:t>J</a:t>
            </a:r>
            <a:r>
              <a:rPr dirty="0" smtClean="0" sz="1800" spc="0">
                <a:latin typeface="Microsoft YaHei UI"/>
                <a:cs typeface="Microsoft YaHei UI"/>
              </a:rPr>
              <a:t>获得了</a:t>
            </a:r>
            <a:r>
              <a:rPr dirty="0" smtClean="0" sz="1800" spc="-5">
                <a:latin typeface="Microsoft YaHei UI"/>
                <a:cs typeface="Microsoft YaHei UI"/>
              </a:rPr>
              <a:t>NB</a:t>
            </a:r>
            <a:r>
              <a:rPr dirty="0" smtClean="0" sz="1800" spc="-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总冠军</a:t>
            </a:r>
            <a:r>
              <a:rPr dirty="0" smtClean="0" sz="1800" spc="755">
                <a:latin typeface="Arial"/>
                <a:cs typeface="Arial"/>
              </a:rPr>
              <a:t>à</a:t>
            </a:r>
            <a:r>
              <a:rPr dirty="0" smtClean="0" sz="1800" spc="0">
                <a:latin typeface="Microsoft YaHei UI"/>
                <a:cs typeface="Microsoft YaHei UI"/>
              </a:rPr>
              <a:t>M</a:t>
            </a:r>
            <a:r>
              <a:rPr dirty="0" smtClean="0" sz="1800" spc="-5">
                <a:latin typeface="Microsoft YaHei UI"/>
                <a:cs typeface="Microsoft YaHei UI"/>
              </a:rPr>
              <a:t>i</a:t>
            </a:r>
            <a:r>
              <a:rPr dirty="0" smtClean="0" sz="1800" spc="-5">
                <a:latin typeface="Microsoft YaHei UI"/>
                <a:cs typeface="Microsoft YaHei UI"/>
              </a:rPr>
              <a:t>c</a:t>
            </a:r>
            <a:r>
              <a:rPr dirty="0" smtClean="0" sz="1800" spc="0">
                <a:latin typeface="Microsoft YaHei UI"/>
                <a:cs typeface="Microsoft YaHei UI"/>
              </a:rPr>
              <a:t>hael </a:t>
            </a:r>
            <a:r>
              <a:rPr dirty="0" smtClean="0" sz="1800" spc="-5">
                <a:latin typeface="Microsoft YaHei UI"/>
                <a:cs typeface="Microsoft YaHei UI"/>
              </a:rPr>
              <a:t>J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-5">
                <a:latin typeface="Microsoft YaHei UI"/>
                <a:cs typeface="Microsoft YaHei UI"/>
              </a:rPr>
              <a:t>rd</a:t>
            </a:r>
            <a:r>
              <a:rPr dirty="0" smtClean="0" sz="1800" spc="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n</a:t>
            </a:r>
            <a:endParaRPr sz="18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05"/>
              </a:spcBef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订机票的步骤，红烧肉的做法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  <a:tabLst>
                <a:tab pos="354965" algn="l"/>
              </a:tabLst>
            </a:pPr>
            <a:r>
              <a:rPr dirty="0" smtClean="0" sz="1200" spc="22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200" spc="22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000" spc="225">
                <a:latin typeface="Microsoft YaHei UI"/>
                <a:cs typeface="Microsoft YaHei UI"/>
              </a:rPr>
              <a:t>语言知识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 spc="-5">
                <a:latin typeface="Microsoft YaHei UI"/>
                <a:cs typeface="Microsoft YaHei UI"/>
              </a:rPr>
              <a:t>(</a:t>
            </a:r>
            <a:r>
              <a:rPr dirty="0" smtClean="0" sz="1800" spc="0">
                <a:latin typeface="Microsoft YaHei UI"/>
                <a:cs typeface="Microsoft YaHei UI"/>
              </a:rPr>
              <a:t>乔丹，</a:t>
            </a:r>
            <a:r>
              <a:rPr dirty="0" smtClean="0" sz="1800" spc="-5">
                <a:latin typeface="Microsoft YaHei UI"/>
                <a:cs typeface="Microsoft YaHei UI"/>
              </a:rPr>
              <a:t>S</a:t>
            </a:r>
            <a:r>
              <a:rPr dirty="0" smtClean="0" sz="1800" spc="0">
                <a:latin typeface="Microsoft YaHei UI"/>
                <a:cs typeface="Microsoft YaHei UI"/>
              </a:rPr>
              <a:t>ame</a:t>
            </a:r>
            <a:r>
              <a:rPr dirty="0" smtClean="0" sz="1800" spc="-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s， 佐敦)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39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800" spc="-5">
                <a:latin typeface="Microsoft YaHei UI"/>
                <a:cs typeface="Microsoft YaHei UI"/>
              </a:rPr>
              <a:t>(</a:t>
            </a:r>
            <a:r>
              <a:rPr dirty="0" smtClean="0" sz="1800" spc="0">
                <a:latin typeface="Microsoft YaHei UI"/>
                <a:cs typeface="Microsoft YaHei UI"/>
              </a:rPr>
              <a:t>乔丹，</a:t>
            </a:r>
            <a:r>
              <a:rPr dirty="0" smtClean="0" sz="1800" spc="-5">
                <a:latin typeface="Microsoft YaHei UI"/>
                <a:cs typeface="Microsoft YaHei UI"/>
              </a:rPr>
              <a:t>S</a:t>
            </a:r>
            <a:r>
              <a:rPr dirty="0" smtClean="0" sz="1800" spc="0">
                <a:latin typeface="Microsoft YaHei UI"/>
                <a:cs typeface="Microsoft YaHei UI"/>
              </a:rPr>
              <a:t>ame</a:t>
            </a:r>
            <a:r>
              <a:rPr dirty="0" smtClean="0" sz="1800" spc="-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s,</a:t>
            </a:r>
            <a:r>
              <a:rPr dirty="0" smtClean="0" sz="1800" spc="5">
                <a:latin typeface="Microsoft YaHei UI"/>
                <a:cs typeface="Microsoft YaHei UI"/>
              </a:rPr>
              <a:t> </a:t>
            </a:r>
            <a:r>
              <a:rPr dirty="0" smtClean="0" sz="1800" spc="-5">
                <a:latin typeface="Microsoft YaHei UI"/>
                <a:cs typeface="Microsoft YaHei UI"/>
              </a:rPr>
              <a:t>J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-5">
                <a:latin typeface="Microsoft YaHei UI"/>
                <a:cs typeface="Microsoft YaHei UI"/>
              </a:rPr>
              <a:t>rd</a:t>
            </a:r>
            <a:r>
              <a:rPr dirty="0" smtClean="0" sz="1800" spc="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n)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4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800" spc="-5">
                <a:latin typeface="Microsoft YaHei UI"/>
                <a:cs typeface="Microsoft YaHei UI"/>
              </a:rPr>
              <a:t>(</a:t>
            </a:r>
            <a:r>
              <a:rPr dirty="0" smtClean="0" sz="1800" spc="0">
                <a:latin typeface="Microsoft YaHei UI"/>
                <a:cs typeface="Microsoft YaHei UI"/>
              </a:rPr>
              <a:t>M</a:t>
            </a:r>
            <a:r>
              <a:rPr dirty="0" smtClean="0" sz="1800" spc="-5">
                <a:latin typeface="Microsoft YaHei UI"/>
                <a:cs typeface="Microsoft YaHei UI"/>
              </a:rPr>
              <a:t>ic</a:t>
            </a:r>
            <a:r>
              <a:rPr dirty="0" smtClean="0" sz="1800" spc="0">
                <a:latin typeface="Microsoft YaHei UI"/>
                <a:cs typeface="Microsoft YaHei UI"/>
              </a:rPr>
              <a:t>r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0">
                <a:latin typeface="Microsoft YaHei UI"/>
                <a:cs typeface="Microsoft YaHei UI"/>
              </a:rPr>
              <a:t>s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0">
                <a:latin typeface="Microsoft YaHei UI"/>
                <a:cs typeface="Microsoft YaHei UI"/>
              </a:rPr>
              <a:t>f</a:t>
            </a:r>
            <a:r>
              <a:rPr dirty="0" smtClean="0" sz="1800" spc="-5">
                <a:latin typeface="Microsoft YaHei UI"/>
                <a:cs typeface="Microsoft YaHei UI"/>
              </a:rPr>
              <a:t>t</a:t>
            </a:r>
            <a:r>
              <a:rPr dirty="0" smtClean="0" sz="1800" spc="0">
                <a:latin typeface="Microsoft YaHei UI"/>
                <a:cs typeface="Microsoft YaHei UI"/>
              </a:rPr>
              <a:t>， </a:t>
            </a:r>
            <a:r>
              <a:rPr dirty="0" smtClean="0" sz="1800" spc="-5">
                <a:latin typeface="Microsoft YaHei UI"/>
                <a:cs typeface="Microsoft YaHei UI"/>
              </a:rPr>
              <a:t>S</a:t>
            </a:r>
            <a:r>
              <a:rPr dirty="0" smtClean="0" sz="1800" spc="0">
                <a:latin typeface="Microsoft YaHei UI"/>
                <a:cs typeface="Microsoft YaHei UI"/>
              </a:rPr>
              <a:t>ame</a:t>
            </a:r>
            <a:r>
              <a:rPr dirty="0" smtClean="0" sz="1800" spc="-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s,</a:t>
            </a:r>
            <a:r>
              <a:rPr dirty="0" smtClean="0" sz="1800" spc="5">
                <a:latin typeface="Microsoft YaHei UI"/>
                <a:cs typeface="Microsoft YaHei UI"/>
              </a:rPr>
              <a:t> </a:t>
            </a:r>
            <a:r>
              <a:rPr dirty="0" smtClean="0" sz="1800" spc="0">
                <a:latin typeface="Microsoft YaHei UI"/>
                <a:cs typeface="Microsoft YaHei UI"/>
              </a:rPr>
              <a:t>M</a:t>
            </a:r>
            <a:r>
              <a:rPr dirty="0" smtClean="0" sz="1800" spc="-5">
                <a:latin typeface="Microsoft YaHei UI"/>
                <a:cs typeface="Microsoft YaHei UI"/>
              </a:rPr>
              <a:t>S</a:t>
            </a:r>
            <a:r>
              <a:rPr dirty="0" smtClean="0" sz="1800" spc="0">
                <a:latin typeface="Microsoft YaHei UI"/>
                <a:cs typeface="Microsoft YaHei UI"/>
              </a:rPr>
              <a:t>)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4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800" spc="-5">
                <a:latin typeface="Microsoft YaHei UI"/>
                <a:cs typeface="Microsoft YaHei UI"/>
              </a:rPr>
              <a:t>(</a:t>
            </a:r>
            <a:r>
              <a:rPr dirty="0" smtClean="0" sz="1800" spc="0">
                <a:latin typeface="Microsoft YaHei UI"/>
                <a:cs typeface="Microsoft YaHei UI"/>
              </a:rPr>
              <a:t>h</a:t>
            </a:r>
            <a:r>
              <a:rPr dirty="0" smtClean="0" sz="1800" spc="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s</a:t>
            </a:r>
            <a:r>
              <a:rPr dirty="0" smtClean="0" sz="1800" spc="5">
                <a:latin typeface="Microsoft YaHei UI"/>
                <a:cs typeface="Microsoft YaHei UI"/>
              </a:rPr>
              <a:t>F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0">
                <a:latin typeface="Microsoft YaHei UI"/>
                <a:cs typeface="Microsoft YaHei UI"/>
              </a:rPr>
              <a:t>un</a:t>
            </a:r>
            <a:r>
              <a:rPr dirty="0" smtClean="0" sz="1800" spc="-5">
                <a:latin typeface="Microsoft YaHei UI"/>
                <a:cs typeface="Microsoft YaHei UI"/>
              </a:rPr>
              <a:t>d</a:t>
            </a:r>
            <a:r>
              <a:rPr dirty="0" smtClean="0" sz="1800" spc="0">
                <a:latin typeface="Microsoft YaHei UI"/>
                <a:cs typeface="Microsoft YaHei UI"/>
              </a:rPr>
              <a:t>e</a:t>
            </a:r>
            <a:r>
              <a:rPr dirty="0" smtClean="0" sz="1800" spc="-5">
                <a:latin typeface="Microsoft YaHei UI"/>
                <a:cs typeface="Microsoft YaHei UI"/>
              </a:rPr>
              <a:t>d</a:t>
            </a:r>
            <a:r>
              <a:rPr dirty="0" smtClean="0" sz="1800" spc="0">
                <a:latin typeface="Microsoft YaHei UI"/>
                <a:cs typeface="Microsoft YaHei UI"/>
              </a:rPr>
              <a:t>,</a:t>
            </a:r>
            <a:r>
              <a:rPr dirty="0" smtClean="0" sz="1800" spc="5">
                <a:latin typeface="Microsoft YaHei UI"/>
                <a:cs typeface="Microsoft YaHei UI"/>
              </a:rPr>
              <a:t> </a:t>
            </a:r>
            <a:r>
              <a:rPr dirty="0" smtClean="0" sz="1800" spc="-5">
                <a:latin typeface="Microsoft YaHei UI"/>
                <a:cs typeface="Microsoft YaHei UI"/>
              </a:rPr>
              <a:t>S</a:t>
            </a:r>
            <a:r>
              <a:rPr dirty="0" smtClean="0" sz="1800" spc="0">
                <a:latin typeface="Microsoft YaHei UI"/>
                <a:cs typeface="Microsoft YaHei UI"/>
              </a:rPr>
              <a:t>ame</a:t>
            </a:r>
            <a:r>
              <a:rPr dirty="0" smtClean="0" sz="1800" spc="-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s,</a:t>
            </a:r>
            <a:r>
              <a:rPr dirty="0" smtClean="0" sz="1800" spc="5">
                <a:latin typeface="Microsoft YaHei UI"/>
                <a:cs typeface="Microsoft YaHei UI"/>
              </a:rPr>
              <a:t> </a:t>
            </a:r>
            <a:r>
              <a:rPr dirty="0" smtClean="0" sz="1800" spc="-5">
                <a:latin typeface="Microsoft YaHei UI"/>
                <a:cs typeface="Microsoft YaHei UI"/>
              </a:rPr>
              <a:t>i</a:t>
            </a:r>
            <a:r>
              <a:rPr dirty="0" smtClean="0" sz="1800" spc="0">
                <a:latin typeface="Microsoft YaHei UI"/>
                <a:cs typeface="Microsoft YaHei UI"/>
              </a:rPr>
              <a:t>s</a:t>
            </a:r>
            <a:r>
              <a:rPr dirty="0" smtClean="0" sz="1800" spc="5">
                <a:latin typeface="Microsoft YaHei UI"/>
                <a:cs typeface="Microsoft YaHei UI"/>
              </a:rPr>
              <a:t>F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0">
                <a:latin typeface="Microsoft YaHei UI"/>
                <a:cs typeface="Microsoft YaHei UI"/>
              </a:rPr>
              <a:t>un</a:t>
            </a:r>
            <a:r>
              <a:rPr dirty="0" smtClean="0" sz="1800" spc="-5">
                <a:latin typeface="Microsoft YaHei UI"/>
                <a:cs typeface="Microsoft YaHei UI"/>
              </a:rPr>
              <a:t>d</a:t>
            </a:r>
            <a:r>
              <a:rPr dirty="0" smtClean="0" sz="1800" spc="5">
                <a:latin typeface="Microsoft YaHei UI"/>
                <a:cs typeface="Microsoft YaHei UI"/>
              </a:rPr>
              <a:t>e</a:t>
            </a:r>
            <a:r>
              <a:rPr dirty="0" smtClean="0" sz="1800" spc="-5">
                <a:latin typeface="Microsoft YaHei UI"/>
                <a:cs typeface="Microsoft YaHei UI"/>
              </a:rPr>
              <a:t>r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0">
                <a:latin typeface="Microsoft YaHei UI"/>
                <a:cs typeface="Microsoft YaHei UI"/>
              </a:rPr>
              <a:t>f)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  <a:tabLst>
                <a:tab pos="354965" algn="l"/>
              </a:tabLst>
            </a:pPr>
            <a:r>
              <a:rPr dirty="0" smtClean="0" sz="1200" spc="22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200" spc="22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000" spc="225">
                <a:latin typeface="Microsoft YaHei UI"/>
                <a:cs typeface="Microsoft YaHei UI"/>
              </a:rPr>
              <a:t>常识知识</a:t>
            </a:r>
            <a:r>
              <a:rPr dirty="0" smtClean="0" sz="2000" spc="-5">
                <a:latin typeface="Microsoft YaHei UI"/>
                <a:cs typeface="Microsoft YaHei UI"/>
              </a:rPr>
              <a:t> 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0">
                <a:latin typeface="Microsoft YaHei UI"/>
                <a:cs typeface="Microsoft YaHei UI"/>
              </a:rPr>
              <a:t>Commo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latin typeface="Microsoft YaHei UI"/>
                <a:cs typeface="Microsoft YaHei UI"/>
              </a:rPr>
              <a:t>-s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e </a:t>
            </a:r>
            <a:r>
              <a:rPr dirty="0" smtClean="0" sz="2000" spc="5">
                <a:latin typeface="Microsoft YaHei UI"/>
                <a:cs typeface="Microsoft YaHei UI"/>
              </a:rPr>
              <a:t>Kn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w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5">
                <a:latin typeface="Microsoft YaHei UI"/>
                <a:cs typeface="Microsoft YaHei UI"/>
              </a:rPr>
              <a:t>d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e)</a:t>
            </a:r>
            <a:endParaRPr sz="20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3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h</a:t>
            </a:r>
            <a:r>
              <a:rPr dirty="0" smtClean="0" sz="1800" spc="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s</a:t>
            </a:r>
            <a:r>
              <a:rPr dirty="0" smtClean="0" sz="1800" spc="-10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b</a:t>
            </a:r>
            <a:r>
              <a:rPr dirty="0" smtClean="0" sz="1800" spc="-5">
                <a:latin typeface="Microsoft YaHei UI"/>
                <a:cs typeface="Microsoft YaHei UI"/>
              </a:rPr>
              <a:t>i</a:t>
            </a:r>
            <a:r>
              <a:rPr dirty="0" smtClean="0" sz="1800" spc="-5">
                <a:latin typeface="Microsoft YaHei UI"/>
                <a:cs typeface="Microsoft YaHei UI"/>
              </a:rPr>
              <a:t>l</a:t>
            </a:r>
            <a:r>
              <a:rPr dirty="0" smtClean="0" sz="1800" spc="-5">
                <a:latin typeface="Microsoft YaHei UI"/>
                <a:cs typeface="Microsoft YaHei UI"/>
              </a:rPr>
              <a:t>i</a:t>
            </a:r>
            <a:r>
              <a:rPr dirty="0" smtClean="0" sz="1800" spc="0">
                <a:latin typeface="Microsoft YaHei UI"/>
                <a:cs typeface="Microsoft YaHei UI"/>
              </a:rPr>
              <a:t>t</a:t>
            </a:r>
            <a:r>
              <a:rPr dirty="0" smtClean="0" sz="1800" spc="-5">
                <a:latin typeface="Microsoft YaHei UI"/>
                <a:cs typeface="Microsoft YaHei UI"/>
              </a:rPr>
              <a:t>y</a:t>
            </a:r>
            <a:r>
              <a:rPr dirty="0" smtClean="0" sz="1800" spc="-5">
                <a:latin typeface="Microsoft YaHei UI"/>
                <a:cs typeface="Microsoft YaHei UI"/>
              </a:rPr>
              <a:t>(</a:t>
            </a:r>
            <a:r>
              <a:rPr dirty="0" smtClean="0" sz="1800" spc="0">
                <a:latin typeface="Microsoft YaHei UI"/>
                <a:cs typeface="Microsoft YaHei UI"/>
              </a:rPr>
              <a:t>鸟，飞）， h</a:t>
            </a:r>
            <a:r>
              <a:rPr dirty="0" smtClean="0" sz="1800" spc="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s</a:t>
            </a:r>
            <a:r>
              <a:rPr dirty="0" smtClean="0" sz="1800" spc="-10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b</a:t>
            </a:r>
            <a:r>
              <a:rPr dirty="0" smtClean="0" sz="1800" spc="-5">
                <a:latin typeface="Microsoft YaHei UI"/>
                <a:cs typeface="Microsoft YaHei UI"/>
              </a:rPr>
              <a:t>i</a:t>
            </a:r>
            <a:r>
              <a:rPr dirty="0" smtClean="0" sz="1800" spc="-5">
                <a:latin typeface="Microsoft YaHei UI"/>
                <a:cs typeface="Microsoft YaHei UI"/>
              </a:rPr>
              <a:t>l</a:t>
            </a:r>
            <a:r>
              <a:rPr dirty="0" smtClean="0" sz="1800" spc="-5">
                <a:latin typeface="Microsoft YaHei UI"/>
                <a:cs typeface="Microsoft YaHei UI"/>
              </a:rPr>
              <a:t>i</a:t>
            </a:r>
            <a:r>
              <a:rPr dirty="0" smtClean="0" sz="1800" spc="0">
                <a:latin typeface="Microsoft YaHei UI"/>
                <a:cs typeface="Microsoft YaHei UI"/>
              </a:rPr>
              <a:t>t</a:t>
            </a:r>
            <a:r>
              <a:rPr dirty="0" smtClean="0" sz="1800" spc="-5">
                <a:latin typeface="Microsoft YaHei UI"/>
                <a:cs typeface="Microsoft YaHei UI"/>
              </a:rPr>
              <a:t>y</a:t>
            </a:r>
            <a:r>
              <a:rPr dirty="0" smtClean="0" sz="1800" spc="-5">
                <a:latin typeface="Microsoft YaHei UI"/>
                <a:cs typeface="Microsoft YaHei UI"/>
              </a:rPr>
              <a:t>(</a:t>
            </a:r>
            <a:r>
              <a:rPr dirty="0" smtClean="0" sz="1800" spc="0">
                <a:latin typeface="Microsoft YaHei UI"/>
                <a:cs typeface="Microsoft YaHei UI"/>
              </a:rPr>
              <a:t>人，说话）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4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h</a:t>
            </a:r>
            <a:r>
              <a:rPr dirty="0" smtClean="0" sz="1800" spc="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s</a:t>
            </a:r>
            <a:r>
              <a:rPr dirty="0" smtClean="0" sz="1800" spc="-5">
                <a:latin typeface="Microsoft YaHei UI"/>
                <a:cs typeface="Microsoft YaHei UI"/>
              </a:rPr>
              <a:t>P</a:t>
            </a:r>
            <a:r>
              <a:rPr dirty="0" smtClean="0" sz="1800" spc="0">
                <a:latin typeface="Microsoft YaHei UI"/>
                <a:cs typeface="Microsoft YaHei UI"/>
              </a:rPr>
              <a:t>r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0">
                <a:latin typeface="Microsoft YaHei UI"/>
                <a:cs typeface="Microsoft YaHei UI"/>
              </a:rPr>
              <a:t>pert</a:t>
            </a:r>
            <a:r>
              <a:rPr dirty="0" smtClean="0" sz="1800" spc="-5">
                <a:latin typeface="Microsoft YaHei UI"/>
                <a:cs typeface="Microsoft YaHei UI"/>
              </a:rPr>
              <a:t>i</a:t>
            </a:r>
            <a:r>
              <a:rPr dirty="0" smtClean="0" sz="1800" spc="0">
                <a:latin typeface="Microsoft YaHei UI"/>
                <a:cs typeface="Microsoft YaHei UI"/>
              </a:rPr>
              <a:t>es</a:t>
            </a:r>
            <a:r>
              <a:rPr dirty="0" smtClean="0" sz="1800" spc="-5">
                <a:latin typeface="Microsoft YaHei UI"/>
                <a:cs typeface="Microsoft YaHei UI"/>
              </a:rPr>
              <a:t>(</a:t>
            </a:r>
            <a:r>
              <a:rPr dirty="0" smtClean="0" sz="1800" spc="0">
                <a:latin typeface="Microsoft YaHei UI"/>
                <a:cs typeface="Microsoft YaHei UI"/>
              </a:rPr>
              <a:t>水，透明）， h</a:t>
            </a:r>
            <a:r>
              <a:rPr dirty="0" smtClean="0" sz="1800" spc="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s</a:t>
            </a:r>
            <a:r>
              <a:rPr dirty="0" smtClean="0" sz="1800" spc="-5">
                <a:latin typeface="Microsoft YaHei UI"/>
                <a:cs typeface="Microsoft YaHei UI"/>
              </a:rPr>
              <a:t>S</a:t>
            </a:r>
            <a:r>
              <a:rPr dirty="0" smtClean="0" sz="1800" spc="0">
                <a:latin typeface="Microsoft YaHei UI"/>
                <a:cs typeface="Microsoft YaHei UI"/>
              </a:rPr>
              <a:t>h</a:t>
            </a:r>
            <a:r>
              <a:rPr dirty="0" smtClean="0" sz="1800" spc="5"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latin typeface="Microsoft YaHei UI"/>
                <a:cs typeface="Microsoft YaHei UI"/>
              </a:rPr>
              <a:t>pe</a:t>
            </a:r>
            <a:r>
              <a:rPr dirty="0" smtClean="0" sz="1800" spc="-5">
                <a:latin typeface="Microsoft YaHei UI"/>
                <a:cs typeface="Microsoft YaHei UI"/>
              </a:rPr>
              <a:t>(</a:t>
            </a:r>
            <a:r>
              <a:rPr dirty="0" smtClean="0" sz="1800" spc="0">
                <a:latin typeface="Microsoft YaHei UI"/>
                <a:cs typeface="Microsoft YaHei UI"/>
              </a:rPr>
              <a:t>球，圆的）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mo</a:t>
            </a:r>
            <a:r>
              <a:rPr dirty="0" smtClean="0" sz="1800" spc="-5">
                <a:latin typeface="Microsoft YaHei UI"/>
                <a:cs typeface="Microsoft YaHei UI"/>
              </a:rPr>
              <a:t>r</a:t>
            </a:r>
            <a:r>
              <a:rPr dirty="0" smtClean="0" sz="1800" spc="0">
                <a:latin typeface="Microsoft YaHei UI"/>
                <a:cs typeface="Microsoft YaHei UI"/>
              </a:rPr>
              <a:t>e</a:t>
            </a:r>
            <a:r>
              <a:rPr dirty="0" smtClean="0" sz="1800" spc="-5">
                <a:latin typeface="Microsoft YaHei UI"/>
                <a:cs typeface="Microsoft YaHei UI"/>
              </a:rPr>
              <a:t>H</a:t>
            </a:r>
            <a:r>
              <a:rPr dirty="0" smtClean="0" sz="1800" spc="0">
                <a:latin typeface="Microsoft YaHei UI"/>
                <a:cs typeface="Microsoft YaHei UI"/>
              </a:rPr>
              <a:t>eavy</a:t>
            </a:r>
            <a:r>
              <a:rPr dirty="0" smtClean="0" sz="1800" spc="-5">
                <a:latin typeface="Microsoft YaHei UI"/>
                <a:cs typeface="Microsoft YaHei UI"/>
              </a:rPr>
              <a:t>(</a:t>
            </a:r>
            <a:r>
              <a:rPr dirty="0" smtClean="0" sz="1800" spc="0">
                <a:latin typeface="Microsoft YaHei UI"/>
                <a:cs typeface="Microsoft YaHei UI"/>
              </a:rPr>
              <a:t>大象，小狗）</a:t>
            </a:r>
            <a:endParaRPr sz="1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440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M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0">
                <a:latin typeface="Microsoft YaHei UI"/>
                <a:cs typeface="Microsoft YaHei UI"/>
              </a:rPr>
              <a:t>ther</a:t>
            </a:r>
            <a:r>
              <a:rPr dirty="0" smtClean="0" sz="1800" spc="-5">
                <a:latin typeface="Microsoft YaHei UI"/>
                <a:cs typeface="Microsoft YaHei UI"/>
              </a:rPr>
              <a:t>(x</a:t>
            </a:r>
            <a:r>
              <a:rPr dirty="0" smtClean="0" sz="1800" spc="0">
                <a:latin typeface="Microsoft YaHei UI"/>
                <a:cs typeface="Microsoft YaHei UI"/>
              </a:rPr>
              <a:t>,</a:t>
            </a:r>
            <a:r>
              <a:rPr dirty="0" smtClean="0" sz="1800" spc="-5">
                <a:latin typeface="Microsoft YaHei UI"/>
                <a:cs typeface="Microsoft YaHei UI"/>
              </a:rPr>
              <a:t>y</a:t>
            </a:r>
            <a:r>
              <a:rPr dirty="0" smtClean="0" sz="1800" spc="0">
                <a:latin typeface="Microsoft YaHei UI"/>
                <a:cs typeface="Microsoft YaHei UI"/>
              </a:rPr>
              <a:t>) ^</a:t>
            </a:r>
            <a:r>
              <a:rPr dirty="0" smtClean="0" sz="1800" spc="5">
                <a:latin typeface="Microsoft YaHei UI"/>
                <a:cs typeface="Microsoft YaHei UI"/>
              </a:rPr>
              <a:t> </a:t>
            </a:r>
            <a:r>
              <a:rPr dirty="0" smtClean="0" sz="1800" spc="-5">
                <a:latin typeface="Microsoft YaHei UI"/>
                <a:cs typeface="Microsoft YaHei UI"/>
              </a:rPr>
              <a:t>B</a:t>
            </a:r>
            <a:r>
              <a:rPr dirty="0" smtClean="0" sz="1800" spc="0">
                <a:latin typeface="Microsoft YaHei UI"/>
                <a:cs typeface="Microsoft YaHei UI"/>
              </a:rPr>
              <a:t>r</a:t>
            </a:r>
            <a:r>
              <a:rPr dirty="0" smtClean="0" sz="1800" spc="5">
                <a:latin typeface="Microsoft YaHei UI"/>
                <a:cs typeface="Microsoft YaHei UI"/>
              </a:rPr>
              <a:t>o</a:t>
            </a:r>
            <a:r>
              <a:rPr dirty="0" smtClean="0" sz="1800" spc="0">
                <a:latin typeface="Microsoft YaHei UI"/>
                <a:cs typeface="Microsoft YaHei UI"/>
              </a:rPr>
              <a:t>ther</a:t>
            </a:r>
            <a:r>
              <a:rPr dirty="0" smtClean="0" sz="1800" spc="-5">
                <a:latin typeface="Microsoft YaHei UI"/>
                <a:cs typeface="Microsoft YaHei UI"/>
              </a:rPr>
              <a:t>(</a:t>
            </a:r>
            <a:r>
              <a:rPr dirty="0" smtClean="0" sz="1800" spc="0">
                <a:latin typeface="Microsoft YaHei UI"/>
                <a:cs typeface="Microsoft YaHei UI"/>
              </a:rPr>
              <a:t>z,</a:t>
            </a:r>
            <a:r>
              <a:rPr dirty="0" smtClean="0" sz="1800" spc="-5">
                <a:latin typeface="Microsoft YaHei UI"/>
                <a:cs typeface="Microsoft YaHei UI"/>
              </a:rPr>
              <a:t>x</a:t>
            </a:r>
            <a:r>
              <a:rPr dirty="0" smtClean="0" sz="1800" spc="0">
                <a:latin typeface="Microsoft YaHei UI"/>
                <a:cs typeface="Microsoft YaHei UI"/>
              </a:rPr>
              <a:t>) </a:t>
            </a:r>
            <a:r>
              <a:rPr dirty="0" smtClean="0" sz="1800" spc="910">
                <a:latin typeface="Arial"/>
                <a:cs typeface="Arial"/>
              </a:rPr>
              <a:t>è</a:t>
            </a:r>
            <a:r>
              <a:rPr dirty="0" smtClean="0" sz="1800" spc="40">
                <a:latin typeface="Arial"/>
                <a:cs typeface="Arial"/>
              </a:rPr>
              <a:t> </a:t>
            </a:r>
            <a:r>
              <a:rPr dirty="0" smtClean="0" sz="1800" spc="5">
                <a:latin typeface="Microsoft YaHei UI"/>
                <a:cs typeface="Microsoft YaHei UI"/>
              </a:rPr>
              <a:t>U</a:t>
            </a:r>
            <a:r>
              <a:rPr dirty="0" smtClean="0" sz="1800" spc="0">
                <a:latin typeface="Microsoft YaHei UI"/>
                <a:cs typeface="Microsoft YaHei UI"/>
              </a:rPr>
              <a:t>n</a:t>
            </a:r>
            <a:r>
              <a:rPr dirty="0" smtClean="0" sz="1800" spc="-5">
                <a:latin typeface="Microsoft YaHei UI"/>
                <a:cs typeface="Microsoft YaHei UI"/>
              </a:rPr>
              <a:t>c</a:t>
            </a:r>
            <a:r>
              <a:rPr dirty="0" smtClean="0" sz="1800" spc="-5">
                <a:latin typeface="Microsoft YaHei UI"/>
                <a:cs typeface="Microsoft YaHei UI"/>
              </a:rPr>
              <a:t>l</a:t>
            </a:r>
            <a:r>
              <a:rPr dirty="0" smtClean="0" sz="1800" spc="0">
                <a:latin typeface="Microsoft YaHei UI"/>
                <a:cs typeface="Microsoft YaHei UI"/>
              </a:rPr>
              <a:t>e</a:t>
            </a:r>
            <a:r>
              <a:rPr dirty="0" smtClean="0" sz="1800" spc="-5">
                <a:latin typeface="Microsoft YaHei UI"/>
                <a:cs typeface="Microsoft YaHei UI"/>
              </a:rPr>
              <a:t>(</a:t>
            </a:r>
            <a:r>
              <a:rPr dirty="0" smtClean="0" sz="1800" spc="0">
                <a:latin typeface="Microsoft YaHei UI"/>
                <a:cs typeface="Microsoft YaHei UI"/>
              </a:rPr>
              <a:t>z,</a:t>
            </a:r>
            <a:r>
              <a:rPr dirty="0" smtClean="0" sz="1800" spc="-5">
                <a:latin typeface="Microsoft YaHei UI"/>
                <a:cs typeface="Microsoft YaHei UI"/>
              </a:rPr>
              <a:t>y</a:t>
            </a:r>
            <a:r>
              <a:rPr dirty="0" smtClean="0" sz="1800" spc="0">
                <a:latin typeface="Microsoft YaHei UI"/>
                <a:cs typeface="Microsoft YaHei UI"/>
              </a:rPr>
              <a:t>)</a:t>
            </a:r>
            <a:endParaRPr sz="18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目录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3355975" cy="3784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：知识图谱引言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680866"/>
            <a:ext cx="4270375" cy="29502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知识图谱发展历史与现有应用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知识图谱基本概念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solidFill>
                  <a:srgbClr val="C00000"/>
                </a:solidFill>
                <a:latin typeface="Microsoft YaHei UI"/>
                <a:cs typeface="Microsoft YaHei UI"/>
              </a:rPr>
              <a:t>知识图谱的生命周期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代表性知识图谱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33"/>
              </a:spcBef>
            </a:pPr>
            <a:endParaRPr sz="1400"/>
          </a:p>
          <a:p>
            <a:pPr algn="ctr">
              <a:lnSpc>
                <a:spcPct val="100000"/>
              </a:lnSpc>
              <a:tabLst>
                <a:tab pos="3422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2</a:t>
            </a:r>
            <a:r>
              <a:rPr dirty="0" smtClean="0" sz="2400" spc="0">
                <a:latin typeface="Microsoft YaHei UI"/>
                <a:cs typeface="Microsoft YaHei UI"/>
              </a:rPr>
              <a:t>：知识图谱表示与推理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基于符号的知识表示与推理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0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基于分布式的知识表示与推理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知识图谱系统的架构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0049" y="5506079"/>
            <a:ext cx="8743496" cy="726168"/>
          </a:xfrm>
          <a:custGeom>
            <a:avLst/>
            <a:gdLst/>
            <a:ahLst/>
            <a:cxnLst/>
            <a:rect l="l" t="t" r="r" b="b"/>
            <a:pathLst>
              <a:path w="8743496" h="726168">
                <a:moveTo>
                  <a:pt x="0" y="57130"/>
                </a:moveTo>
                <a:lnTo>
                  <a:pt x="15009" y="18563"/>
                </a:lnTo>
                <a:lnTo>
                  <a:pt x="51824" y="252"/>
                </a:lnTo>
                <a:lnTo>
                  <a:pt x="8686258" y="0"/>
                </a:lnTo>
                <a:lnTo>
                  <a:pt x="8700632" y="1816"/>
                </a:lnTo>
                <a:lnTo>
                  <a:pt x="8733876" y="25419"/>
                </a:lnTo>
                <a:lnTo>
                  <a:pt x="8743496" y="669037"/>
                </a:lnTo>
                <a:lnTo>
                  <a:pt x="8741676" y="683384"/>
                </a:lnTo>
                <a:lnTo>
                  <a:pt x="8718029" y="716566"/>
                </a:lnTo>
                <a:lnTo>
                  <a:pt x="57238" y="726168"/>
                </a:lnTo>
                <a:lnTo>
                  <a:pt x="42864" y="724351"/>
                </a:lnTo>
                <a:lnTo>
                  <a:pt x="9619" y="700748"/>
                </a:lnTo>
                <a:lnTo>
                  <a:pt x="0" y="57130"/>
                </a:lnTo>
                <a:close/>
              </a:path>
            </a:pathLst>
          </a:custGeom>
          <a:ln w="19181">
            <a:solidFill>
              <a:srgbClr val="D0CEC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08216" y="4082412"/>
            <a:ext cx="8743496" cy="1329489"/>
          </a:xfrm>
          <a:custGeom>
            <a:avLst/>
            <a:gdLst/>
            <a:ahLst/>
            <a:cxnLst/>
            <a:rect l="l" t="t" r="r" b="b"/>
            <a:pathLst>
              <a:path w="8743496" h="1329489">
                <a:moveTo>
                  <a:pt x="8638705" y="0"/>
                </a:moveTo>
                <a:lnTo>
                  <a:pt x="95102" y="440"/>
                </a:lnTo>
                <a:lnTo>
                  <a:pt x="54659" y="12722"/>
                </a:lnTo>
                <a:lnTo>
                  <a:pt x="23053" y="39135"/>
                </a:lnTo>
                <a:lnTo>
                  <a:pt x="3960" y="76009"/>
                </a:lnTo>
                <a:lnTo>
                  <a:pt x="0" y="104592"/>
                </a:lnTo>
                <a:lnTo>
                  <a:pt x="441" y="1234565"/>
                </a:lnTo>
                <a:lnTo>
                  <a:pt x="12746" y="1274932"/>
                </a:lnTo>
                <a:lnTo>
                  <a:pt x="39208" y="1306478"/>
                </a:lnTo>
                <a:lnTo>
                  <a:pt x="76153" y="1325535"/>
                </a:lnTo>
                <a:lnTo>
                  <a:pt x="104789" y="1329489"/>
                </a:lnTo>
                <a:lnTo>
                  <a:pt x="8648393" y="1329048"/>
                </a:lnTo>
                <a:lnTo>
                  <a:pt x="8688836" y="1316766"/>
                </a:lnTo>
                <a:lnTo>
                  <a:pt x="8720443" y="1290353"/>
                </a:lnTo>
                <a:lnTo>
                  <a:pt x="8739535" y="1253479"/>
                </a:lnTo>
                <a:lnTo>
                  <a:pt x="8743496" y="1224897"/>
                </a:lnTo>
                <a:lnTo>
                  <a:pt x="8743054" y="94922"/>
                </a:lnTo>
                <a:lnTo>
                  <a:pt x="8730749" y="54556"/>
                </a:lnTo>
                <a:lnTo>
                  <a:pt x="8704287" y="23010"/>
                </a:lnTo>
                <a:lnTo>
                  <a:pt x="8667342" y="3953"/>
                </a:lnTo>
                <a:lnTo>
                  <a:pt x="8638705" y="0"/>
                </a:lnTo>
                <a:close/>
              </a:path>
            </a:pathLst>
          </a:custGeom>
          <a:solidFill>
            <a:srgbClr val="F0501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8216" y="2667886"/>
            <a:ext cx="8743496" cy="1339188"/>
          </a:xfrm>
          <a:custGeom>
            <a:avLst/>
            <a:gdLst/>
            <a:ahLst/>
            <a:cxnLst/>
            <a:rect l="l" t="t" r="r" b="b"/>
            <a:pathLst>
              <a:path w="8743496" h="1339188">
                <a:moveTo>
                  <a:pt x="8637940" y="0"/>
                </a:moveTo>
                <a:lnTo>
                  <a:pt x="94631" y="557"/>
                </a:lnTo>
                <a:lnTo>
                  <a:pt x="54347" y="13206"/>
                </a:lnTo>
                <a:lnTo>
                  <a:pt x="22906" y="39813"/>
                </a:lnTo>
                <a:lnTo>
                  <a:pt x="3933" y="76762"/>
                </a:lnTo>
                <a:lnTo>
                  <a:pt x="0" y="105355"/>
                </a:lnTo>
                <a:lnTo>
                  <a:pt x="558" y="1244736"/>
                </a:lnTo>
                <a:lnTo>
                  <a:pt x="13231" y="1284943"/>
                </a:lnTo>
                <a:lnTo>
                  <a:pt x="39889" y="1316324"/>
                </a:lnTo>
                <a:lnTo>
                  <a:pt x="76908" y="1335262"/>
                </a:lnTo>
                <a:lnTo>
                  <a:pt x="105554" y="1339188"/>
                </a:lnTo>
                <a:lnTo>
                  <a:pt x="8648866" y="1338630"/>
                </a:lnTo>
                <a:lnTo>
                  <a:pt x="8689149" y="1325981"/>
                </a:lnTo>
                <a:lnTo>
                  <a:pt x="8720589" y="1299374"/>
                </a:lnTo>
                <a:lnTo>
                  <a:pt x="8739563" y="1262424"/>
                </a:lnTo>
                <a:lnTo>
                  <a:pt x="8743496" y="1233831"/>
                </a:lnTo>
                <a:lnTo>
                  <a:pt x="8742938" y="94451"/>
                </a:lnTo>
                <a:lnTo>
                  <a:pt x="8730265" y="54244"/>
                </a:lnTo>
                <a:lnTo>
                  <a:pt x="8703606" y="22863"/>
                </a:lnTo>
                <a:lnTo>
                  <a:pt x="8666587" y="3926"/>
                </a:lnTo>
                <a:lnTo>
                  <a:pt x="8637940" y="0"/>
                </a:lnTo>
                <a:close/>
              </a:path>
            </a:pathLst>
          </a:custGeom>
          <a:solidFill>
            <a:srgbClr val="3CB7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08216" y="1257484"/>
            <a:ext cx="8743496" cy="1302680"/>
          </a:xfrm>
          <a:custGeom>
            <a:avLst/>
            <a:gdLst/>
            <a:ahLst/>
            <a:cxnLst/>
            <a:rect l="l" t="t" r="r" b="b"/>
            <a:pathLst>
              <a:path w="8743496" h="1302680">
                <a:moveTo>
                  <a:pt x="8640819" y="0"/>
                </a:moveTo>
                <a:lnTo>
                  <a:pt x="96424" y="186"/>
                </a:lnTo>
                <a:lnTo>
                  <a:pt x="55540" y="11413"/>
                </a:lnTo>
                <a:lnTo>
                  <a:pt x="23468" y="37268"/>
                </a:lnTo>
                <a:lnTo>
                  <a:pt x="4038" y="73928"/>
                </a:lnTo>
                <a:lnTo>
                  <a:pt x="0" y="102483"/>
                </a:lnTo>
                <a:lnTo>
                  <a:pt x="187" y="1206437"/>
                </a:lnTo>
                <a:lnTo>
                  <a:pt x="11435" y="1247244"/>
                </a:lnTo>
                <a:lnTo>
                  <a:pt x="37338" y="1279256"/>
                </a:lnTo>
                <a:lnTo>
                  <a:pt x="74067" y="1298649"/>
                </a:lnTo>
                <a:lnTo>
                  <a:pt x="102676" y="1302680"/>
                </a:lnTo>
                <a:lnTo>
                  <a:pt x="8647071" y="1302494"/>
                </a:lnTo>
                <a:lnTo>
                  <a:pt x="8687956" y="1291267"/>
                </a:lnTo>
                <a:lnTo>
                  <a:pt x="8720028" y="1265412"/>
                </a:lnTo>
                <a:lnTo>
                  <a:pt x="8739458" y="1228752"/>
                </a:lnTo>
                <a:lnTo>
                  <a:pt x="8743496" y="1200196"/>
                </a:lnTo>
                <a:lnTo>
                  <a:pt x="8743309" y="96243"/>
                </a:lnTo>
                <a:lnTo>
                  <a:pt x="8732061" y="55435"/>
                </a:lnTo>
                <a:lnTo>
                  <a:pt x="8706158" y="23424"/>
                </a:lnTo>
                <a:lnTo>
                  <a:pt x="8669428" y="4031"/>
                </a:lnTo>
                <a:lnTo>
                  <a:pt x="8640819" y="0"/>
                </a:lnTo>
                <a:close/>
              </a:path>
            </a:pathLst>
          </a:custGeom>
          <a:solidFill>
            <a:srgbClr val="D2CDC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08868" y="1257484"/>
            <a:ext cx="8742844" cy="1302680"/>
          </a:xfrm>
          <a:custGeom>
            <a:avLst/>
            <a:gdLst/>
            <a:ahLst/>
            <a:cxnLst/>
            <a:rect l="l" t="t" r="r" b="b"/>
            <a:pathLst>
              <a:path w="8742844" h="1302680">
                <a:moveTo>
                  <a:pt x="651" y="93277"/>
                </a:moveTo>
                <a:lnTo>
                  <a:pt x="15397" y="48476"/>
                </a:lnTo>
                <a:lnTo>
                  <a:pt x="43681" y="18595"/>
                </a:lnTo>
                <a:lnTo>
                  <a:pt x="82054" y="2067"/>
                </a:lnTo>
                <a:lnTo>
                  <a:pt x="8640820" y="0"/>
                </a:lnTo>
                <a:lnTo>
                  <a:pt x="8655442" y="1031"/>
                </a:lnTo>
                <a:lnTo>
                  <a:pt x="8694929" y="15369"/>
                </a:lnTo>
                <a:lnTo>
                  <a:pt x="8724866" y="43599"/>
                </a:lnTo>
                <a:lnTo>
                  <a:pt x="8741425" y="81899"/>
                </a:lnTo>
                <a:lnTo>
                  <a:pt x="8743496" y="1200196"/>
                </a:lnTo>
                <a:lnTo>
                  <a:pt x="8742463" y="1214791"/>
                </a:lnTo>
                <a:lnTo>
                  <a:pt x="8728098" y="1254204"/>
                </a:lnTo>
                <a:lnTo>
                  <a:pt x="8699815" y="1284085"/>
                </a:lnTo>
                <a:lnTo>
                  <a:pt x="8661442" y="1300612"/>
                </a:lnTo>
                <a:lnTo>
                  <a:pt x="102676" y="1302680"/>
                </a:lnTo>
                <a:lnTo>
                  <a:pt x="88054" y="1301648"/>
                </a:lnTo>
                <a:lnTo>
                  <a:pt x="48567" y="1287311"/>
                </a:lnTo>
                <a:lnTo>
                  <a:pt x="18630" y="1259081"/>
                </a:lnTo>
                <a:lnTo>
                  <a:pt x="2071" y="1220780"/>
                </a:lnTo>
                <a:lnTo>
                  <a:pt x="651" y="1209972"/>
                </a:lnTo>
              </a:path>
            </a:pathLst>
          </a:custGeom>
          <a:ln w="6394">
            <a:solidFill>
              <a:srgbClr val="D2CDC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2895" y="4604546"/>
            <a:ext cx="2002155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">
                <a:solidFill>
                  <a:srgbClr val="FFFFFF"/>
                </a:solidFill>
                <a:latin typeface="Lucida Sans Unicode"/>
                <a:cs typeface="Lucida Sans Unicode"/>
              </a:rPr>
              <a:t>Kn</a:t>
            </a:r>
            <a:r>
              <a:rPr dirty="0" smtClean="0" sz="180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800" spc="-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1800" spc="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8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solidFill>
                  <a:srgbClr val="FFFFFF"/>
                </a:solidFill>
                <a:latin typeface="Lucida Sans Unicode"/>
                <a:cs typeface="Lucida Sans Unicode"/>
              </a:rPr>
              <a:t>dge</a:t>
            </a:r>
            <a:r>
              <a:rPr dirty="0" smtClean="0" sz="18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-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800" spc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8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FFFFFF"/>
                </a:solidFill>
                <a:latin typeface="Lucida Sans Unicode"/>
                <a:cs typeface="Lucida Sans Unicode"/>
              </a:rPr>
              <a:t>ph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289" y="3198029"/>
            <a:ext cx="1259840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FFFFFF"/>
                </a:solidFill>
                <a:latin typeface="Lucida Sans Unicode"/>
                <a:cs typeface="Lucida Sans Unicode"/>
              </a:rPr>
              <a:t>lg</a:t>
            </a:r>
            <a:r>
              <a:rPr dirty="0" smtClean="0" sz="1800" spc="-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solidFill>
                  <a:srgbClr val="FFFFFF"/>
                </a:solidFill>
                <a:latin typeface="Lucida Sans Unicode"/>
                <a:cs typeface="Lucida Sans Unicode"/>
              </a:rPr>
              <a:t>rit</a:t>
            </a:r>
            <a:r>
              <a:rPr dirty="0" smtClean="0" sz="1800" spc="-5">
                <a:solidFill>
                  <a:srgbClr val="FFFFFF"/>
                </a:solidFill>
                <a:latin typeface="Lucida Sans Unicode"/>
                <a:cs typeface="Lucida Sans Unicode"/>
              </a:rPr>
              <a:t>hm</a:t>
            </a:r>
            <a:r>
              <a:rPr dirty="0" smtClean="0" sz="1800" spc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377" y="1766213"/>
            <a:ext cx="1410970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FFFFFF"/>
                </a:solidFill>
                <a:latin typeface="Lucida Sans Unicode"/>
                <a:cs typeface="Lucida Sans Unicode"/>
              </a:rPr>
              <a:t>pplic</a:t>
            </a:r>
            <a:r>
              <a:rPr dirty="0" smtClean="0" sz="18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FFFFFF"/>
                </a:solidFill>
                <a:latin typeface="Lucida Sans Unicode"/>
                <a:cs typeface="Lucida Sans Unicode"/>
              </a:rPr>
              <a:t>ti</a:t>
            </a:r>
            <a:r>
              <a:rPr dirty="0" smtClean="0" sz="1800" spc="-5">
                <a:solidFill>
                  <a:srgbClr val="FFFFFF"/>
                </a:solidFill>
                <a:latin typeface="Lucida Sans Unicode"/>
                <a:cs typeface="Lucida Sans Unicode"/>
              </a:rPr>
              <a:t>ons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48809" y="5427346"/>
            <a:ext cx="392793" cy="288881"/>
          </a:xfrm>
          <a:custGeom>
            <a:avLst/>
            <a:gdLst/>
            <a:ahLst/>
            <a:cxnLst/>
            <a:rect l="l" t="t" r="r" b="b"/>
            <a:pathLst>
              <a:path w="392793" h="288881">
                <a:moveTo>
                  <a:pt x="392793" y="133332"/>
                </a:moveTo>
                <a:lnTo>
                  <a:pt x="69514" y="133332"/>
                </a:lnTo>
                <a:lnTo>
                  <a:pt x="69514" y="288881"/>
                </a:lnTo>
                <a:lnTo>
                  <a:pt x="392793" y="288881"/>
                </a:lnTo>
                <a:lnTo>
                  <a:pt x="392793" y="133332"/>
                </a:lnTo>
                <a:close/>
              </a:path>
              <a:path w="392793" h="288881">
                <a:moveTo>
                  <a:pt x="231153" y="0"/>
                </a:moveTo>
                <a:lnTo>
                  <a:pt x="0" y="133332"/>
                </a:lnTo>
                <a:lnTo>
                  <a:pt x="462307" y="133332"/>
                </a:lnTo>
                <a:lnTo>
                  <a:pt x="231153" y="0"/>
                </a:lnTo>
                <a:close/>
              </a:path>
            </a:pathLst>
          </a:custGeom>
          <a:solidFill>
            <a:srgbClr val="51BDD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380804" y="5641690"/>
            <a:ext cx="404671" cy="420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693808" y="5675779"/>
            <a:ext cx="377006" cy="386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035059" y="5624185"/>
            <a:ext cx="368429" cy="431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359406" y="5624185"/>
            <a:ext cx="421000" cy="431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399266" y="5754275"/>
            <a:ext cx="2486660" cy="3854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63195" marR="12700" indent="-151130">
              <a:lnSpc>
                <a:spcPct val="102600"/>
              </a:lnSpc>
            </a:pPr>
            <a:r>
              <a:rPr dirty="0" smtClean="0" sz="1200">
                <a:solidFill>
                  <a:srgbClr val="7F7F7F"/>
                </a:solidFill>
                <a:latin typeface="Lucida Sans Unicode"/>
                <a:cs typeface="Lucida Sans Unicode"/>
              </a:rPr>
              <a:t>Data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200" spc="5">
                <a:solidFill>
                  <a:srgbClr val="7F7F7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200" spc="5">
                <a:solidFill>
                  <a:srgbClr val="7F7F7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atio</a:t>
            </a:r>
            <a:r>
              <a:rPr dirty="0" smtClean="0" sz="1200" spc="5">
                <a:solidFill>
                  <a:srgbClr val="7F7F7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,</a:t>
            </a:r>
            <a:r>
              <a:rPr dirty="0" smtClean="0" sz="1200" spc="-10">
                <a:solidFill>
                  <a:srgbClr val="7F7F7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200" spc="5">
                <a:solidFill>
                  <a:srgbClr val="7F7F7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200" spc="-10">
                <a:solidFill>
                  <a:srgbClr val="7F7F7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ation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 N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tu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l 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ng</a:t>
            </a:r>
            <a:r>
              <a:rPr dirty="0" smtClean="0" sz="1200" spc="5">
                <a:solidFill>
                  <a:srgbClr val="7F7F7F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ge</a:t>
            </a:r>
            <a:r>
              <a:rPr dirty="0" smtClean="0" sz="1200" spc="-10">
                <a:solidFill>
                  <a:srgbClr val="7F7F7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200" spc="-5">
                <a:solidFill>
                  <a:srgbClr val="7F7F7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200" spc="-10">
                <a:solidFill>
                  <a:srgbClr val="7F7F7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200" spc="0">
                <a:solidFill>
                  <a:srgbClr val="7F7F7F"/>
                </a:solidFill>
                <a:latin typeface="Lucida Sans Unicode"/>
                <a:cs typeface="Lucida Sans Unicode"/>
              </a:rPr>
              <a:t>ssing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76069" y="4197036"/>
            <a:ext cx="2007789" cy="1100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30353" y="5733998"/>
            <a:ext cx="1482725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solidFill>
                  <a:srgbClr val="7F7F7F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800" spc="5">
                <a:solidFill>
                  <a:srgbClr val="7F7F7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7F7F7F"/>
                </a:solidFill>
                <a:latin typeface="Lucida Sans Unicode"/>
                <a:cs typeface="Lucida Sans Unicode"/>
              </a:rPr>
              <a:t>ta</a:t>
            </a:r>
            <a:r>
              <a:rPr dirty="0" smtClean="0" sz="1800" spc="15">
                <a:solidFill>
                  <a:srgbClr val="7F7F7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5">
                <a:solidFill>
                  <a:srgbClr val="7F7F7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800" spc="-10">
                <a:solidFill>
                  <a:srgbClr val="7F7F7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800" spc="-5">
                <a:solidFill>
                  <a:srgbClr val="7F7F7F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800" spc="0">
                <a:solidFill>
                  <a:srgbClr val="7F7F7F"/>
                </a:solidFill>
                <a:latin typeface="Lucida Sans Unicode"/>
                <a:cs typeface="Lucida Sans Unicode"/>
              </a:rPr>
              <a:t>rc</a:t>
            </a:r>
            <a:r>
              <a:rPr dirty="0" smtClean="0" sz="1800" spc="-5">
                <a:solidFill>
                  <a:srgbClr val="7F7F7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solidFill>
                  <a:srgbClr val="7F7F7F"/>
                </a:solidFill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6310" y="3008579"/>
            <a:ext cx="1293495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fe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86310" y="3439158"/>
            <a:ext cx="1844675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ar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09630" y="3011741"/>
            <a:ext cx="1889760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ty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og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09630" y="3442319"/>
            <a:ext cx="1685925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85455" y="3011741"/>
            <a:ext cx="2040255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xt 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ta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85455" y="3442319"/>
            <a:ext cx="1920875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59517" y="1579923"/>
            <a:ext cx="1725295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Se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Se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ar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ch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59517" y="2010502"/>
            <a:ext cx="2065655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80631" y="1591255"/>
            <a:ext cx="1977389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ge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ar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0631" y="2021833"/>
            <a:ext cx="2444115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ge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 M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ag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55843" y="1579923"/>
            <a:ext cx="1095375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83317" y="4418256"/>
            <a:ext cx="2240280" cy="6553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400">
              <a:latin typeface="Lucida Sans Unicode"/>
              <a:cs typeface="Lucida Sans Unicode"/>
            </a:endParaRPr>
          </a:p>
          <a:p>
            <a:pPr marL="300355" indent="-288290"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400">
              <a:latin typeface="Lucida Sans Unicode"/>
              <a:cs typeface="Lucida Sans Unicode"/>
            </a:endParaRPr>
          </a:p>
          <a:p>
            <a:pPr marL="300355" indent="-288290">
              <a:lnSpc>
                <a:spcPts val="168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Se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esc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55843" y="2017391"/>
            <a:ext cx="1350645" cy="2247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0355" algn="l"/>
              </a:tabLst>
            </a:pPr>
            <a:r>
              <a:rPr dirty="0" smtClean="0" sz="1400">
                <a:solidFill>
                  <a:srgbClr val="FFFFFF"/>
                </a:solidFill>
                <a:latin typeface="Lucida Sans Unicode"/>
                <a:cs typeface="Lucida Sans Unicode"/>
              </a:rPr>
              <a:t>Da</a:t>
            </a:r>
            <a:r>
              <a:rPr dirty="0" smtClean="0" sz="1400" spc="-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400" spc="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oar</a:t>
            </a:r>
            <a:r>
              <a:rPr dirty="0" smtClean="0" sz="1400" spc="-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1400" spc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20767" y="2029056"/>
            <a:ext cx="1108618" cy="203908"/>
          </a:xfrm>
          <a:custGeom>
            <a:avLst/>
            <a:gdLst/>
            <a:ahLst/>
            <a:cxnLst/>
            <a:rect l="l" t="t" r="r" b="b"/>
            <a:pathLst>
              <a:path w="1108618" h="203908">
                <a:moveTo>
                  <a:pt x="1072578" y="0"/>
                </a:moveTo>
                <a:lnTo>
                  <a:pt x="30201" y="6406"/>
                </a:lnTo>
                <a:lnTo>
                  <a:pt x="7778" y="49129"/>
                </a:lnTo>
                <a:lnTo>
                  <a:pt x="571" y="87171"/>
                </a:lnTo>
                <a:lnTo>
                  <a:pt x="0" y="100310"/>
                </a:lnTo>
                <a:lnTo>
                  <a:pt x="343" y="113466"/>
                </a:lnTo>
                <a:lnTo>
                  <a:pt x="6865" y="151747"/>
                </a:lnTo>
                <a:lnTo>
                  <a:pt x="28373" y="195238"/>
                </a:lnTo>
                <a:lnTo>
                  <a:pt x="36039" y="203908"/>
                </a:lnTo>
                <a:lnTo>
                  <a:pt x="1078416" y="197502"/>
                </a:lnTo>
                <a:lnTo>
                  <a:pt x="1100839" y="154778"/>
                </a:lnTo>
                <a:lnTo>
                  <a:pt x="1108046" y="116737"/>
                </a:lnTo>
                <a:lnTo>
                  <a:pt x="1108618" y="103598"/>
                </a:lnTo>
                <a:lnTo>
                  <a:pt x="1108274" y="90442"/>
                </a:lnTo>
                <a:lnTo>
                  <a:pt x="1101753" y="52161"/>
                </a:lnTo>
                <a:lnTo>
                  <a:pt x="1080244" y="8670"/>
                </a:lnTo>
                <a:lnTo>
                  <a:pt x="107257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652325" y="1857618"/>
            <a:ext cx="221157" cy="221157"/>
          </a:xfrm>
          <a:custGeom>
            <a:avLst/>
            <a:gdLst/>
            <a:ahLst/>
            <a:cxnLst/>
            <a:rect l="l" t="t" r="r" b="b"/>
            <a:pathLst>
              <a:path w="221157" h="221157">
                <a:moveTo>
                  <a:pt x="215658" y="0"/>
                </a:moveTo>
                <a:lnTo>
                  <a:pt x="5499" y="0"/>
                </a:lnTo>
                <a:lnTo>
                  <a:pt x="0" y="5486"/>
                </a:lnTo>
                <a:lnTo>
                  <a:pt x="0" y="215658"/>
                </a:lnTo>
                <a:lnTo>
                  <a:pt x="5499" y="221157"/>
                </a:lnTo>
                <a:lnTo>
                  <a:pt x="215658" y="221157"/>
                </a:lnTo>
                <a:lnTo>
                  <a:pt x="221157" y="215658"/>
                </a:lnTo>
                <a:lnTo>
                  <a:pt x="221157" y="5486"/>
                </a:lnTo>
                <a:lnTo>
                  <a:pt x="2156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652325" y="1857618"/>
            <a:ext cx="221157" cy="221157"/>
          </a:xfrm>
          <a:custGeom>
            <a:avLst/>
            <a:gdLst/>
            <a:ahLst/>
            <a:cxnLst/>
            <a:rect l="l" t="t" r="r" b="b"/>
            <a:pathLst>
              <a:path w="221157" h="221157">
                <a:moveTo>
                  <a:pt x="215658" y="0"/>
                </a:moveTo>
                <a:lnTo>
                  <a:pt x="5499" y="0"/>
                </a:lnTo>
                <a:lnTo>
                  <a:pt x="0" y="5486"/>
                </a:lnTo>
                <a:lnTo>
                  <a:pt x="0" y="215658"/>
                </a:lnTo>
                <a:lnTo>
                  <a:pt x="5499" y="221157"/>
                </a:lnTo>
                <a:lnTo>
                  <a:pt x="215658" y="221157"/>
                </a:lnTo>
                <a:lnTo>
                  <a:pt x="221157" y="215658"/>
                </a:lnTo>
                <a:lnTo>
                  <a:pt x="221157" y="183540"/>
                </a:lnTo>
                <a:lnTo>
                  <a:pt x="59636" y="183540"/>
                </a:lnTo>
                <a:lnTo>
                  <a:pt x="52393" y="183469"/>
                </a:lnTo>
                <a:lnTo>
                  <a:pt x="49663" y="181319"/>
                </a:lnTo>
                <a:lnTo>
                  <a:pt x="57360" y="169518"/>
                </a:lnTo>
                <a:lnTo>
                  <a:pt x="60221" y="157218"/>
                </a:lnTo>
                <a:lnTo>
                  <a:pt x="32329" y="125022"/>
                </a:lnTo>
                <a:lnTo>
                  <a:pt x="24794" y="103197"/>
                </a:lnTo>
                <a:lnTo>
                  <a:pt x="26262" y="90205"/>
                </a:lnTo>
                <a:lnTo>
                  <a:pt x="46907" y="58181"/>
                </a:lnTo>
                <a:lnTo>
                  <a:pt x="85908" y="39953"/>
                </a:lnTo>
                <a:lnTo>
                  <a:pt x="101652" y="37691"/>
                </a:lnTo>
                <a:lnTo>
                  <a:pt x="221157" y="37691"/>
                </a:lnTo>
                <a:lnTo>
                  <a:pt x="221157" y="5486"/>
                </a:lnTo>
                <a:lnTo>
                  <a:pt x="215658" y="0"/>
                </a:lnTo>
                <a:close/>
              </a:path>
              <a:path w="221157" h="221157">
                <a:moveTo>
                  <a:pt x="105270" y="160032"/>
                </a:moveTo>
                <a:lnTo>
                  <a:pt x="94209" y="169778"/>
                </a:lnTo>
                <a:lnTo>
                  <a:pt x="81967" y="176844"/>
                </a:lnTo>
                <a:lnTo>
                  <a:pt x="69968" y="181381"/>
                </a:lnTo>
                <a:lnTo>
                  <a:pt x="59636" y="183540"/>
                </a:lnTo>
                <a:lnTo>
                  <a:pt x="221157" y="183540"/>
                </a:lnTo>
                <a:lnTo>
                  <a:pt x="221157" y="160223"/>
                </a:lnTo>
                <a:lnTo>
                  <a:pt x="110578" y="160223"/>
                </a:lnTo>
                <a:lnTo>
                  <a:pt x="105270" y="160032"/>
                </a:lnTo>
                <a:close/>
              </a:path>
              <a:path w="221157" h="221157">
                <a:moveTo>
                  <a:pt x="221157" y="37691"/>
                </a:moveTo>
                <a:lnTo>
                  <a:pt x="101652" y="37691"/>
                </a:lnTo>
                <a:lnTo>
                  <a:pt x="119931" y="38600"/>
                </a:lnTo>
                <a:lnTo>
                  <a:pt x="136684" y="41428"/>
                </a:lnTo>
                <a:lnTo>
                  <a:pt x="176041" y="59612"/>
                </a:lnTo>
                <a:lnTo>
                  <a:pt x="195385" y="88539"/>
                </a:lnTo>
                <a:lnTo>
                  <a:pt x="194325" y="102797"/>
                </a:lnTo>
                <a:lnTo>
                  <a:pt x="175679" y="137059"/>
                </a:lnTo>
                <a:lnTo>
                  <a:pt x="139341" y="156600"/>
                </a:lnTo>
                <a:lnTo>
                  <a:pt x="110578" y="160223"/>
                </a:lnTo>
                <a:lnTo>
                  <a:pt x="221157" y="160223"/>
                </a:lnTo>
                <a:lnTo>
                  <a:pt x="221157" y="3769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677120" y="1895310"/>
            <a:ext cx="170590" cy="145848"/>
          </a:xfrm>
          <a:custGeom>
            <a:avLst/>
            <a:gdLst/>
            <a:ahLst/>
            <a:cxnLst/>
            <a:rect l="l" t="t" r="r" b="b"/>
            <a:pathLst>
              <a:path w="170590" h="145848">
                <a:moveTo>
                  <a:pt x="85783" y="122531"/>
                </a:moveTo>
                <a:lnTo>
                  <a:pt x="83980" y="122531"/>
                </a:lnTo>
                <a:lnTo>
                  <a:pt x="82227" y="122430"/>
                </a:lnTo>
                <a:lnTo>
                  <a:pt x="80475" y="122341"/>
                </a:lnTo>
                <a:lnTo>
                  <a:pt x="69414" y="132086"/>
                </a:lnTo>
                <a:lnTo>
                  <a:pt x="57172" y="139153"/>
                </a:lnTo>
                <a:lnTo>
                  <a:pt x="45174" y="143690"/>
                </a:lnTo>
                <a:lnTo>
                  <a:pt x="34841" y="145848"/>
                </a:lnTo>
                <a:lnTo>
                  <a:pt x="27598" y="145778"/>
                </a:lnTo>
                <a:lnTo>
                  <a:pt x="24868" y="143628"/>
                </a:lnTo>
                <a:lnTo>
                  <a:pt x="32565" y="131826"/>
                </a:lnTo>
                <a:lnTo>
                  <a:pt x="35426" y="119527"/>
                </a:lnTo>
                <a:lnTo>
                  <a:pt x="7534" y="87331"/>
                </a:lnTo>
                <a:lnTo>
                  <a:pt x="0" y="65506"/>
                </a:lnTo>
                <a:lnTo>
                  <a:pt x="1467" y="52514"/>
                </a:lnTo>
                <a:lnTo>
                  <a:pt x="22112" y="20490"/>
                </a:lnTo>
                <a:lnTo>
                  <a:pt x="61113" y="2262"/>
                </a:lnTo>
                <a:lnTo>
                  <a:pt x="76857" y="0"/>
                </a:lnTo>
                <a:lnTo>
                  <a:pt x="95136" y="909"/>
                </a:lnTo>
                <a:lnTo>
                  <a:pt x="140118" y="14424"/>
                </a:lnTo>
                <a:lnTo>
                  <a:pt x="170590" y="50848"/>
                </a:lnTo>
                <a:lnTo>
                  <a:pt x="169530" y="65106"/>
                </a:lnTo>
                <a:lnTo>
                  <a:pt x="150884" y="99368"/>
                </a:lnTo>
                <a:lnTo>
                  <a:pt x="114546" y="118909"/>
                </a:lnTo>
                <a:lnTo>
                  <a:pt x="99727" y="121717"/>
                </a:lnTo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652325" y="1857618"/>
            <a:ext cx="221157" cy="221157"/>
          </a:xfrm>
          <a:custGeom>
            <a:avLst/>
            <a:gdLst/>
            <a:ahLst/>
            <a:cxnLst/>
            <a:rect l="l" t="t" r="r" b="b"/>
            <a:pathLst>
              <a:path w="221157" h="221157">
                <a:moveTo>
                  <a:pt x="208876" y="0"/>
                </a:moveTo>
                <a:lnTo>
                  <a:pt x="12280" y="0"/>
                </a:lnTo>
                <a:lnTo>
                  <a:pt x="5499" y="0"/>
                </a:lnTo>
                <a:lnTo>
                  <a:pt x="0" y="5486"/>
                </a:lnTo>
                <a:lnTo>
                  <a:pt x="0" y="12280"/>
                </a:lnTo>
                <a:lnTo>
                  <a:pt x="0" y="208876"/>
                </a:lnTo>
                <a:lnTo>
                  <a:pt x="0" y="215658"/>
                </a:lnTo>
                <a:lnTo>
                  <a:pt x="5499" y="221157"/>
                </a:lnTo>
                <a:lnTo>
                  <a:pt x="12280" y="221157"/>
                </a:lnTo>
                <a:lnTo>
                  <a:pt x="208876" y="221157"/>
                </a:lnTo>
                <a:lnTo>
                  <a:pt x="215658" y="221157"/>
                </a:lnTo>
                <a:lnTo>
                  <a:pt x="221157" y="215658"/>
                </a:lnTo>
                <a:lnTo>
                  <a:pt x="221157" y="208876"/>
                </a:lnTo>
                <a:lnTo>
                  <a:pt x="221157" y="12280"/>
                </a:lnTo>
                <a:lnTo>
                  <a:pt x="221157" y="5486"/>
                </a:lnTo>
                <a:lnTo>
                  <a:pt x="215658" y="0"/>
                </a:lnTo>
                <a:lnTo>
                  <a:pt x="208876" y="0"/>
                </a:lnTo>
                <a:close/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4774554" y="3453984"/>
            <a:ext cx="1444209" cy="203908"/>
          </a:xfrm>
          <a:custGeom>
            <a:avLst/>
            <a:gdLst/>
            <a:ahLst/>
            <a:cxnLst/>
            <a:rect l="l" t="t" r="r" b="b"/>
            <a:pathLst>
              <a:path w="1444209" h="203908">
                <a:moveTo>
                  <a:pt x="1408170" y="0"/>
                </a:moveTo>
                <a:lnTo>
                  <a:pt x="30201" y="6406"/>
                </a:lnTo>
                <a:lnTo>
                  <a:pt x="7778" y="49129"/>
                </a:lnTo>
                <a:lnTo>
                  <a:pt x="571" y="87171"/>
                </a:lnTo>
                <a:lnTo>
                  <a:pt x="0" y="100310"/>
                </a:lnTo>
                <a:lnTo>
                  <a:pt x="343" y="113466"/>
                </a:lnTo>
                <a:lnTo>
                  <a:pt x="6865" y="151747"/>
                </a:lnTo>
                <a:lnTo>
                  <a:pt x="28373" y="195238"/>
                </a:lnTo>
                <a:lnTo>
                  <a:pt x="36039" y="203908"/>
                </a:lnTo>
                <a:lnTo>
                  <a:pt x="1414007" y="197502"/>
                </a:lnTo>
                <a:lnTo>
                  <a:pt x="1436430" y="154778"/>
                </a:lnTo>
                <a:lnTo>
                  <a:pt x="1443637" y="116737"/>
                </a:lnTo>
                <a:lnTo>
                  <a:pt x="1444209" y="103598"/>
                </a:lnTo>
                <a:lnTo>
                  <a:pt x="1443866" y="90442"/>
                </a:lnTo>
                <a:lnTo>
                  <a:pt x="1437344" y="52161"/>
                </a:lnTo>
                <a:lnTo>
                  <a:pt x="1415835" y="8670"/>
                </a:lnTo>
                <a:lnTo>
                  <a:pt x="140817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858000" y="1904695"/>
            <a:ext cx="2286000" cy="14732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0" rIns="0" bIns="0" rtlCol="0" vert="horz">
            <a:noAutofit/>
          </a:bodyPr>
          <a:lstStyle/>
          <a:p>
            <a:pPr marL="25400">
              <a:lnSpc>
                <a:spcPct val="100000"/>
              </a:lnSpc>
            </a:pPr>
            <a:r>
              <a:rPr dirty="0" smtClean="0" sz="800" b="1" i="1">
                <a:latin typeface="Arial"/>
                <a:cs typeface="Arial"/>
              </a:rPr>
              <a:t>yupeifeng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800" i="1">
                <a:latin typeface="Arial"/>
                <a:cs typeface="Arial"/>
              </a:rPr>
              <a:t>2018-05-09 14:08:20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1000" spc="-100">
                <a:latin typeface="Microsoft JhengHei"/>
                <a:cs typeface="Microsoft JhengHei"/>
              </a:rPr>
              <a:t>--------------------------------------------</a:t>
            </a:r>
            <a:endParaRPr sz="1000">
              <a:latin typeface="Microsoft JhengHei"/>
              <a:cs typeface="Microsoft JhengHei"/>
            </a:endParaRPr>
          </a:p>
          <a:p>
            <a:pPr marL="25400">
              <a:lnSpc>
                <a:spcPct val="100000"/>
              </a:lnSpc>
            </a:pPr>
            <a:r>
              <a:rPr dirty="0" smtClean="0" sz="1000" spc="730">
                <a:latin typeface="Microsoft JhengHei"/>
                <a:cs typeface="Microsoft JhengHei"/>
              </a:rPr>
              <a:t>指示板</a:t>
            </a:r>
            <a:endParaRPr sz="1000">
              <a:latin typeface="Microsoft JhengHei"/>
              <a:cs typeface="Microsoft JhengHe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58000" y="3504781"/>
            <a:ext cx="2286000" cy="14732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0" rIns="0" bIns="0" rtlCol="0" vert="horz">
            <a:noAutofit/>
          </a:bodyPr>
          <a:lstStyle/>
          <a:p>
            <a:pPr marL="25400">
              <a:lnSpc>
                <a:spcPct val="100000"/>
              </a:lnSpc>
            </a:pPr>
            <a:r>
              <a:rPr dirty="0" smtClean="0" sz="800" b="1" i="1">
                <a:latin typeface="Arial"/>
                <a:cs typeface="Arial"/>
              </a:rPr>
              <a:t>yupeifeng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800" i="1">
                <a:latin typeface="Arial"/>
                <a:cs typeface="Arial"/>
              </a:rPr>
              <a:t>2018-05-09 14:08:38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mtClean="0" sz="1000" spc="-100">
                <a:latin typeface="Microsoft JhengHei"/>
                <a:cs typeface="Microsoft JhengHei"/>
              </a:rPr>
              <a:t>--------------------------------------------</a:t>
            </a:r>
            <a:endParaRPr sz="1000">
              <a:latin typeface="Microsoft JhengHei"/>
              <a:cs typeface="Microsoft JhengHei"/>
            </a:endParaRPr>
          </a:p>
          <a:p>
            <a:pPr marL="25400">
              <a:lnSpc>
                <a:spcPct val="100000"/>
              </a:lnSpc>
            </a:pPr>
            <a:r>
              <a:rPr dirty="0" smtClean="0" sz="1000" spc="-180">
                <a:latin typeface="Microsoft JhengHei"/>
                <a:cs typeface="Microsoft JhengHei"/>
              </a:rPr>
              <a:t>消歧</a:t>
            </a:r>
            <a:endParaRPr sz="1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生命周期</a:t>
            </a:r>
            <a:r>
              <a:rPr dirty="0" smtClean="0" sz="4000" spc="5">
                <a:latin typeface="Microsoft YaHei UI"/>
                <a:cs typeface="Microsoft YaHei UI"/>
              </a:rPr>
              <a:t>—</a:t>
            </a:r>
            <a:r>
              <a:rPr dirty="0" smtClean="0" sz="4000" spc="0">
                <a:latin typeface="Microsoft YaHei UI"/>
                <a:cs typeface="Microsoft YaHei UI"/>
              </a:rPr>
              <a:t>领域知识建模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3923029" cy="53124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输入：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目标领域 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医疗、金融</a:t>
            </a:r>
            <a:r>
              <a:rPr dirty="0" smtClean="0" sz="2400" spc="-5">
                <a:latin typeface="Microsoft YaHei UI"/>
                <a:cs typeface="Microsoft YaHei UI"/>
              </a:rPr>
              <a:t>...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应用场景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输出：</a:t>
            </a:r>
            <a:r>
              <a:rPr dirty="0" smtClean="0" sz="2600" spc="300">
                <a:latin typeface="Microsoft YaHei UI"/>
                <a:cs typeface="Microsoft YaHei UI"/>
              </a:rPr>
              <a:t>领域知识本体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领域实体类别体系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实体属性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领域语义关系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语义关系之间的关系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关键技术：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13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 spc="-5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latin typeface="Microsoft YaHei UI"/>
                <a:cs typeface="Microsoft YaHei UI"/>
              </a:rPr>
              <a:t>t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0">
                <a:latin typeface="Microsoft YaHei UI"/>
                <a:cs typeface="Microsoft YaHei UI"/>
              </a:rPr>
              <a:t>y E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latin typeface="Microsoft YaHei UI"/>
                <a:cs typeface="Microsoft YaHei UI"/>
              </a:rPr>
              <a:t>g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ee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g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4567" y="1718923"/>
            <a:ext cx="4337685" cy="12903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>
              <a:lnSpc>
                <a:spcPct val="100000"/>
              </a:lnSpc>
            </a:pPr>
            <a:r>
              <a:rPr dirty="0" smtClean="0" sz="2400" spc="-5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2813" y="1385202"/>
            <a:ext cx="4288970" cy="1623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593770" y="3403569"/>
            <a:ext cx="4550229" cy="3454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生命周期</a:t>
            </a:r>
            <a:r>
              <a:rPr dirty="0" smtClean="0" sz="4000" spc="5">
                <a:latin typeface="Microsoft YaHei UI"/>
                <a:cs typeface="Microsoft YaHei UI"/>
              </a:rPr>
              <a:t>—</a:t>
            </a:r>
            <a:r>
              <a:rPr dirty="0" smtClean="0" sz="4000" spc="0">
                <a:latin typeface="Microsoft YaHei UI"/>
                <a:cs typeface="Microsoft YaHei UI"/>
              </a:rPr>
              <a:t>知识获取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5340350" cy="49079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输入：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领域知识本体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海量数据：文本、垂直站点、百科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输出：</a:t>
            </a:r>
            <a:r>
              <a:rPr dirty="0" smtClean="0" sz="2600" spc="300">
                <a:latin typeface="Microsoft YaHei UI"/>
                <a:cs typeface="Microsoft YaHei UI"/>
              </a:rPr>
              <a:t>领域知识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实体集合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实体关系/属性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  <a:spcBef>
                <a:spcPts val="53"/>
              </a:spcBef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主要技术：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信息抽取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文本挖掘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97530" y="3349625"/>
            <a:ext cx="5446469" cy="3505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知识就是力量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54083" y="2048889"/>
            <a:ext cx="2539999" cy="317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58189" y="2682966"/>
            <a:ext cx="4344670" cy="13874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299"/>
              </a:lnSpc>
            </a:pPr>
            <a:r>
              <a:rPr dirty="0" smtClean="0" sz="1800" i="1">
                <a:solidFill>
                  <a:srgbClr val="333333"/>
                </a:solidFill>
                <a:latin typeface="Georgia"/>
                <a:cs typeface="Georgia"/>
              </a:rPr>
              <a:t>Kn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w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l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ed</a:t>
            </a:r>
            <a:r>
              <a:rPr dirty="0" smtClean="0" sz="1800" spc="-25" i="1">
                <a:solidFill>
                  <a:srgbClr val="333333"/>
                </a:solidFill>
                <a:latin typeface="Georgia"/>
                <a:cs typeface="Georgia"/>
              </a:rPr>
              <a:t>g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is 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p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w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r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,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25" i="1">
                <a:solidFill>
                  <a:srgbClr val="333333"/>
                </a:solidFill>
                <a:latin typeface="Georgia"/>
                <a:cs typeface="Georgia"/>
              </a:rPr>
              <a:t>a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n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d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t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he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c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m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p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ut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r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is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25" i="1">
                <a:solidFill>
                  <a:srgbClr val="333333"/>
                </a:solidFill>
                <a:latin typeface="Georgia"/>
                <a:cs typeface="Georgia"/>
              </a:rPr>
              <a:t>a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n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a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m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p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l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i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f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i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r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f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 t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h</a:t>
            </a:r>
            <a:r>
              <a:rPr dirty="0" smtClean="0" sz="1800" spc="-25" i="1">
                <a:solidFill>
                  <a:srgbClr val="333333"/>
                </a:solidFill>
                <a:latin typeface="Georgia"/>
                <a:cs typeface="Georgia"/>
              </a:rPr>
              <a:t>a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t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p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w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r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.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30" i="1">
                <a:solidFill>
                  <a:srgbClr val="333333"/>
                </a:solidFill>
                <a:latin typeface="Georgia"/>
                <a:cs typeface="Georgia"/>
              </a:rPr>
              <a:t>W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a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r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n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w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20" i="1">
                <a:solidFill>
                  <a:srgbClr val="333333"/>
                </a:solidFill>
                <a:latin typeface="Georgia"/>
                <a:cs typeface="Georgia"/>
              </a:rPr>
              <a:t>at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t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h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 d</a:t>
            </a:r>
            <a:r>
              <a:rPr dirty="0" smtClean="0" sz="1800" spc="-25" i="1">
                <a:solidFill>
                  <a:srgbClr val="333333"/>
                </a:solidFill>
                <a:latin typeface="Georgia"/>
                <a:cs typeface="Georgia"/>
              </a:rPr>
              <a:t>a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w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n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f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a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new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c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m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p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uter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r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-20" i="1">
                <a:solidFill>
                  <a:srgbClr val="333333"/>
                </a:solidFill>
                <a:latin typeface="Georgia"/>
                <a:cs typeface="Georgia"/>
              </a:rPr>
              <a:t>v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l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uti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n...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Kn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w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l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ed</a:t>
            </a:r>
            <a:r>
              <a:rPr dirty="0" smtClean="0" sz="1800" spc="-25" i="1">
                <a:solidFill>
                  <a:srgbClr val="333333"/>
                </a:solidFill>
                <a:latin typeface="Georgia"/>
                <a:cs typeface="Georgia"/>
              </a:rPr>
              <a:t>g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it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s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l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f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 is to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be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c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m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t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h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new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20" i="1">
                <a:solidFill>
                  <a:srgbClr val="333333"/>
                </a:solidFill>
                <a:latin typeface="Georgia"/>
                <a:cs typeface="Georgia"/>
              </a:rPr>
              <a:t>w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e</a:t>
            </a:r>
            <a:r>
              <a:rPr dirty="0" smtClean="0" sz="1800" spc="-25" i="1">
                <a:solidFill>
                  <a:srgbClr val="333333"/>
                </a:solidFill>
                <a:latin typeface="Georgia"/>
                <a:cs typeface="Georgia"/>
              </a:rPr>
              <a:t>a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l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t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h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f</a:t>
            </a:r>
            <a:r>
              <a:rPr dirty="0" smtClean="0" sz="1800" spc="-10" i="1">
                <a:solidFill>
                  <a:srgbClr val="333333"/>
                </a:solidFill>
                <a:latin typeface="Georgia"/>
                <a:cs typeface="Georgia"/>
              </a:rPr>
              <a:t> 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n</a:t>
            </a:r>
            <a:r>
              <a:rPr dirty="0" smtClean="0" sz="1800" spc="-25" i="1">
                <a:solidFill>
                  <a:srgbClr val="333333"/>
                </a:solidFill>
                <a:latin typeface="Georgia"/>
                <a:cs typeface="Georgia"/>
              </a:rPr>
              <a:t>a</a:t>
            </a:r>
            <a:r>
              <a:rPr dirty="0" smtClean="0" sz="1800" spc="0" i="1">
                <a:solidFill>
                  <a:srgbClr val="333333"/>
                </a:solidFill>
                <a:latin typeface="Georgia"/>
                <a:cs typeface="Georgia"/>
              </a:rPr>
              <a:t>ti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o</a:t>
            </a:r>
            <a:r>
              <a:rPr dirty="0" smtClean="0" sz="1800" spc="-15" i="1">
                <a:solidFill>
                  <a:srgbClr val="333333"/>
                </a:solidFill>
                <a:latin typeface="Georgia"/>
                <a:cs typeface="Georgia"/>
              </a:rPr>
              <a:t>n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s</a:t>
            </a:r>
            <a:r>
              <a:rPr dirty="0" smtClean="0" sz="1800" spc="-5" i="1">
                <a:solidFill>
                  <a:srgbClr val="333333"/>
                </a:solidFill>
                <a:latin typeface="Georgia"/>
                <a:cs typeface="Georgia"/>
              </a:rPr>
              <a:t>.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9196" y="4559273"/>
            <a:ext cx="3465195" cy="1778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100" spc="-285">
                <a:latin typeface="Lucida Sans Unicode"/>
                <a:cs typeface="Lucida Sans Unicode"/>
              </a:rPr>
              <a:t>-</a:t>
            </a:r>
            <a:r>
              <a:rPr dirty="0" smtClean="0" sz="1100" spc="-285">
                <a:latin typeface="Lucida Sans Unicode"/>
                <a:cs typeface="Lucida Sans Unicode"/>
              </a:rPr>
              <a:t>E</a:t>
            </a:r>
            <a:r>
              <a:rPr dirty="0" smtClean="0" sz="1100" spc="-10">
                <a:latin typeface="Lucida Sans Unicode"/>
                <a:cs typeface="Lucida Sans Unicode"/>
              </a:rPr>
              <a:t>d</a:t>
            </a:r>
            <a:r>
              <a:rPr dirty="0" smtClean="0" sz="1100" spc="-10">
                <a:latin typeface="Lucida Sans Unicode"/>
                <a:cs typeface="Lucida Sans Unicode"/>
              </a:rPr>
              <a:t>w</a:t>
            </a:r>
            <a:r>
              <a:rPr dirty="0" smtClean="0" sz="1100" spc="-10">
                <a:latin typeface="Lucida Sans Unicode"/>
                <a:cs typeface="Lucida Sans Unicode"/>
              </a:rPr>
              <a:t>ard</a:t>
            </a:r>
            <a:r>
              <a:rPr dirty="0" smtClean="0" sz="1100" spc="-5">
                <a:latin typeface="Lucida Sans Unicode"/>
                <a:cs typeface="Lucida Sans Unicode"/>
              </a:rPr>
              <a:t> Fe</a:t>
            </a:r>
            <a:r>
              <a:rPr dirty="0" smtClean="0" sz="1100" spc="-10">
                <a:latin typeface="Lucida Sans Unicode"/>
                <a:cs typeface="Lucida Sans Unicode"/>
              </a:rPr>
              <a:t>i</a:t>
            </a:r>
            <a:r>
              <a:rPr dirty="0" smtClean="0" sz="1100" spc="-10">
                <a:latin typeface="Lucida Sans Unicode"/>
                <a:cs typeface="Lucida Sans Unicode"/>
              </a:rPr>
              <a:t>g</a:t>
            </a:r>
            <a:r>
              <a:rPr dirty="0" smtClean="0" sz="1100" spc="-10">
                <a:latin typeface="Lucida Sans Unicode"/>
                <a:cs typeface="Lucida Sans Unicode"/>
              </a:rPr>
              <a:t>e</a:t>
            </a:r>
            <a:r>
              <a:rPr dirty="0" smtClean="0" sz="1100" spc="-5">
                <a:latin typeface="Lucida Sans Unicode"/>
                <a:cs typeface="Lucida Sans Unicode"/>
              </a:rPr>
              <a:t>n</a:t>
            </a:r>
            <a:r>
              <a:rPr dirty="0" smtClean="0" sz="1100" spc="-5">
                <a:latin typeface="Lucida Sans Unicode"/>
                <a:cs typeface="Lucida Sans Unicode"/>
              </a:rPr>
              <a:t>b</a:t>
            </a:r>
            <a:r>
              <a:rPr dirty="0" smtClean="0" sz="1100" spc="5">
                <a:latin typeface="Lucida Sans Unicode"/>
                <a:cs typeface="Lucida Sans Unicode"/>
              </a:rPr>
              <a:t>a</a:t>
            </a:r>
            <a:r>
              <a:rPr dirty="0" smtClean="0" sz="1100" spc="-5">
                <a:latin typeface="Lucida Sans Unicode"/>
                <a:cs typeface="Lucida Sans Unicode"/>
              </a:rPr>
              <a:t>u</a:t>
            </a:r>
            <a:r>
              <a:rPr dirty="0" smtClean="0" sz="1100" spc="-15">
                <a:latin typeface="Lucida Sans Unicode"/>
                <a:cs typeface="Lucida Sans Unicode"/>
              </a:rPr>
              <a:t>m</a:t>
            </a:r>
            <a:r>
              <a:rPr dirty="0" smtClean="0" sz="1100" spc="-5">
                <a:latin typeface="Lucida Sans Unicode"/>
                <a:cs typeface="Lucida Sans Unicode"/>
              </a:rPr>
              <a:t> </a:t>
            </a:r>
            <a:r>
              <a:rPr dirty="0" smtClean="0" sz="1100" spc="0">
                <a:latin typeface="Lucida Sans Unicode"/>
                <a:cs typeface="Lucida Sans Unicode"/>
              </a:rPr>
              <a:t>(</a:t>
            </a:r>
            <a:r>
              <a:rPr dirty="0" smtClean="0" sz="1100" spc="0">
                <a:latin typeface="宋体"/>
                <a:cs typeface="宋体"/>
              </a:rPr>
              <a:t>专</a:t>
            </a:r>
            <a:r>
              <a:rPr dirty="0" smtClean="0" sz="1100" spc="0">
                <a:latin typeface="Microsoft JhengHei Light"/>
                <a:cs typeface="Microsoft JhengHei Light"/>
              </a:rPr>
              <a:t>家系</a:t>
            </a:r>
            <a:r>
              <a:rPr dirty="0" smtClean="0" sz="1100" spc="0">
                <a:latin typeface="宋体"/>
                <a:cs typeface="宋体"/>
              </a:rPr>
              <a:t>统</a:t>
            </a:r>
            <a:r>
              <a:rPr dirty="0" smtClean="0" sz="1100" spc="0">
                <a:latin typeface="Microsoft JhengHei Light"/>
                <a:cs typeface="Microsoft JhengHei Light"/>
              </a:rPr>
              <a:t>之父，</a:t>
            </a:r>
            <a:r>
              <a:rPr dirty="0" smtClean="0" sz="1100" spc="0">
                <a:latin typeface="Lucida Sans Unicode"/>
                <a:cs typeface="Lucida Sans Unicode"/>
              </a:rPr>
              <a:t>1994</a:t>
            </a:r>
            <a:r>
              <a:rPr dirty="0" smtClean="0" sz="1100" spc="0">
                <a:latin typeface="Microsoft JhengHei Light"/>
                <a:cs typeface="Microsoft JhengHei Light"/>
              </a:rPr>
              <a:t>年</a:t>
            </a:r>
            <a:r>
              <a:rPr dirty="0" smtClean="0" sz="1100" spc="0">
                <a:latin typeface="宋体"/>
                <a:cs typeface="宋体"/>
              </a:rPr>
              <a:t>图</a:t>
            </a:r>
            <a:r>
              <a:rPr dirty="0" smtClean="0" sz="1100" spc="0">
                <a:latin typeface="Microsoft JhengHei Light"/>
                <a:cs typeface="Microsoft JhengHei Light"/>
              </a:rPr>
              <a:t>灵</a:t>
            </a:r>
            <a:r>
              <a:rPr dirty="0" smtClean="0" sz="1100" spc="0">
                <a:latin typeface="宋体"/>
                <a:cs typeface="宋体"/>
              </a:rPr>
              <a:t>奖</a:t>
            </a:r>
            <a:r>
              <a:rPr dirty="0" smtClean="0" sz="1100" spc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生命周期</a:t>
            </a:r>
            <a:r>
              <a:rPr dirty="0" smtClean="0" sz="4000" spc="5">
                <a:latin typeface="Microsoft YaHei UI"/>
                <a:cs typeface="Microsoft YaHei UI"/>
              </a:rPr>
              <a:t>—</a:t>
            </a:r>
            <a:r>
              <a:rPr dirty="0" smtClean="0" sz="4000" spc="0">
                <a:latin typeface="Microsoft YaHei UI"/>
                <a:cs typeface="Microsoft YaHei UI"/>
              </a:rPr>
              <a:t>知识集成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2901950" cy="35572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输入：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抽取出来的知识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现有知识库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知识本体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输出：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知识置信度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统一知识库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5346869"/>
            <a:ext cx="3617595" cy="12884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关键技术：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gy</a:t>
            </a:r>
            <a:r>
              <a:rPr dirty="0" smtClean="0" sz="2400" spc="5">
                <a:latin typeface="Microsoft YaHei UI"/>
                <a:cs typeface="Microsoft YaHei UI"/>
              </a:rPr>
              <a:t> 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5">
                <a:latin typeface="Microsoft YaHei UI"/>
                <a:cs typeface="Microsoft YaHei UI"/>
              </a:rPr>
              <a:t> L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76713" y="1532068"/>
            <a:ext cx="3600819" cy="1964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870372" y="1525735"/>
            <a:ext cx="3613502" cy="1974929"/>
          </a:xfrm>
          <a:custGeom>
            <a:avLst/>
            <a:gdLst/>
            <a:ahLst/>
            <a:cxnLst/>
            <a:rect l="l" t="t" r="r" b="b"/>
            <a:pathLst>
              <a:path w="3613502" h="1974929">
                <a:moveTo>
                  <a:pt x="0" y="0"/>
                </a:moveTo>
                <a:lnTo>
                  <a:pt x="3613502" y="0"/>
                </a:lnTo>
                <a:lnTo>
                  <a:pt x="3613502" y="1974929"/>
                </a:lnTo>
              </a:path>
            </a:pathLst>
          </a:custGeom>
          <a:ln w="12669">
            <a:solidFill>
              <a:srgbClr val="29292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870372" y="1525735"/>
            <a:ext cx="0" cy="1974929"/>
          </a:xfrm>
          <a:custGeom>
            <a:avLst/>
            <a:gdLst/>
            <a:ahLst/>
            <a:cxnLst/>
            <a:rect l="l" t="t" r="r" b="b"/>
            <a:pathLst>
              <a:path w="0" h="1974929">
                <a:moveTo>
                  <a:pt x="0" y="1974929"/>
                </a:moveTo>
                <a:lnTo>
                  <a:pt x="0" y="0"/>
                </a:lnTo>
              </a:path>
            </a:pathLst>
          </a:custGeom>
          <a:ln w="12682">
            <a:solidFill>
              <a:srgbClr val="29292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114677" y="4481957"/>
            <a:ext cx="1002500" cy="1061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380237" y="4135551"/>
            <a:ext cx="2198524" cy="15582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114677" y="3875315"/>
            <a:ext cx="1002500" cy="6918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097282" y="4861563"/>
            <a:ext cx="282954" cy="3187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144809" y="4892551"/>
            <a:ext cx="190110" cy="2235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144809" y="4892551"/>
            <a:ext cx="190110" cy="223559"/>
          </a:xfrm>
          <a:custGeom>
            <a:avLst/>
            <a:gdLst/>
            <a:ahLst/>
            <a:cxnLst/>
            <a:rect l="l" t="t" r="r" b="b"/>
            <a:pathLst>
              <a:path w="190110" h="223559">
                <a:moveTo>
                  <a:pt x="95055" y="0"/>
                </a:moveTo>
                <a:lnTo>
                  <a:pt x="95055" y="44711"/>
                </a:lnTo>
                <a:lnTo>
                  <a:pt x="0" y="44711"/>
                </a:lnTo>
                <a:lnTo>
                  <a:pt x="0" y="178847"/>
                </a:lnTo>
                <a:lnTo>
                  <a:pt x="95055" y="178847"/>
                </a:lnTo>
                <a:lnTo>
                  <a:pt x="95055" y="223559"/>
                </a:lnTo>
                <a:lnTo>
                  <a:pt x="190110" y="111780"/>
                </a:lnTo>
                <a:lnTo>
                  <a:pt x="95055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097282" y="4135551"/>
            <a:ext cx="282954" cy="309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144809" y="4162112"/>
            <a:ext cx="190110" cy="2235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144809" y="4162112"/>
            <a:ext cx="190110" cy="223559"/>
          </a:xfrm>
          <a:custGeom>
            <a:avLst/>
            <a:gdLst/>
            <a:ahLst/>
            <a:cxnLst/>
            <a:rect l="l" t="t" r="r" b="b"/>
            <a:pathLst>
              <a:path w="190110" h="223559">
                <a:moveTo>
                  <a:pt x="95055" y="0"/>
                </a:moveTo>
                <a:lnTo>
                  <a:pt x="95055" y="44711"/>
                </a:lnTo>
                <a:lnTo>
                  <a:pt x="0" y="44711"/>
                </a:lnTo>
                <a:lnTo>
                  <a:pt x="0" y="178847"/>
                </a:lnTo>
                <a:lnTo>
                  <a:pt x="95055" y="178847"/>
                </a:lnTo>
                <a:lnTo>
                  <a:pt x="95055" y="223559"/>
                </a:lnTo>
                <a:lnTo>
                  <a:pt x="190110" y="111779"/>
                </a:lnTo>
                <a:lnTo>
                  <a:pt x="95055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718456" y="5483544"/>
            <a:ext cx="1002500" cy="9943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405949" y="5383938"/>
            <a:ext cx="282954" cy="2833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451800" y="5410037"/>
            <a:ext cx="193904" cy="194156"/>
          </a:xfrm>
          <a:custGeom>
            <a:avLst/>
            <a:gdLst/>
            <a:ahLst/>
            <a:cxnLst/>
            <a:rect l="l" t="t" r="r" b="b"/>
            <a:pathLst>
              <a:path w="193904" h="194156">
                <a:moveTo>
                  <a:pt x="36029" y="0"/>
                </a:moveTo>
                <a:lnTo>
                  <a:pt x="67605" y="31616"/>
                </a:lnTo>
                <a:lnTo>
                  <a:pt x="0" y="99308"/>
                </a:lnTo>
                <a:lnTo>
                  <a:pt x="94725" y="194156"/>
                </a:lnTo>
                <a:lnTo>
                  <a:pt x="162331" y="126464"/>
                </a:lnTo>
                <a:lnTo>
                  <a:pt x="191463" y="126464"/>
                </a:lnTo>
                <a:lnTo>
                  <a:pt x="182572" y="11347"/>
                </a:lnTo>
                <a:lnTo>
                  <a:pt x="36029" y="0"/>
                </a:lnTo>
              </a:path>
              <a:path w="193904" h="194156">
                <a:moveTo>
                  <a:pt x="191463" y="126464"/>
                </a:moveTo>
                <a:lnTo>
                  <a:pt x="162331" y="126464"/>
                </a:lnTo>
              </a:path>
              <a:path w="193904" h="194156">
                <a:moveTo>
                  <a:pt x="162331" y="126464"/>
                </a:moveTo>
                <a:lnTo>
                  <a:pt x="191463" y="126464"/>
                </a:lnTo>
              </a:path>
              <a:path w="193904" h="194156">
                <a:moveTo>
                  <a:pt x="191463" y="126464"/>
                </a:moveTo>
                <a:lnTo>
                  <a:pt x="162331" y="126464"/>
                </a:lnTo>
                <a:lnTo>
                  <a:pt x="193904" y="158079"/>
                </a:lnTo>
                <a:lnTo>
                  <a:pt x="191463" y="126464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451800" y="5410037"/>
            <a:ext cx="193904" cy="1941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451800" y="5410037"/>
            <a:ext cx="193904" cy="194156"/>
          </a:xfrm>
          <a:custGeom>
            <a:avLst/>
            <a:gdLst/>
            <a:ahLst/>
            <a:cxnLst/>
            <a:rect l="l" t="t" r="r" b="b"/>
            <a:pathLst>
              <a:path w="193904" h="194156">
                <a:moveTo>
                  <a:pt x="36029" y="0"/>
                </a:moveTo>
                <a:lnTo>
                  <a:pt x="67605" y="31616"/>
                </a:lnTo>
                <a:lnTo>
                  <a:pt x="0" y="99308"/>
                </a:lnTo>
                <a:lnTo>
                  <a:pt x="94725" y="194156"/>
                </a:lnTo>
                <a:lnTo>
                  <a:pt x="162331" y="126464"/>
                </a:lnTo>
                <a:lnTo>
                  <a:pt x="191463" y="126464"/>
                </a:lnTo>
                <a:lnTo>
                  <a:pt x="182572" y="11347"/>
                </a:lnTo>
                <a:lnTo>
                  <a:pt x="36029" y="0"/>
                </a:lnTo>
              </a:path>
              <a:path w="193904" h="194156">
                <a:moveTo>
                  <a:pt x="191463" y="126464"/>
                </a:moveTo>
                <a:lnTo>
                  <a:pt x="162331" y="126464"/>
                </a:lnTo>
              </a:path>
              <a:path w="193904" h="194156">
                <a:moveTo>
                  <a:pt x="162331" y="126464"/>
                </a:moveTo>
                <a:lnTo>
                  <a:pt x="191463" y="126464"/>
                </a:lnTo>
              </a:path>
              <a:path w="193904" h="194156">
                <a:moveTo>
                  <a:pt x="191463" y="126464"/>
                </a:moveTo>
                <a:lnTo>
                  <a:pt x="162331" y="126464"/>
                </a:lnTo>
                <a:lnTo>
                  <a:pt x="193904" y="158079"/>
                </a:lnTo>
                <a:lnTo>
                  <a:pt x="191463" y="126464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038877" y="5492319"/>
            <a:ext cx="1139825" cy="3765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1699"/>
              </a:lnSpc>
            </a:pPr>
            <a:r>
              <a:rPr dirty="0" smtClean="0" sz="1200" spc="45">
                <a:solidFill>
                  <a:srgbClr val="292929"/>
                </a:solidFill>
                <a:latin typeface="Malgun Gothic"/>
                <a:cs typeface="Malgun Gothic"/>
              </a:rPr>
              <a:t>字典、</a:t>
            </a:r>
            <a:r>
              <a:rPr dirty="0" smtClean="0" sz="1200" spc="45">
                <a:solidFill>
                  <a:srgbClr val="292929"/>
                </a:solidFill>
                <a:latin typeface="宋体"/>
                <a:cs typeface="宋体"/>
              </a:rPr>
              <a:t>术语表、</a:t>
            </a:r>
            <a:r>
              <a:rPr dirty="0" smtClean="0" sz="1200" spc="20">
                <a:solidFill>
                  <a:srgbClr val="292929"/>
                </a:solidFill>
                <a:latin typeface="宋体"/>
                <a:cs typeface="宋体"/>
              </a:rPr>
              <a:t> </a:t>
            </a:r>
            <a:r>
              <a:rPr dirty="0" smtClean="0" sz="1200" spc="45">
                <a:solidFill>
                  <a:srgbClr val="292929"/>
                </a:solidFill>
                <a:latin typeface="Malgun Gothic"/>
                <a:cs typeface="Malgun Gothic"/>
              </a:rPr>
              <a:t>百科、</a:t>
            </a:r>
            <a:r>
              <a:rPr dirty="0" smtClean="0" sz="1200" spc="45">
                <a:solidFill>
                  <a:srgbClr val="292929"/>
                </a:solidFill>
                <a:latin typeface="宋体"/>
                <a:cs typeface="宋体"/>
              </a:rPr>
              <a:t>书本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95627" y="6059533"/>
            <a:ext cx="821690" cy="1873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200" spc="45">
                <a:solidFill>
                  <a:srgbClr val="292929"/>
                </a:solidFill>
                <a:latin typeface="Malgun Gothic"/>
                <a:cs typeface="Malgun Gothic"/>
              </a:rPr>
              <a:t>已有知</a:t>
            </a:r>
            <a:r>
              <a:rPr dirty="0" smtClean="0" sz="1200" spc="45">
                <a:solidFill>
                  <a:srgbClr val="292929"/>
                </a:solidFill>
                <a:latin typeface="宋体"/>
                <a:cs typeface="宋体"/>
              </a:rPr>
              <a:t>识库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370233" y="4263840"/>
            <a:ext cx="1129091" cy="1129383"/>
          </a:xfrm>
          <a:custGeom>
            <a:avLst/>
            <a:gdLst/>
            <a:ahLst/>
            <a:cxnLst/>
            <a:rect l="l" t="t" r="r" b="b"/>
            <a:pathLst>
              <a:path w="1129091" h="1129383">
                <a:moveTo>
                  <a:pt x="0" y="564691"/>
                </a:moveTo>
                <a:lnTo>
                  <a:pt x="1871" y="518378"/>
                </a:lnTo>
                <a:lnTo>
                  <a:pt x="7388" y="473095"/>
                </a:lnTo>
                <a:lnTo>
                  <a:pt x="16407" y="428989"/>
                </a:lnTo>
                <a:lnTo>
                  <a:pt x="28780" y="386205"/>
                </a:lnTo>
                <a:lnTo>
                  <a:pt x="44364" y="344888"/>
                </a:lnTo>
                <a:lnTo>
                  <a:pt x="63013" y="305183"/>
                </a:lnTo>
                <a:lnTo>
                  <a:pt x="84581" y="267236"/>
                </a:lnTo>
                <a:lnTo>
                  <a:pt x="108924" y="231192"/>
                </a:lnTo>
                <a:lnTo>
                  <a:pt x="135896" y="197196"/>
                </a:lnTo>
                <a:lnTo>
                  <a:pt x="165351" y="165394"/>
                </a:lnTo>
                <a:lnTo>
                  <a:pt x="197145" y="135931"/>
                </a:lnTo>
                <a:lnTo>
                  <a:pt x="231132" y="108952"/>
                </a:lnTo>
                <a:lnTo>
                  <a:pt x="267167" y="84603"/>
                </a:lnTo>
                <a:lnTo>
                  <a:pt x="305104" y="63029"/>
                </a:lnTo>
                <a:lnTo>
                  <a:pt x="344798" y="44376"/>
                </a:lnTo>
                <a:lnTo>
                  <a:pt x="386105" y="28788"/>
                </a:lnTo>
                <a:lnTo>
                  <a:pt x="428878" y="16411"/>
                </a:lnTo>
                <a:lnTo>
                  <a:pt x="472973" y="7390"/>
                </a:lnTo>
                <a:lnTo>
                  <a:pt x="518244" y="1871"/>
                </a:lnTo>
                <a:lnTo>
                  <a:pt x="564545" y="0"/>
                </a:lnTo>
                <a:lnTo>
                  <a:pt x="610847" y="1871"/>
                </a:lnTo>
                <a:lnTo>
                  <a:pt x="656117" y="7390"/>
                </a:lnTo>
                <a:lnTo>
                  <a:pt x="700212" y="16411"/>
                </a:lnTo>
                <a:lnTo>
                  <a:pt x="742985" y="28788"/>
                </a:lnTo>
                <a:lnTo>
                  <a:pt x="784292" y="44376"/>
                </a:lnTo>
                <a:lnTo>
                  <a:pt x="823986" y="63029"/>
                </a:lnTo>
                <a:lnTo>
                  <a:pt x="861924" y="84603"/>
                </a:lnTo>
                <a:lnTo>
                  <a:pt x="897958" y="108952"/>
                </a:lnTo>
                <a:lnTo>
                  <a:pt x="931945" y="135931"/>
                </a:lnTo>
                <a:lnTo>
                  <a:pt x="963739" y="165394"/>
                </a:lnTo>
                <a:lnTo>
                  <a:pt x="993194" y="197196"/>
                </a:lnTo>
                <a:lnTo>
                  <a:pt x="1020166" y="231192"/>
                </a:lnTo>
                <a:lnTo>
                  <a:pt x="1044509" y="267236"/>
                </a:lnTo>
                <a:lnTo>
                  <a:pt x="1066077" y="305183"/>
                </a:lnTo>
                <a:lnTo>
                  <a:pt x="1084726" y="344888"/>
                </a:lnTo>
                <a:lnTo>
                  <a:pt x="1100310" y="386205"/>
                </a:lnTo>
                <a:lnTo>
                  <a:pt x="1112683" y="428989"/>
                </a:lnTo>
                <a:lnTo>
                  <a:pt x="1121702" y="473095"/>
                </a:lnTo>
                <a:lnTo>
                  <a:pt x="1127219" y="518378"/>
                </a:lnTo>
                <a:lnTo>
                  <a:pt x="1129091" y="564691"/>
                </a:lnTo>
                <a:lnTo>
                  <a:pt x="1127219" y="611005"/>
                </a:lnTo>
                <a:lnTo>
                  <a:pt x="1121702" y="656287"/>
                </a:lnTo>
                <a:lnTo>
                  <a:pt x="1112683" y="700393"/>
                </a:lnTo>
                <a:lnTo>
                  <a:pt x="1100310" y="743178"/>
                </a:lnTo>
                <a:lnTo>
                  <a:pt x="1084726" y="784495"/>
                </a:lnTo>
                <a:lnTo>
                  <a:pt x="1066077" y="824200"/>
                </a:lnTo>
                <a:lnTo>
                  <a:pt x="1044509" y="862147"/>
                </a:lnTo>
                <a:lnTo>
                  <a:pt x="1020166" y="898191"/>
                </a:lnTo>
                <a:lnTo>
                  <a:pt x="993194" y="932187"/>
                </a:lnTo>
                <a:lnTo>
                  <a:pt x="963739" y="963989"/>
                </a:lnTo>
                <a:lnTo>
                  <a:pt x="931945" y="993452"/>
                </a:lnTo>
                <a:lnTo>
                  <a:pt x="897958" y="1020431"/>
                </a:lnTo>
                <a:lnTo>
                  <a:pt x="861924" y="1044780"/>
                </a:lnTo>
                <a:lnTo>
                  <a:pt x="823986" y="1066353"/>
                </a:lnTo>
                <a:lnTo>
                  <a:pt x="784292" y="1085007"/>
                </a:lnTo>
                <a:lnTo>
                  <a:pt x="742985" y="1100595"/>
                </a:lnTo>
                <a:lnTo>
                  <a:pt x="700212" y="1112972"/>
                </a:lnTo>
                <a:lnTo>
                  <a:pt x="656117" y="1121992"/>
                </a:lnTo>
                <a:lnTo>
                  <a:pt x="610847" y="1127511"/>
                </a:lnTo>
                <a:lnTo>
                  <a:pt x="564545" y="1129383"/>
                </a:lnTo>
                <a:lnTo>
                  <a:pt x="518244" y="1127511"/>
                </a:lnTo>
                <a:lnTo>
                  <a:pt x="472973" y="1121992"/>
                </a:lnTo>
                <a:lnTo>
                  <a:pt x="428878" y="1112972"/>
                </a:lnTo>
                <a:lnTo>
                  <a:pt x="386105" y="1100595"/>
                </a:lnTo>
                <a:lnTo>
                  <a:pt x="344798" y="1085007"/>
                </a:lnTo>
                <a:lnTo>
                  <a:pt x="305104" y="1066353"/>
                </a:lnTo>
                <a:lnTo>
                  <a:pt x="267167" y="1044780"/>
                </a:lnTo>
                <a:lnTo>
                  <a:pt x="231132" y="1020431"/>
                </a:lnTo>
                <a:lnTo>
                  <a:pt x="197145" y="993452"/>
                </a:lnTo>
                <a:lnTo>
                  <a:pt x="165351" y="963989"/>
                </a:lnTo>
                <a:lnTo>
                  <a:pt x="135896" y="932187"/>
                </a:lnTo>
                <a:lnTo>
                  <a:pt x="108924" y="898191"/>
                </a:lnTo>
                <a:lnTo>
                  <a:pt x="84581" y="862147"/>
                </a:lnTo>
                <a:lnTo>
                  <a:pt x="63013" y="824200"/>
                </a:lnTo>
                <a:lnTo>
                  <a:pt x="44364" y="784495"/>
                </a:lnTo>
                <a:lnTo>
                  <a:pt x="28780" y="743178"/>
                </a:lnTo>
                <a:lnTo>
                  <a:pt x="16407" y="700393"/>
                </a:lnTo>
                <a:lnTo>
                  <a:pt x="7388" y="656287"/>
                </a:lnTo>
                <a:lnTo>
                  <a:pt x="1871" y="611005"/>
                </a:lnTo>
                <a:lnTo>
                  <a:pt x="0" y="564691"/>
                </a:lnTo>
                <a:close/>
              </a:path>
            </a:pathLst>
          </a:custGeom>
          <a:ln w="26544">
            <a:solidFill>
              <a:srgbClr val="7030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生命周期</a:t>
            </a:r>
            <a:r>
              <a:rPr dirty="0" smtClean="0" sz="4000" spc="5">
                <a:latin typeface="Microsoft YaHei UI"/>
                <a:cs typeface="Microsoft YaHei UI"/>
              </a:rPr>
              <a:t>—</a:t>
            </a:r>
            <a:r>
              <a:rPr dirty="0" smtClean="0" sz="4000" spc="0">
                <a:latin typeface="Microsoft YaHei UI"/>
                <a:cs typeface="Microsoft YaHei UI"/>
              </a:rPr>
              <a:t>知识存储/查询/推理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4381500" cy="48742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输入：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大规模知识库知识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  <a:spcBef>
                <a:spcPts val="86"/>
              </a:spcBef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输出：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知识库存储/查询/推理服务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  <a:spcBef>
                <a:spcPts val="53"/>
              </a:spcBef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主要技术：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知识表示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知识查询语言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存储/检索引擎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推理引擎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7323" y="1402669"/>
            <a:ext cx="3492500" cy="232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685749" y="4408713"/>
            <a:ext cx="3074076" cy="1915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知识图谱的生命周期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4790"/>
            <a:ext cx="7626350" cy="49104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900" spc="38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900" spc="38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3200" spc="380" b="1">
                <a:solidFill>
                  <a:srgbClr val="0000CC"/>
                </a:solidFill>
                <a:latin typeface="Microsoft YaHei UI"/>
                <a:cs typeface="Microsoft YaHei UI"/>
              </a:rPr>
              <a:t>知识建模</a:t>
            </a:r>
            <a:endParaRPr sz="3200">
              <a:latin typeface="Microsoft YaHei UI"/>
              <a:cs typeface="Microsoft YaHei UI"/>
            </a:endParaRPr>
          </a:p>
          <a:p>
            <a:pPr>
              <a:lnSpc>
                <a:spcPts val="700"/>
              </a:lnSpc>
              <a:spcBef>
                <a:spcPts val="26"/>
              </a:spcBef>
            </a:pPr>
            <a:endParaRPr sz="700"/>
          </a:p>
          <a:p>
            <a:pPr marL="469900">
              <a:lnSpc>
                <a:spcPct val="100000"/>
              </a:lnSpc>
            </a:pPr>
            <a:r>
              <a:rPr dirty="0" smtClean="0" sz="3000">
                <a:latin typeface="Microsoft YaHei UI"/>
                <a:cs typeface="Microsoft YaHei UI"/>
              </a:rPr>
              <a:t>-</a:t>
            </a:r>
            <a:r>
              <a:rPr dirty="0" smtClean="0" sz="3000" spc="60">
                <a:latin typeface="Microsoft YaHei UI"/>
                <a:cs typeface="Microsoft YaHei UI"/>
              </a:rPr>
              <a:t> </a:t>
            </a:r>
            <a:r>
              <a:rPr dirty="0" smtClean="0" sz="3000" spc="0">
                <a:latin typeface="Microsoft YaHei UI"/>
                <a:cs typeface="Microsoft YaHei UI"/>
              </a:rPr>
              <a:t>建模领域知识结构</a:t>
            </a:r>
            <a:endParaRPr sz="3000">
              <a:latin typeface="Microsoft YaHei UI"/>
              <a:cs typeface="Microsoft YaHei UI"/>
            </a:endParaRPr>
          </a:p>
          <a:p>
            <a:pPr>
              <a:lnSpc>
                <a:spcPts val="750"/>
              </a:lnSpc>
              <a:spcBef>
                <a:spcPts val="16"/>
              </a:spcBef>
            </a:pPr>
            <a:endParaRPr sz="7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900" spc="38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900" spc="38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3200" spc="380" b="1">
                <a:solidFill>
                  <a:srgbClr val="0000CC"/>
                </a:solidFill>
                <a:latin typeface="Microsoft YaHei UI"/>
                <a:cs typeface="Microsoft YaHei UI"/>
              </a:rPr>
              <a:t>知识获取</a:t>
            </a:r>
            <a:endParaRPr sz="3200">
              <a:latin typeface="Microsoft YaHei UI"/>
              <a:cs typeface="Microsoft YaHei UI"/>
            </a:endParaRPr>
          </a:p>
          <a:p>
            <a:pPr>
              <a:lnSpc>
                <a:spcPts val="700"/>
              </a:lnSpc>
              <a:spcBef>
                <a:spcPts val="26"/>
              </a:spcBef>
            </a:pPr>
            <a:endParaRPr sz="700"/>
          </a:p>
          <a:p>
            <a:pPr marL="469900">
              <a:lnSpc>
                <a:spcPct val="100000"/>
              </a:lnSpc>
            </a:pPr>
            <a:r>
              <a:rPr dirty="0" smtClean="0" sz="3000">
                <a:latin typeface="Microsoft YaHei UI"/>
                <a:cs typeface="Microsoft YaHei UI"/>
              </a:rPr>
              <a:t>-</a:t>
            </a:r>
            <a:r>
              <a:rPr dirty="0" smtClean="0" sz="3000" spc="60">
                <a:latin typeface="Microsoft YaHei UI"/>
                <a:cs typeface="Microsoft YaHei UI"/>
              </a:rPr>
              <a:t> </a:t>
            </a:r>
            <a:r>
              <a:rPr dirty="0" smtClean="0" sz="3000" spc="0">
                <a:latin typeface="Microsoft YaHei UI"/>
                <a:cs typeface="Microsoft YaHei UI"/>
              </a:rPr>
              <a:t>获取领域内的事实知识</a:t>
            </a:r>
            <a:endParaRPr sz="3000">
              <a:latin typeface="Microsoft YaHei UI"/>
              <a:cs typeface="Microsoft YaHei UI"/>
            </a:endParaRPr>
          </a:p>
          <a:p>
            <a:pPr>
              <a:lnSpc>
                <a:spcPts val="750"/>
              </a:lnSpc>
              <a:spcBef>
                <a:spcPts val="16"/>
              </a:spcBef>
            </a:pPr>
            <a:endParaRPr sz="7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900" spc="38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900" spc="38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3200" spc="380" b="1">
                <a:solidFill>
                  <a:srgbClr val="0000CC"/>
                </a:solidFill>
                <a:latin typeface="Microsoft YaHei UI"/>
                <a:cs typeface="Microsoft YaHei UI"/>
              </a:rPr>
              <a:t>知识集成</a:t>
            </a:r>
            <a:endParaRPr sz="3200">
              <a:latin typeface="Microsoft YaHei UI"/>
              <a:cs typeface="Microsoft YaHei UI"/>
            </a:endParaRPr>
          </a:p>
          <a:p>
            <a:pPr>
              <a:lnSpc>
                <a:spcPts val="700"/>
              </a:lnSpc>
              <a:spcBef>
                <a:spcPts val="26"/>
              </a:spcBef>
            </a:pPr>
            <a:endParaRPr sz="700"/>
          </a:p>
          <a:p>
            <a:pPr marL="755650" marR="12700" indent="-285750">
              <a:lnSpc>
                <a:spcPct val="100000"/>
              </a:lnSpc>
            </a:pPr>
            <a:r>
              <a:rPr dirty="0" smtClean="0" sz="3000">
                <a:latin typeface="Microsoft YaHei UI"/>
                <a:cs typeface="Microsoft YaHei UI"/>
              </a:rPr>
              <a:t>-</a:t>
            </a:r>
            <a:r>
              <a:rPr dirty="0" smtClean="0" sz="3000" spc="60">
                <a:latin typeface="Microsoft YaHei UI"/>
                <a:cs typeface="Microsoft YaHei UI"/>
              </a:rPr>
              <a:t> </a:t>
            </a:r>
            <a:r>
              <a:rPr dirty="0" smtClean="0" sz="3000" spc="0">
                <a:latin typeface="Microsoft YaHei UI"/>
                <a:cs typeface="Microsoft YaHei UI"/>
              </a:rPr>
              <a:t>估计知识的可信度，将碎片知识组装成知</a:t>
            </a:r>
            <a:r>
              <a:rPr dirty="0" smtClean="0" sz="3000" spc="0">
                <a:latin typeface="Microsoft YaHei UI"/>
                <a:cs typeface="Microsoft YaHei UI"/>
              </a:rPr>
              <a:t> 识网络</a:t>
            </a:r>
            <a:endParaRPr sz="3000">
              <a:latin typeface="Microsoft YaHei UI"/>
              <a:cs typeface="Microsoft YaHei UI"/>
            </a:endParaRPr>
          </a:p>
          <a:p>
            <a:pPr>
              <a:lnSpc>
                <a:spcPts val="750"/>
              </a:lnSpc>
              <a:spcBef>
                <a:spcPts val="16"/>
              </a:spcBef>
            </a:pPr>
            <a:endParaRPr sz="7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900" spc="38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900" spc="38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3200" spc="380" b="1">
                <a:solidFill>
                  <a:srgbClr val="0000CC"/>
                </a:solidFill>
                <a:latin typeface="Microsoft YaHei UI"/>
                <a:cs typeface="Microsoft YaHei UI"/>
              </a:rPr>
              <a:t>知识存储</a:t>
            </a:r>
            <a:endParaRPr sz="3200">
              <a:latin typeface="Microsoft YaHei UI"/>
              <a:cs typeface="Microsoft YaHei UI"/>
            </a:endParaRPr>
          </a:p>
          <a:p>
            <a:pPr>
              <a:lnSpc>
                <a:spcPts val="700"/>
              </a:lnSpc>
              <a:spcBef>
                <a:spcPts val="26"/>
              </a:spcBef>
            </a:pPr>
            <a:endParaRPr sz="700"/>
          </a:p>
          <a:p>
            <a:pPr marL="469900">
              <a:lnSpc>
                <a:spcPct val="100000"/>
              </a:lnSpc>
            </a:pPr>
            <a:r>
              <a:rPr dirty="0" smtClean="0" sz="3000">
                <a:latin typeface="Microsoft YaHei UI"/>
                <a:cs typeface="Microsoft YaHei UI"/>
              </a:rPr>
              <a:t>-</a:t>
            </a:r>
            <a:r>
              <a:rPr dirty="0" smtClean="0" sz="3000" spc="60">
                <a:latin typeface="Microsoft YaHei UI"/>
                <a:cs typeface="Microsoft YaHei UI"/>
              </a:rPr>
              <a:t> </a:t>
            </a:r>
            <a:r>
              <a:rPr dirty="0" smtClean="0" sz="3000" spc="0">
                <a:latin typeface="Microsoft YaHei UI"/>
                <a:cs typeface="Microsoft YaHei UI"/>
              </a:rPr>
              <a:t>提供高性能知识服务</a:t>
            </a:r>
            <a:endParaRPr sz="3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041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目录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3355975" cy="3784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：知识图谱引言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680866"/>
            <a:ext cx="4270375" cy="29502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知识图谱发展历史与现有应用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知识图谱基本概念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知识图谱的生命周期</a:t>
            </a:r>
            <a:endParaRPr sz="20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solidFill>
                  <a:srgbClr val="C00000"/>
                </a:solidFill>
                <a:latin typeface="Microsoft YaHei UI"/>
                <a:cs typeface="Microsoft YaHei UI"/>
              </a:rPr>
              <a:t>代表性知识图谱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33"/>
              </a:spcBef>
            </a:pPr>
            <a:endParaRPr sz="1400"/>
          </a:p>
          <a:p>
            <a:pPr algn="ctr">
              <a:lnSpc>
                <a:spcPct val="100000"/>
              </a:lnSpc>
              <a:tabLst>
                <a:tab pos="3422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2</a:t>
            </a:r>
            <a:r>
              <a:rPr dirty="0" smtClean="0" sz="2400" spc="0">
                <a:latin typeface="Microsoft YaHei UI"/>
                <a:cs typeface="Microsoft YaHei UI"/>
              </a:rPr>
              <a:t>：知识图谱表示与推理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基于符号的知识表示与推理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0"/>
              </a:spcBef>
            </a:pPr>
            <a:endParaRPr sz="5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基于分布式的知识表示与推理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代表性知识图谱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4349750" cy="4946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人工构建知识图谱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YC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基于W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k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5" b="1">
                <a:latin typeface="Microsoft YaHei UI"/>
                <a:cs typeface="Microsoft YaHei UI"/>
              </a:rPr>
              <a:t>p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d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0" b="1">
                <a:latin typeface="Microsoft YaHei UI"/>
                <a:cs typeface="Microsoft YaHei UI"/>
              </a:rPr>
              <a:t>的知识图谱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go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DB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0">
                <a:latin typeface="Microsoft YaHei UI"/>
                <a:cs typeface="Microsoft YaHei UI"/>
              </a:rPr>
              <a:t>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a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eeb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  <a:buFont typeface="Microsoft YaHei UI"/>
              <a:buChar char="-"/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文本抽取知识图谱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L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代表性知识图谱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4349750" cy="4946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人工构建知识图谱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solidFill>
                  <a:srgbClr val="C00000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solidFill>
                  <a:srgbClr val="C0000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solidFill>
                  <a:srgbClr val="C000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solidFill>
                  <a:srgbClr val="C00000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solidFill>
                  <a:srgbClr val="C000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solidFill>
                  <a:srgbClr val="C00000"/>
                </a:solidFill>
                <a:latin typeface="Microsoft YaHei UI"/>
                <a:cs typeface="Microsoft YaHei UI"/>
              </a:rPr>
              <a:t>et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YC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基于W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k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5" b="1">
                <a:latin typeface="Microsoft YaHei UI"/>
                <a:cs typeface="Microsoft YaHei UI"/>
              </a:rPr>
              <a:t>p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d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0" b="1">
                <a:latin typeface="Microsoft YaHei UI"/>
                <a:cs typeface="Microsoft YaHei UI"/>
              </a:rPr>
              <a:t>的知识图谱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go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DB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0">
                <a:latin typeface="Microsoft YaHei UI"/>
                <a:cs typeface="Microsoft YaHei UI"/>
              </a:rPr>
              <a:t>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a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eeb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  <a:buFont typeface="Microsoft YaHei UI"/>
              <a:buChar char="-"/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文本抽取知识图谱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L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t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778750" cy="24955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W</a:t>
            </a:r>
            <a:r>
              <a:rPr dirty="0" smtClean="0" sz="2600" spc="5" b="1">
                <a:latin typeface="Microsoft YaHei UI"/>
                <a:cs typeface="Microsoft YaHei UI"/>
              </a:rPr>
              <a:t>o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-5" b="1">
                <a:latin typeface="Microsoft YaHei UI"/>
                <a:cs typeface="Microsoft YaHei UI"/>
              </a:rPr>
              <a:t>d</a:t>
            </a:r>
            <a:r>
              <a:rPr dirty="0" smtClean="0" sz="2600" spc="-10" b="1">
                <a:latin typeface="Microsoft YaHei UI"/>
                <a:cs typeface="Microsoft YaHei UI"/>
              </a:rPr>
              <a:t>N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0" b="1">
                <a:latin typeface="Microsoft YaHei UI"/>
                <a:cs typeface="Microsoft YaHei UI"/>
              </a:rPr>
              <a:t>是什么?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9"/>
              </a:spcBef>
            </a:pPr>
            <a:endParaRPr sz="550"/>
          </a:p>
          <a:p>
            <a:pPr marL="755650" marR="12700" indent="-285750">
              <a:lnSpc>
                <a:spcPct val="100699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一部在线词典数据库系统，采用了与传统词典不同的</a:t>
            </a:r>
            <a:r>
              <a:rPr dirty="0" smtClean="0" sz="2400">
                <a:latin typeface="Microsoft YaHei UI"/>
                <a:cs typeface="Microsoft YaHei UI"/>
              </a:rPr>
              <a:t> 方式，即按照词义而不是词形来组织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33"/>
              </a:spcBef>
            </a:pPr>
            <a:endParaRPr sz="500"/>
          </a:p>
          <a:p>
            <a:pPr marL="755650" marR="109220" indent="-285750">
              <a:lnSpc>
                <a:spcPct val="100699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词语被聚类成词义簇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se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)</a:t>
            </a:r>
            <a:r>
              <a:rPr dirty="0" smtClean="0" sz="2400" spc="0">
                <a:latin typeface="Microsoft YaHei UI"/>
                <a:cs typeface="Microsoft YaHei UI"/>
              </a:rPr>
              <a:t>，词义之间通过语义关</a:t>
            </a:r>
            <a:r>
              <a:rPr dirty="0" smtClean="0" sz="2400" spc="0">
                <a:latin typeface="Microsoft YaHei UI"/>
                <a:cs typeface="Microsoft YaHei UI"/>
              </a:rPr>
              <a:t> 系连接成大的概念网络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由普林斯顿大学认知科学实验室在1985年建立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5123" y="265576"/>
            <a:ext cx="4584700" cy="71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45056" y="5189735"/>
            <a:ext cx="7992888" cy="463604"/>
          </a:xfrm>
          <a:custGeom>
            <a:avLst/>
            <a:gdLst/>
            <a:ahLst/>
            <a:cxnLst/>
            <a:rect l="l" t="t" r="r" b="b"/>
            <a:pathLst>
              <a:path w="7992888" h="463604">
                <a:moveTo>
                  <a:pt x="7761090" y="0"/>
                </a:moveTo>
                <a:lnTo>
                  <a:pt x="7761090" y="115898"/>
                </a:lnTo>
                <a:lnTo>
                  <a:pt x="0" y="115898"/>
                </a:lnTo>
                <a:lnTo>
                  <a:pt x="115898" y="231806"/>
                </a:lnTo>
                <a:lnTo>
                  <a:pt x="0" y="347705"/>
                </a:lnTo>
                <a:lnTo>
                  <a:pt x="7761090" y="347705"/>
                </a:lnTo>
                <a:lnTo>
                  <a:pt x="7761090" y="463604"/>
                </a:lnTo>
                <a:lnTo>
                  <a:pt x="7992888" y="231806"/>
                </a:lnTo>
                <a:lnTo>
                  <a:pt x="7761090" y="0"/>
                </a:lnTo>
                <a:close/>
              </a:path>
            </a:pathLst>
          </a:custGeom>
          <a:solidFill>
            <a:srgbClr val="CFD3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001542" y="5334229"/>
            <a:ext cx="206803" cy="174241"/>
          </a:xfrm>
          <a:custGeom>
            <a:avLst/>
            <a:gdLst/>
            <a:ahLst/>
            <a:cxnLst/>
            <a:rect l="l" t="t" r="r" b="b"/>
            <a:pathLst>
              <a:path w="206803" h="174241">
                <a:moveTo>
                  <a:pt x="92631" y="0"/>
                </a:moveTo>
                <a:lnTo>
                  <a:pt x="49668" y="12310"/>
                </a:lnTo>
                <a:lnTo>
                  <a:pt x="17615" y="38298"/>
                </a:lnTo>
                <a:lnTo>
                  <a:pt x="1188" y="73961"/>
                </a:lnTo>
                <a:lnTo>
                  <a:pt x="0" y="87308"/>
                </a:lnTo>
                <a:lnTo>
                  <a:pt x="386" y="94930"/>
                </a:lnTo>
                <a:lnTo>
                  <a:pt x="20621" y="138809"/>
                </a:lnTo>
                <a:lnTo>
                  <a:pt x="53803" y="162099"/>
                </a:lnTo>
                <a:lnTo>
                  <a:pt x="100001" y="173588"/>
                </a:lnTo>
                <a:lnTo>
                  <a:pt x="117915" y="174241"/>
                </a:lnTo>
                <a:lnTo>
                  <a:pt x="132633" y="171532"/>
                </a:lnTo>
                <a:lnTo>
                  <a:pt x="170977" y="153398"/>
                </a:lnTo>
                <a:lnTo>
                  <a:pt x="197171" y="122699"/>
                </a:lnTo>
                <a:lnTo>
                  <a:pt x="206803" y="82579"/>
                </a:lnTo>
                <a:lnTo>
                  <a:pt x="204970" y="70213"/>
                </a:lnTo>
                <a:lnTo>
                  <a:pt x="178535" y="27971"/>
                </a:lnTo>
                <a:lnTo>
                  <a:pt x="141464" y="7366"/>
                </a:lnTo>
                <a:lnTo>
                  <a:pt x="92631" y="0"/>
                </a:lnTo>
                <a:close/>
              </a:path>
            </a:pathLst>
          </a:custGeom>
          <a:solidFill>
            <a:srgbClr val="4362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001542" y="5334229"/>
            <a:ext cx="206803" cy="174240"/>
          </a:xfrm>
          <a:custGeom>
            <a:avLst/>
            <a:gdLst/>
            <a:ahLst/>
            <a:cxnLst/>
            <a:rect l="l" t="t" r="r" b="b"/>
            <a:pathLst>
              <a:path w="206803" h="174240">
                <a:moveTo>
                  <a:pt x="0" y="87307"/>
                </a:moveTo>
                <a:lnTo>
                  <a:pt x="10170" y="49307"/>
                </a:lnTo>
                <a:lnTo>
                  <a:pt x="37539" y="19650"/>
                </a:lnTo>
                <a:lnTo>
                  <a:pt x="77389" y="2336"/>
                </a:lnTo>
                <a:lnTo>
                  <a:pt x="92632" y="0"/>
                </a:lnTo>
                <a:lnTo>
                  <a:pt x="110049" y="776"/>
                </a:lnTo>
                <a:lnTo>
                  <a:pt x="155263" y="12930"/>
                </a:lnTo>
                <a:lnTo>
                  <a:pt x="187809" y="37199"/>
                </a:lnTo>
                <a:lnTo>
                  <a:pt x="206803" y="82579"/>
                </a:lnTo>
                <a:lnTo>
                  <a:pt x="205705" y="96805"/>
                </a:lnTo>
                <a:lnTo>
                  <a:pt x="190062" y="134134"/>
                </a:lnTo>
                <a:lnTo>
                  <a:pt x="159327" y="160994"/>
                </a:lnTo>
                <a:lnTo>
                  <a:pt x="117915" y="174240"/>
                </a:lnTo>
                <a:lnTo>
                  <a:pt x="100000" y="173587"/>
                </a:lnTo>
                <a:lnTo>
                  <a:pt x="53803" y="162099"/>
                </a:lnTo>
                <a:lnTo>
                  <a:pt x="20621" y="138808"/>
                </a:lnTo>
                <a:lnTo>
                  <a:pt x="386" y="94929"/>
                </a:lnTo>
                <a:lnTo>
                  <a:pt x="0" y="8730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279144" y="5334229"/>
            <a:ext cx="206802" cy="174241"/>
          </a:xfrm>
          <a:custGeom>
            <a:avLst/>
            <a:gdLst/>
            <a:ahLst/>
            <a:cxnLst/>
            <a:rect l="l" t="t" r="r" b="b"/>
            <a:pathLst>
              <a:path w="206802" h="174241">
                <a:moveTo>
                  <a:pt x="92631" y="0"/>
                </a:moveTo>
                <a:lnTo>
                  <a:pt x="49668" y="12310"/>
                </a:lnTo>
                <a:lnTo>
                  <a:pt x="17615" y="38298"/>
                </a:lnTo>
                <a:lnTo>
                  <a:pt x="1188" y="73961"/>
                </a:lnTo>
                <a:lnTo>
                  <a:pt x="0" y="87308"/>
                </a:lnTo>
                <a:lnTo>
                  <a:pt x="386" y="94929"/>
                </a:lnTo>
                <a:lnTo>
                  <a:pt x="20620" y="138808"/>
                </a:lnTo>
                <a:lnTo>
                  <a:pt x="53803" y="162099"/>
                </a:lnTo>
                <a:lnTo>
                  <a:pt x="100000" y="173588"/>
                </a:lnTo>
                <a:lnTo>
                  <a:pt x="117914" y="174241"/>
                </a:lnTo>
                <a:lnTo>
                  <a:pt x="132633" y="171532"/>
                </a:lnTo>
                <a:lnTo>
                  <a:pt x="170976" y="153398"/>
                </a:lnTo>
                <a:lnTo>
                  <a:pt x="197171" y="122699"/>
                </a:lnTo>
                <a:lnTo>
                  <a:pt x="206802" y="82579"/>
                </a:lnTo>
                <a:lnTo>
                  <a:pt x="204970" y="70214"/>
                </a:lnTo>
                <a:lnTo>
                  <a:pt x="178535" y="27971"/>
                </a:lnTo>
                <a:lnTo>
                  <a:pt x="141464" y="7366"/>
                </a:lnTo>
                <a:lnTo>
                  <a:pt x="92631" y="0"/>
                </a:lnTo>
                <a:close/>
              </a:path>
            </a:pathLst>
          </a:custGeom>
          <a:solidFill>
            <a:srgbClr val="4362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279144" y="5334229"/>
            <a:ext cx="206803" cy="174240"/>
          </a:xfrm>
          <a:custGeom>
            <a:avLst/>
            <a:gdLst/>
            <a:ahLst/>
            <a:cxnLst/>
            <a:rect l="l" t="t" r="r" b="b"/>
            <a:pathLst>
              <a:path w="206803" h="174240">
                <a:moveTo>
                  <a:pt x="0" y="87307"/>
                </a:moveTo>
                <a:lnTo>
                  <a:pt x="10170" y="49307"/>
                </a:lnTo>
                <a:lnTo>
                  <a:pt x="37539" y="19650"/>
                </a:lnTo>
                <a:lnTo>
                  <a:pt x="77389" y="2336"/>
                </a:lnTo>
                <a:lnTo>
                  <a:pt x="92632" y="0"/>
                </a:lnTo>
                <a:lnTo>
                  <a:pt x="110049" y="776"/>
                </a:lnTo>
                <a:lnTo>
                  <a:pt x="155263" y="12930"/>
                </a:lnTo>
                <a:lnTo>
                  <a:pt x="187809" y="37199"/>
                </a:lnTo>
                <a:lnTo>
                  <a:pt x="206803" y="82579"/>
                </a:lnTo>
                <a:lnTo>
                  <a:pt x="205705" y="96805"/>
                </a:lnTo>
                <a:lnTo>
                  <a:pt x="190062" y="134134"/>
                </a:lnTo>
                <a:lnTo>
                  <a:pt x="159327" y="160994"/>
                </a:lnTo>
                <a:lnTo>
                  <a:pt x="117915" y="174240"/>
                </a:lnTo>
                <a:lnTo>
                  <a:pt x="100000" y="173587"/>
                </a:lnTo>
                <a:lnTo>
                  <a:pt x="53803" y="162099"/>
                </a:lnTo>
                <a:lnTo>
                  <a:pt x="20621" y="138808"/>
                </a:lnTo>
                <a:lnTo>
                  <a:pt x="386" y="94929"/>
                </a:lnTo>
                <a:lnTo>
                  <a:pt x="0" y="8730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556745" y="5334229"/>
            <a:ext cx="206803" cy="174241"/>
          </a:xfrm>
          <a:custGeom>
            <a:avLst/>
            <a:gdLst/>
            <a:ahLst/>
            <a:cxnLst/>
            <a:rect l="l" t="t" r="r" b="b"/>
            <a:pathLst>
              <a:path w="206803" h="174241">
                <a:moveTo>
                  <a:pt x="92631" y="0"/>
                </a:moveTo>
                <a:lnTo>
                  <a:pt x="49668" y="12310"/>
                </a:lnTo>
                <a:lnTo>
                  <a:pt x="17615" y="38298"/>
                </a:lnTo>
                <a:lnTo>
                  <a:pt x="1188" y="73961"/>
                </a:lnTo>
                <a:lnTo>
                  <a:pt x="0" y="87308"/>
                </a:lnTo>
                <a:lnTo>
                  <a:pt x="386" y="94931"/>
                </a:lnTo>
                <a:lnTo>
                  <a:pt x="20621" y="138809"/>
                </a:lnTo>
                <a:lnTo>
                  <a:pt x="53804" y="162099"/>
                </a:lnTo>
                <a:lnTo>
                  <a:pt x="100002" y="173587"/>
                </a:lnTo>
                <a:lnTo>
                  <a:pt x="117916" y="174241"/>
                </a:lnTo>
                <a:lnTo>
                  <a:pt x="132634" y="171532"/>
                </a:lnTo>
                <a:lnTo>
                  <a:pt x="170978" y="153398"/>
                </a:lnTo>
                <a:lnTo>
                  <a:pt x="197172" y="122699"/>
                </a:lnTo>
                <a:lnTo>
                  <a:pt x="206803" y="82578"/>
                </a:lnTo>
                <a:lnTo>
                  <a:pt x="204971" y="70213"/>
                </a:lnTo>
                <a:lnTo>
                  <a:pt x="178536" y="27971"/>
                </a:lnTo>
                <a:lnTo>
                  <a:pt x="141465" y="7366"/>
                </a:lnTo>
                <a:lnTo>
                  <a:pt x="92631" y="0"/>
                </a:lnTo>
                <a:close/>
              </a:path>
            </a:pathLst>
          </a:custGeom>
          <a:solidFill>
            <a:srgbClr val="4362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556745" y="5334229"/>
            <a:ext cx="206803" cy="174240"/>
          </a:xfrm>
          <a:custGeom>
            <a:avLst/>
            <a:gdLst/>
            <a:ahLst/>
            <a:cxnLst/>
            <a:rect l="l" t="t" r="r" b="b"/>
            <a:pathLst>
              <a:path w="206803" h="174240">
                <a:moveTo>
                  <a:pt x="0" y="87307"/>
                </a:moveTo>
                <a:lnTo>
                  <a:pt x="10170" y="49307"/>
                </a:lnTo>
                <a:lnTo>
                  <a:pt x="37539" y="19650"/>
                </a:lnTo>
                <a:lnTo>
                  <a:pt x="77389" y="2336"/>
                </a:lnTo>
                <a:lnTo>
                  <a:pt x="92632" y="0"/>
                </a:lnTo>
                <a:lnTo>
                  <a:pt x="110049" y="776"/>
                </a:lnTo>
                <a:lnTo>
                  <a:pt x="155263" y="12930"/>
                </a:lnTo>
                <a:lnTo>
                  <a:pt x="187809" y="37199"/>
                </a:lnTo>
                <a:lnTo>
                  <a:pt x="206803" y="82579"/>
                </a:lnTo>
                <a:lnTo>
                  <a:pt x="205705" y="96805"/>
                </a:lnTo>
                <a:lnTo>
                  <a:pt x="190062" y="134134"/>
                </a:lnTo>
                <a:lnTo>
                  <a:pt x="159327" y="160994"/>
                </a:lnTo>
                <a:lnTo>
                  <a:pt x="117915" y="174240"/>
                </a:lnTo>
                <a:lnTo>
                  <a:pt x="100000" y="173587"/>
                </a:lnTo>
                <a:lnTo>
                  <a:pt x="53803" y="162099"/>
                </a:lnTo>
                <a:lnTo>
                  <a:pt x="20621" y="138808"/>
                </a:lnTo>
                <a:lnTo>
                  <a:pt x="386" y="94929"/>
                </a:lnTo>
                <a:lnTo>
                  <a:pt x="0" y="8730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729569" y="5334229"/>
            <a:ext cx="206803" cy="174241"/>
          </a:xfrm>
          <a:custGeom>
            <a:avLst/>
            <a:gdLst/>
            <a:ahLst/>
            <a:cxnLst/>
            <a:rect l="l" t="t" r="r" b="b"/>
            <a:pathLst>
              <a:path w="206803" h="174241">
                <a:moveTo>
                  <a:pt x="92631" y="0"/>
                </a:moveTo>
                <a:lnTo>
                  <a:pt x="49668" y="12310"/>
                </a:lnTo>
                <a:lnTo>
                  <a:pt x="17615" y="38298"/>
                </a:lnTo>
                <a:lnTo>
                  <a:pt x="1188" y="73961"/>
                </a:lnTo>
                <a:lnTo>
                  <a:pt x="0" y="87308"/>
                </a:lnTo>
                <a:lnTo>
                  <a:pt x="386" y="94931"/>
                </a:lnTo>
                <a:lnTo>
                  <a:pt x="20621" y="138809"/>
                </a:lnTo>
                <a:lnTo>
                  <a:pt x="53804" y="162099"/>
                </a:lnTo>
                <a:lnTo>
                  <a:pt x="100001" y="173587"/>
                </a:lnTo>
                <a:lnTo>
                  <a:pt x="117916" y="174241"/>
                </a:lnTo>
                <a:lnTo>
                  <a:pt x="132634" y="171532"/>
                </a:lnTo>
                <a:lnTo>
                  <a:pt x="170977" y="153398"/>
                </a:lnTo>
                <a:lnTo>
                  <a:pt x="197172" y="122699"/>
                </a:lnTo>
                <a:lnTo>
                  <a:pt x="206803" y="82578"/>
                </a:lnTo>
                <a:lnTo>
                  <a:pt x="204971" y="70213"/>
                </a:lnTo>
                <a:lnTo>
                  <a:pt x="178535" y="27971"/>
                </a:lnTo>
                <a:lnTo>
                  <a:pt x="141464" y="7366"/>
                </a:lnTo>
                <a:lnTo>
                  <a:pt x="92631" y="0"/>
                </a:lnTo>
                <a:close/>
              </a:path>
            </a:pathLst>
          </a:custGeom>
          <a:solidFill>
            <a:srgbClr val="4362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729569" y="5334229"/>
            <a:ext cx="206803" cy="174240"/>
          </a:xfrm>
          <a:custGeom>
            <a:avLst/>
            <a:gdLst/>
            <a:ahLst/>
            <a:cxnLst/>
            <a:rect l="l" t="t" r="r" b="b"/>
            <a:pathLst>
              <a:path w="206803" h="174240">
                <a:moveTo>
                  <a:pt x="0" y="87307"/>
                </a:moveTo>
                <a:lnTo>
                  <a:pt x="10170" y="49307"/>
                </a:lnTo>
                <a:lnTo>
                  <a:pt x="37539" y="19650"/>
                </a:lnTo>
                <a:lnTo>
                  <a:pt x="77389" y="2336"/>
                </a:lnTo>
                <a:lnTo>
                  <a:pt x="92632" y="0"/>
                </a:lnTo>
                <a:lnTo>
                  <a:pt x="110049" y="776"/>
                </a:lnTo>
                <a:lnTo>
                  <a:pt x="155263" y="12930"/>
                </a:lnTo>
                <a:lnTo>
                  <a:pt x="187809" y="37199"/>
                </a:lnTo>
                <a:lnTo>
                  <a:pt x="206803" y="82579"/>
                </a:lnTo>
                <a:lnTo>
                  <a:pt x="205705" y="96805"/>
                </a:lnTo>
                <a:lnTo>
                  <a:pt x="190062" y="134134"/>
                </a:lnTo>
                <a:lnTo>
                  <a:pt x="159327" y="160994"/>
                </a:lnTo>
                <a:lnTo>
                  <a:pt x="117915" y="174240"/>
                </a:lnTo>
                <a:lnTo>
                  <a:pt x="100000" y="173587"/>
                </a:lnTo>
                <a:lnTo>
                  <a:pt x="53803" y="162099"/>
                </a:lnTo>
                <a:lnTo>
                  <a:pt x="20621" y="138808"/>
                </a:lnTo>
                <a:lnTo>
                  <a:pt x="386" y="94929"/>
                </a:lnTo>
                <a:lnTo>
                  <a:pt x="0" y="8730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902393" y="5334229"/>
            <a:ext cx="206802" cy="174241"/>
          </a:xfrm>
          <a:custGeom>
            <a:avLst/>
            <a:gdLst/>
            <a:ahLst/>
            <a:cxnLst/>
            <a:rect l="l" t="t" r="r" b="b"/>
            <a:pathLst>
              <a:path w="206802" h="174241">
                <a:moveTo>
                  <a:pt x="92631" y="0"/>
                </a:moveTo>
                <a:lnTo>
                  <a:pt x="49668" y="12310"/>
                </a:lnTo>
                <a:lnTo>
                  <a:pt x="17615" y="38298"/>
                </a:lnTo>
                <a:lnTo>
                  <a:pt x="1188" y="73961"/>
                </a:lnTo>
                <a:lnTo>
                  <a:pt x="0" y="87308"/>
                </a:lnTo>
                <a:lnTo>
                  <a:pt x="386" y="94929"/>
                </a:lnTo>
                <a:lnTo>
                  <a:pt x="20620" y="138808"/>
                </a:lnTo>
                <a:lnTo>
                  <a:pt x="53803" y="162099"/>
                </a:lnTo>
                <a:lnTo>
                  <a:pt x="100000" y="173588"/>
                </a:lnTo>
                <a:lnTo>
                  <a:pt x="117914" y="174241"/>
                </a:lnTo>
                <a:lnTo>
                  <a:pt x="132633" y="171532"/>
                </a:lnTo>
                <a:lnTo>
                  <a:pt x="170976" y="153398"/>
                </a:lnTo>
                <a:lnTo>
                  <a:pt x="197171" y="122699"/>
                </a:lnTo>
                <a:lnTo>
                  <a:pt x="206802" y="82579"/>
                </a:lnTo>
                <a:lnTo>
                  <a:pt x="204970" y="70214"/>
                </a:lnTo>
                <a:lnTo>
                  <a:pt x="178535" y="27971"/>
                </a:lnTo>
                <a:lnTo>
                  <a:pt x="141464" y="7366"/>
                </a:lnTo>
                <a:lnTo>
                  <a:pt x="92631" y="0"/>
                </a:lnTo>
                <a:close/>
              </a:path>
            </a:pathLst>
          </a:custGeom>
          <a:solidFill>
            <a:srgbClr val="4362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902393" y="5334229"/>
            <a:ext cx="206803" cy="174240"/>
          </a:xfrm>
          <a:custGeom>
            <a:avLst/>
            <a:gdLst/>
            <a:ahLst/>
            <a:cxnLst/>
            <a:rect l="l" t="t" r="r" b="b"/>
            <a:pathLst>
              <a:path w="206803" h="174240">
                <a:moveTo>
                  <a:pt x="0" y="87307"/>
                </a:moveTo>
                <a:lnTo>
                  <a:pt x="10170" y="49307"/>
                </a:lnTo>
                <a:lnTo>
                  <a:pt x="37539" y="19650"/>
                </a:lnTo>
                <a:lnTo>
                  <a:pt x="77389" y="2336"/>
                </a:lnTo>
                <a:lnTo>
                  <a:pt x="92632" y="0"/>
                </a:lnTo>
                <a:lnTo>
                  <a:pt x="110049" y="776"/>
                </a:lnTo>
                <a:lnTo>
                  <a:pt x="155263" y="12930"/>
                </a:lnTo>
                <a:lnTo>
                  <a:pt x="187809" y="37199"/>
                </a:lnTo>
                <a:lnTo>
                  <a:pt x="206803" y="82579"/>
                </a:lnTo>
                <a:lnTo>
                  <a:pt x="205705" y="96805"/>
                </a:lnTo>
                <a:lnTo>
                  <a:pt x="190062" y="134134"/>
                </a:lnTo>
                <a:lnTo>
                  <a:pt x="159327" y="160994"/>
                </a:lnTo>
                <a:lnTo>
                  <a:pt x="117915" y="174240"/>
                </a:lnTo>
                <a:lnTo>
                  <a:pt x="100000" y="173587"/>
                </a:lnTo>
                <a:lnTo>
                  <a:pt x="53803" y="162099"/>
                </a:lnTo>
                <a:lnTo>
                  <a:pt x="20621" y="138808"/>
                </a:lnTo>
                <a:lnTo>
                  <a:pt x="386" y="94929"/>
                </a:lnTo>
                <a:lnTo>
                  <a:pt x="0" y="8730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075215" y="5334229"/>
            <a:ext cx="206803" cy="174241"/>
          </a:xfrm>
          <a:custGeom>
            <a:avLst/>
            <a:gdLst/>
            <a:ahLst/>
            <a:cxnLst/>
            <a:rect l="l" t="t" r="r" b="b"/>
            <a:pathLst>
              <a:path w="206803" h="174241">
                <a:moveTo>
                  <a:pt x="92631" y="0"/>
                </a:moveTo>
                <a:lnTo>
                  <a:pt x="49668" y="12310"/>
                </a:lnTo>
                <a:lnTo>
                  <a:pt x="17615" y="38298"/>
                </a:lnTo>
                <a:lnTo>
                  <a:pt x="1188" y="73961"/>
                </a:lnTo>
                <a:lnTo>
                  <a:pt x="0" y="87308"/>
                </a:lnTo>
                <a:lnTo>
                  <a:pt x="386" y="94931"/>
                </a:lnTo>
                <a:lnTo>
                  <a:pt x="20621" y="138809"/>
                </a:lnTo>
                <a:lnTo>
                  <a:pt x="53804" y="162099"/>
                </a:lnTo>
                <a:lnTo>
                  <a:pt x="100002" y="173587"/>
                </a:lnTo>
                <a:lnTo>
                  <a:pt x="117916" y="174241"/>
                </a:lnTo>
                <a:lnTo>
                  <a:pt x="132634" y="171532"/>
                </a:lnTo>
                <a:lnTo>
                  <a:pt x="170978" y="153398"/>
                </a:lnTo>
                <a:lnTo>
                  <a:pt x="197172" y="122699"/>
                </a:lnTo>
                <a:lnTo>
                  <a:pt x="206803" y="82578"/>
                </a:lnTo>
                <a:lnTo>
                  <a:pt x="204971" y="70213"/>
                </a:lnTo>
                <a:lnTo>
                  <a:pt x="178536" y="27971"/>
                </a:lnTo>
                <a:lnTo>
                  <a:pt x="141465" y="7366"/>
                </a:lnTo>
                <a:lnTo>
                  <a:pt x="92631" y="0"/>
                </a:lnTo>
                <a:close/>
              </a:path>
            </a:pathLst>
          </a:custGeom>
          <a:solidFill>
            <a:srgbClr val="4362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075215" y="5334229"/>
            <a:ext cx="206803" cy="174240"/>
          </a:xfrm>
          <a:custGeom>
            <a:avLst/>
            <a:gdLst/>
            <a:ahLst/>
            <a:cxnLst/>
            <a:rect l="l" t="t" r="r" b="b"/>
            <a:pathLst>
              <a:path w="206803" h="174240">
                <a:moveTo>
                  <a:pt x="0" y="87307"/>
                </a:moveTo>
                <a:lnTo>
                  <a:pt x="10170" y="49307"/>
                </a:lnTo>
                <a:lnTo>
                  <a:pt x="37539" y="19650"/>
                </a:lnTo>
                <a:lnTo>
                  <a:pt x="77389" y="2336"/>
                </a:lnTo>
                <a:lnTo>
                  <a:pt x="92632" y="0"/>
                </a:lnTo>
                <a:lnTo>
                  <a:pt x="110049" y="776"/>
                </a:lnTo>
                <a:lnTo>
                  <a:pt x="155263" y="12930"/>
                </a:lnTo>
                <a:lnTo>
                  <a:pt x="187809" y="37199"/>
                </a:lnTo>
                <a:lnTo>
                  <a:pt x="206803" y="82579"/>
                </a:lnTo>
                <a:lnTo>
                  <a:pt x="205705" y="96805"/>
                </a:lnTo>
                <a:lnTo>
                  <a:pt x="190062" y="134134"/>
                </a:lnTo>
                <a:lnTo>
                  <a:pt x="159327" y="160994"/>
                </a:lnTo>
                <a:lnTo>
                  <a:pt x="117915" y="174240"/>
                </a:lnTo>
                <a:lnTo>
                  <a:pt x="100000" y="173587"/>
                </a:lnTo>
                <a:lnTo>
                  <a:pt x="53803" y="162099"/>
                </a:lnTo>
                <a:lnTo>
                  <a:pt x="20621" y="138808"/>
                </a:lnTo>
                <a:lnTo>
                  <a:pt x="386" y="94929"/>
                </a:lnTo>
                <a:lnTo>
                  <a:pt x="0" y="8730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72315" y="4626646"/>
            <a:ext cx="1625600" cy="5080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53975">
              <a:lnSpc>
                <a:spcPts val="1970"/>
              </a:lnSpc>
            </a:pP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1978年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1800" spc="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1800" spc="5" b="1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1800" spc="5" b="1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er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800" spc="905" b="1">
                <a:solidFill>
                  <a:srgbClr val="0000CC"/>
                </a:solidFill>
                <a:latin typeface="Microsoft YaHei UI"/>
                <a:cs typeface="Microsoft YaHei UI"/>
              </a:rPr>
              <a:t>“</a:t>
            </a:r>
            <a:r>
              <a:rPr dirty="0" smtClean="0" sz="1800" spc="905" b="1">
                <a:solidFill>
                  <a:srgbClr val="0000CC"/>
                </a:solidFill>
                <a:latin typeface="Microsoft YaHei UI"/>
                <a:cs typeface="Microsoft YaHei UI"/>
              </a:rPr>
              <a:t>自动化词典</a:t>
            </a:r>
            <a:r>
              <a:rPr dirty="0" smtClean="0" sz="1800" spc="905" b="1">
                <a:solidFill>
                  <a:srgbClr val="0000CC"/>
                </a:solidFill>
                <a:latin typeface="Microsoft YaHei UI"/>
                <a:cs typeface="Microsoft YaHei UI"/>
              </a:rPr>
              <a:t>”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39230" y="5705790"/>
            <a:ext cx="1322705" cy="7823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R="0">
              <a:lnSpc>
                <a:spcPct val="100000"/>
              </a:lnSpc>
            </a:pP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1985年</a:t>
            </a:r>
            <a:endParaRPr sz="1800">
              <a:latin typeface="Microsoft YaHei UI"/>
              <a:cs typeface="Microsoft YaHei UI"/>
            </a:endParaRPr>
          </a:p>
          <a:p>
            <a:pPr algn="ctr" marL="12700" marR="12700" indent="0">
              <a:lnSpc>
                <a:spcPts val="1930"/>
              </a:lnSpc>
              <a:spcBef>
                <a:spcPts val="60"/>
              </a:spcBef>
            </a:pP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Wo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800" spc="5" b="1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开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 始实际运作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16426" y="4160403"/>
            <a:ext cx="2049145" cy="10280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0">
              <a:lnSpc>
                <a:spcPct val="100000"/>
              </a:lnSpc>
            </a:pP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1986年</a:t>
            </a:r>
            <a:endParaRPr sz="1800">
              <a:latin typeface="Microsoft YaHei UI"/>
              <a:cs typeface="Microsoft YaHei UI"/>
            </a:endParaRPr>
          </a:p>
          <a:p>
            <a:pPr algn="ctr" marL="12700" marR="12700" indent="0">
              <a:lnSpc>
                <a:spcPts val="1930"/>
              </a:lnSpc>
              <a:spcBef>
                <a:spcPts val="60"/>
              </a:spcBef>
            </a:pPr>
            <a:r>
              <a:rPr dirty="0" smtClean="0" sz="1800" spc="-10" b="1">
                <a:solidFill>
                  <a:srgbClr val="0000CC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ie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kow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ki用L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SP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 语言写了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Gr</a:t>
            </a:r>
            <a:r>
              <a:rPr dirty="0" smtClean="0" sz="1800" spc="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de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的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 第一个版本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41167" y="5715381"/>
            <a:ext cx="1450975" cy="10280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R="635">
              <a:lnSpc>
                <a:spcPct val="100000"/>
              </a:lnSpc>
            </a:pP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20世纪70—</a:t>
            </a:r>
            <a:endParaRPr sz="1800">
              <a:latin typeface="Microsoft YaHei UI"/>
              <a:cs typeface="Microsoft YaHei UI"/>
            </a:endParaRPr>
          </a:p>
          <a:p>
            <a:pPr algn="ctr" marL="12700" marR="12700">
              <a:lnSpc>
                <a:spcPts val="1930"/>
              </a:lnSpc>
              <a:spcBef>
                <a:spcPts val="60"/>
              </a:spcBef>
            </a:pP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90年代添加词</a:t>
            </a: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 表并对词进行</a:t>
            </a: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 分类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21075" y="5708145"/>
            <a:ext cx="1441450" cy="7823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0">
              <a:lnSpc>
                <a:spcPct val="100000"/>
              </a:lnSpc>
            </a:pP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1991年</a:t>
            </a:r>
            <a:endParaRPr sz="1800">
              <a:latin typeface="Microsoft YaHei UI"/>
              <a:cs typeface="Microsoft YaHei UI"/>
            </a:endParaRPr>
          </a:p>
          <a:p>
            <a:pPr algn="ctr" marL="12700" marR="12700">
              <a:lnSpc>
                <a:spcPts val="1930"/>
              </a:lnSpc>
              <a:spcBef>
                <a:spcPts val="60"/>
              </a:spcBef>
            </a:pP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Wo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et1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0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 正式公布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72675" y="4151129"/>
            <a:ext cx="1671955" cy="10280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0">
              <a:lnSpc>
                <a:spcPct val="100000"/>
              </a:lnSpc>
            </a:pP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1989年</a:t>
            </a:r>
            <a:endParaRPr sz="1800">
              <a:latin typeface="Microsoft YaHei UI"/>
              <a:cs typeface="Microsoft YaHei UI"/>
            </a:endParaRPr>
          </a:p>
          <a:p>
            <a:pPr algn="ctr" marL="12700" marR="12700">
              <a:lnSpc>
                <a:spcPts val="1930"/>
              </a:lnSpc>
              <a:spcBef>
                <a:spcPts val="60"/>
              </a:spcBef>
            </a:pPr>
            <a:r>
              <a:rPr dirty="0" smtClean="0" sz="1800" b="1">
                <a:solidFill>
                  <a:srgbClr val="0000CC"/>
                </a:solidFill>
                <a:latin typeface="Microsoft YaHei UI"/>
                <a:cs typeface="Microsoft YaHei UI"/>
              </a:rPr>
              <a:t>Wo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800" spc="5" b="1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：词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 典浏览器-</a:t>
            </a:r>
            <a:r>
              <a:rPr dirty="0" smtClean="0" sz="1800" spc="5" b="1">
                <a:solidFill>
                  <a:srgbClr val="0000CC"/>
                </a:solidFill>
                <a:latin typeface="Microsoft YaHei UI"/>
                <a:cs typeface="Microsoft YaHei UI"/>
              </a:rPr>
              <a:t>&gt;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自足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 的词汇数据库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52588" y="4620314"/>
            <a:ext cx="1085850" cy="5626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74650" marR="12700" indent="-361950">
              <a:lnSpc>
                <a:spcPct val="100299"/>
              </a:lnSpc>
            </a:pPr>
            <a:r>
              <a:rPr dirty="0" smtClean="0" sz="1800" spc="-50" b="1">
                <a:solidFill>
                  <a:srgbClr val="0000CC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1800" spc="-10" b="1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et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 3</a:t>
            </a:r>
            <a:r>
              <a:rPr dirty="0" smtClean="0" sz="1800" spc="-5" b="1">
                <a:solidFill>
                  <a:srgbClr val="0000CC"/>
                </a:solidFill>
                <a:latin typeface="Microsoft YaHei UI"/>
                <a:cs typeface="Microsoft YaHei UI"/>
              </a:rPr>
              <a:t>.</a:t>
            </a:r>
            <a:r>
              <a:rPr dirty="0" smtClean="0" sz="1800" spc="0" b="1">
                <a:solidFill>
                  <a:srgbClr val="0000CC"/>
                </a:solidFill>
                <a:latin typeface="Microsoft YaHei UI"/>
                <a:cs typeface="Microsoft YaHei UI"/>
              </a:rPr>
              <a:t>0</a:t>
            </a:r>
            <a:endParaRPr sz="18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包含的知识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717" y="2419540"/>
            <a:ext cx="1295400" cy="3175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b="1">
                <a:solidFill>
                  <a:srgbClr val="080808"/>
                </a:solidFill>
                <a:latin typeface="Microsoft YaHei UI"/>
                <a:cs typeface="Microsoft YaHei UI"/>
              </a:rPr>
              <a:t>描述的</a:t>
            </a:r>
            <a:r>
              <a:rPr dirty="0" smtClean="0" sz="2000" b="1">
                <a:solidFill>
                  <a:srgbClr val="C00000"/>
                </a:solidFill>
                <a:latin typeface="Microsoft YaHei UI"/>
                <a:cs typeface="Microsoft YaHei UI"/>
              </a:rPr>
              <a:t>对象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4467" y="1560412"/>
            <a:ext cx="376436" cy="2042941"/>
          </a:xfrm>
          <a:custGeom>
            <a:avLst/>
            <a:gdLst/>
            <a:ahLst/>
            <a:cxnLst/>
            <a:rect l="l" t="t" r="r" b="b"/>
            <a:pathLst>
              <a:path w="376436" h="2042941">
                <a:moveTo>
                  <a:pt x="376436" y="2042941"/>
                </a:moveTo>
                <a:lnTo>
                  <a:pt x="326588" y="2038383"/>
                </a:lnTo>
                <a:lnTo>
                  <a:pt x="281602" y="2025495"/>
                </a:lnTo>
                <a:lnTo>
                  <a:pt x="243164" y="2005459"/>
                </a:lnTo>
                <a:lnTo>
                  <a:pt x="212961" y="1979455"/>
                </a:lnTo>
                <a:lnTo>
                  <a:pt x="188418" y="1937544"/>
                </a:lnTo>
                <a:lnTo>
                  <a:pt x="183815" y="1156234"/>
                </a:lnTo>
                <a:lnTo>
                  <a:pt x="183070" y="1144298"/>
                </a:lnTo>
                <a:lnTo>
                  <a:pt x="166246" y="1099897"/>
                </a:lnTo>
                <a:lnTo>
                  <a:pt x="140839" y="1071332"/>
                </a:lnTo>
                <a:lnTo>
                  <a:pt x="106345" y="1048137"/>
                </a:lnTo>
                <a:lnTo>
                  <a:pt x="64451" y="1031495"/>
                </a:lnTo>
                <a:lnTo>
                  <a:pt x="16846" y="1022586"/>
                </a:lnTo>
                <a:lnTo>
                  <a:pt x="0" y="1021540"/>
                </a:lnTo>
                <a:lnTo>
                  <a:pt x="16183" y="1020964"/>
                </a:lnTo>
                <a:lnTo>
                  <a:pt x="62692" y="1012991"/>
                </a:lnTo>
                <a:lnTo>
                  <a:pt x="104508" y="996652"/>
                </a:lnTo>
                <a:lnTo>
                  <a:pt x="139535" y="973238"/>
                </a:lnTo>
                <a:lnTo>
                  <a:pt x="165678" y="944039"/>
                </a:lnTo>
                <a:lnTo>
                  <a:pt x="183092" y="898340"/>
                </a:lnTo>
                <a:lnTo>
                  <a:pt x="183815" y="134694"/>
                </a:lnTo>
                <a:lnTo>
                  <a:pt x="184559" y="122758"/>
                </a:lnTo>
                <a:lnTo>
                  <a:pt x="201383" y="78357"/>
                </a:lnTo>
                <a:lnTo>
                  <a:pt x="226790" y="49792"/>
                </a:lnTo>
                <a:lnTo>
                  <a:pt x="261284" y="26597"/>
                </a:lnTo>
                <a:lnTo>
                  <a:pt x="303177" y="9955"/>
                </a:lnTo>
                <a:lnTo>
                  <a:pt x="350783" y="1046"/>
                </a:lnTo>
                <a:lnTo>
                  <a:pt x="367629" y="0"/>
                </a:lnTo>
              </a:path>
            </a:pathLst>
          </a:custGeom>
          <a:ln w="25400">
            <a:solidFill>
              <a:srgbClr val="334D8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94567" y="1528232"/>
            <a:ext cx="5342467" cy="214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971800" y="1426634"/>
            <a:ext cx="3488267" cy="2429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145002" y="1560275"/>
            <a:ext cx="5239301" cy="2043079"/>
          </a:xfrm>
          <a:custGeom>
            <a:avLst/>
            <a:gdLst/>
            <a:ahLst/>
            <a:cxnLst/>
            <a:rect l="l" t="t" r="r" b="b"/>
            <a:pathLst>
              <a:path w="5239301" h="2043079">
                <a:moveTo>
                  <a:pt x="0" y="2043079"/>
                </a:moveTo>
                <a:lnTo>
                  <a:pt x="5239301" y="2043079"/>
                </a:lnTo>
                <a:lnTo>
                  <a:pt x="5239301" y="0"/>
                </a:lnTo>
                <a:lnTo>
                  <a:pt x="0" y="0"/>
                </a:lnTo>
                <a:lnTo>
                  <a:pt x="0" y="204307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145002" y="1560273"/>
            <a:ext cx="5239302" cy="2043080"/>
          </a:xfrm>
          <a:custGeom>
            <a:avLst/>
            <a:gdLst/>
            <a:ahLst/>
            <a:cxnLst/>
            <a:rect l="l" t="t" r="r" b="b"/>
            <a:pathLst>
              <a:path w="5239302" h="2043080">
                <a:moveTo>
                  <a:pt x="0" y="0"/>
                </a:moveTo>
                <a:lnTo>
                  <a:pt x="5239302" y="0"/>
                </a:lnTo>
                <a:lnTo>
                  <a:pt x="5239302" y="2043080"/>
                </a:lnTo>
                <a:lnTo>
                  <a:pt x="0" y="20430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9F9F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200882" y="1611247"/>
            <a:ext cx="3028315" cy="1933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84150" indent="-171450">
              <a:lnSpc>
                <a:spcPct val="100000"/>
              </a:lnSpc>
              <a:buClr>
                <a:srgbClr val="080808"/>
              </a:buClr>
              <a:buFont typeface="Microsoft YaHei UI"/>
              <a:buChar char="•"/>
              <a:tabLst>
                <a:tab pos="184150" algn="l"/>
              </a:tabLst>
            </a:pP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mp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und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（复合词）</a:t>
            </a:r>
            <a:endParaRPr sz="18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spcBef>
                <a:spcPts val="72"/>
              </a:spcBef>
              <a:buClr>
                <a:srgbClr val="080808"/>
              </a:buClr>
              <a:buFont typeface="Microsoft YaHei UI"/>
              <a:buChar char="•"/>
            </a:pPr>
            <a:endParaRPr sz="1000"/>
          </a:p>
          <a:p>
            <a:pPr marL="184150" indent="-171450">
              <a:lnSpc>
                <a:spcPct val="100000"/>
              </a:lnSpc>
              <a:buClr>
                <a:srgbClr val="080808"/>
              </a:buClr>
              <a:buFont typeface="Microsoft YaHei UI"/>
              <a:buChar char="•"/>
              <a:tabLst>
                <a:tab pos="184150" algn="l"/>
              </a:tabLst>
            </a:pP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l </a:t>
            </a:r>
            <a:r>
              <a:rPr dirty="0" smtClean="0" sz="1800" spc="-20" b="1">
                <a:solidFill>
                  <a:srgbClr val="080808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erb（短语动词）</a:t>
            </a:r>
            <a:endParaRPr sz="18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spcBef>
                <a:spcPts val="73"/>
              </a:spcBef>
              <a:buClr>
                <a:srgbClr val="080808"/>
              </a:buClr>
              <a:buFont typeface="Microsoft YaHei UI"/>
              <a:buChar char="•"/>
            </a:pPr>
            <a:endParaRPr sz="1000"/>
          </a:p>
          <a:p>
            <a:pPr marL="184150" indent="-171450">
              <a:lnSpc>
                <a:spcPct val="100000"/>
              </a:lnSpc>
              <a:buClr>
                <a:srgbClr val="080808"/>
              </a:buClr>
              <a:buFont typeface="Microsoft YaHei UI"/>
              <a:buChar char="•"/>
              <a:tabLst>
                <a:tab pos="184150" algn="l"/>
              </a:tabLst>
            </a:pP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ll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ca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（搭配词）</a:t>
            </a:r>
            <a:endParaRPr sz="1800">
              <a:latin typeface="Microsoft YaHei UI"/>
              <a:cs typeface="Microsoft YaHei UI"/>
            </a:endParaRPr>
          </a:p>
          <a:p>
            <a:pPr>
              <a:lnSpc>
                <a:spcPts val="1100"/>
              </a:lnSpc>
              <a:spcBef>
                <a:spcPts val="6"/>
              </a:spcBef>
              <a:buClr>
                <a:srgbClr val="080808"/>
              </a:buClr>
              <a:buFont typeface="Microsoft YaHei UI"/>
              <a:buChar char="•"/>
            </a:pPr>
            <a:endParaRPr sz="1100"/>
          </a:p>
          <a:p>
            <a:pPr marL="184150" indent="-171450">
              <a:lnSpc>
                <a:spcPct val="100000"/>
              </a:lnSpc>
              <a:buClr>
                <a:srgbClr val="080808"/>
              </a:buClr>
              <a:buFont typeface="Microsoft YaHei UI"/>
              <a:buChar char="•"/>
              <a:tabLst>
                <a:tab pos="184150" algn="l"/>
              </a:tabLst>
            </a:pP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idiomati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 phrase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（成语）</a:t>
            </a:r>
            <a:endParaRPr sz="18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spcBef>
                <a:spcPts val="73"/>
              </a:spcBef>
              <a:buClr>
                <a:srgbClr val="080808"/>
              </a:buClr>
              <a:buFont typeface="Microsoft YaHei UI"/>
              <a:buChar char="•"/>
            </a:pPr>
            <a:endParaRPr sz="1000"/>
          </a:p>
          <a:p>
            <a:pPr marL="184150" indent="-171450">
              <a:lnSpc>
                <a:spcPct val="100000"/>
              </a:lnSpc>
              <a:buClr>
                <a:srgbClr val="080808"/>
              </a:buClr>
              <a:buFont typeface="Microsoft YaHei UI"/>
              <a:buChar char="•"/>
              <a:tabLst>
                <a:tab pos="184150" algn="l"/>
              </a:tabLst>
            </a:pPr>
            <a:r>
              <a:rPr dirty="0" smtClean="0" sz="1800" spc="-10" b="1">
                <a:solidFill>
                  <a:srgbClr val="080808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1800" spc="-10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d（单词）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0717" y="4036081"/>
            <a:ext cx="1295400" cy="7531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b="1">
                <a:solidFill>
                  <a:srgbClr val="080808"/>
                </a:solidFill>
                <a:latin typeface="Microsoft YaHei UI"/>
                <a:cs typeface="Microsoft YaHei UI"/>
              </a:rPr>
              <a:t>对象之间的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spcBef>
                <a:spcPts val="33"/>
              </a:spcBef>
            </a:pPr>
            <a:endParaRPr sz="1000"/>
          </a:p>
          <a:p>
            <a:pPr marL="266700">
              <a:lnSpc>
                <a:spcPct val="100000"/>
              </a:lnSpc>
            </a:pPr>
            <a:r>
              <a:rPr dirty="0" smtClean="0" sz="2000" b="1">
                <a:solidFill>
                  <a:srgbClr val="C00000"/>
                </a:solidFill>
                <a:latin typeface="Microsoft YaHei UI"/>
                <a:cs typeface="Microsoft YaHei UI"/>
              </a:rPr>
              <a:t>语义关系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14471" y="3620473"/>
            <a:ext cx="376433" cy="1575951"/>
          </a:xfrm>
          <a:custGeom>
            <a:avLst/>
            <a:gdLst/>
            <a:ahLst/>
            <a:cxnLst/>
            <a:rect l="l" t="t" r="r" b="b"/>
            <a:pathLst>
              <a:path w="376433" h="1575951">
                <a:moveTo>
                  <a:pt x="376433" y="1575951"/>
                </a:moveTo>
                <a:lnTo>
                  <a:pt x="326586" y="1571393"/>
                </a:lnTo>
                <a:lnTo>
                  <a:pt x="281600" y="1558505"/>
                </a:lnTo>
                <a:lnTo>
                  <a:pt x="243162" y="1538468"/>
                </a:lnTo>
                <a:lnTo>
                  <a:pt x="212959" y="1512465"/>
                </a:lnTo>
                <a:lnTo>
                  <a:pt x="188416" y="1470553"/>
                </a:lnTo>
                <a:lnTo>
                  <a:pt x="183813" y="922741"/>
                </a:lnTo>
                <a:lnTo>
                  <a:pt x="183069" y="910805"/>
                </a:lnTo>
                <a:lnTo>
                  <a:pt x="166245" y="866403"/>
                </a:lnTo>
                <a:lnTo>
                  <a:pt x="140838" y="837838"/>
                </a:lnTo>
                <a:lnTo>
                  <a:pt x="106344" y="814643"/>
                </a:lnTo>
                <a:lnTo>
                  <a:pt x="64451" y="798000"/>
                </a:lnTo>
                <a:lnTo>
                  <a:pt x="16846" y="789091"/>
                </a:lnTo>
                <a:lnTo>
                  <a:pt x="0" y="788045"/>
                </a:lnTo>
                <a:lnTo>
                  <a:pt x="16183" y="787469"/>
                </a:lnTo>
                <a:lnTo>
                  <a:pt x="62691" y="779496"/>
                </a:lnTo>
                <a:lnTo>
                  <a:pt x="104507" y="763156"/>
                </a:lnTo>
                <a:lnTo>
                  <a:pt x="139534" y="739742"/>
                </a:lnTo>
                <a:lnTo>
                  <a:pt x="165677" y="710543"/>
                </a:lnTo>
                <a:lnTo>
                  <a:pt x="183091" y="664844"/>
                </a:lnTo>
                <a:lnTo>
                  <a:pt x="183813" y="134696"/>
                </a:lnTo>
                <a:lnTo>
                  <a:pt x="184558" y="122760"/>
                </a:lnTo>
                <a:lnTo>
                  <a:pt x="201382" y="78358"/>
                </a:lnTo>
                <a:lnTo>
                  <a:pt x="226788" y="49793"/>
                </a:lnTo>
                <a:lnTo>
                  <a:pt x="261282" y="26598"/>
                </a:lnTo>
                <a:lnTo>
                  <a:pt x="303175" y="9955"/>
                </a:lnTo>
                <a:lnTo>
                  <a:pt x="350781" y="1046"/>
                </a:lnTo>
                <a:lnTo>
                  <a:pt x="367627" y="0"/>
                </a:lnTo>
              </a:path>
            </a:pathLst>
          </a:custGeom>
          <a:ln w="25400">
            <a:solidFill>
              <a:srgbClr val="334D8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094567" y="3589866"/>
            <a:ext cx="5342467" cy="167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971800" y="3488266"/>
            <a:ext cx="5194300" cy="1960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145002" y="3620335"/>
            <a:ext cx="5239301" cy="1576090"/>
          </a:xfrm>
          <a:custGeom>
            <a:avLst/>
            <a:gdLst/>
            <a:ahLst/>
            <a:cxnLst/>
            <a:rect l="l" t="t" r="r" b="b"/>
            <a:pathLst>
              <a:path w="5239301" h="1576090">
                <a:moveTo>
                  <a:pt x="0" y="1576090"/>
                </a:moveTo>
                <a:lnTo>
                  <a:pt x="5239301" y="1576090"/>
                </a:lnTo>
                <a:lnTo>
                  <a:pt x="5239301" y="0"/>
                </a:lnTo>
                <a:lnTo>
                  <a:pt x="0" y="0"/>
                </a:lnTo>
                <a:lnTo>
                  <a:pt x="0" y="15760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145002" y="3620335"/>
            <a:ext cx="5239302" cy="1576090"/>
          </a:xfrm>
          <a:custGeom>
            <a:avLst/>
            <a:gdLst/>
            <a:ahLst/>
            <a:cxnLst/>
            <a:rect l="l" t="t" r="r" b="b"/>
            <a:pathLst>
              <a:path w="5239302" h="1576090">
                <a:moveTo>
                  <a:pt x="0" y="0"/>
                </a:moveTo>
                <a:lnTo>
                  <a:pt x="5239302" y="0"/>
                </a:lnTo>
                <a:lnTo>
                  <a:pt x="5239302" y="1576090"/>
                </a:lnTo>
                <a:lnTo>
                  <a:pt x="0" y="15760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9F9F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200882" y="3673177"/>
            <a:ext cx="4737100" cy="14636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84150" indent="-171450">
              <a:lnSpc>
                <a:spcPct val="100000"/>
              </a:lnSpc>
              <a:buClr>
                <a:srgbClr val="080808"/>
              </a:buClr>
              <a:buFont typeface="Microsoft YaHei UI"/>
              <a:buChar char="•"/>
              <a:tabLst>
                <a:tab pos="184150" algn="l"/>
              </a:tabLst>
            </a:pP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同义反义关系（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ynony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my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，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800" spc="-10" b="1">
                <a:solidFill>
                  <a:srgbClr val="080808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ony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my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）</a:t>
            </a:r>
            <a:endParaRPr sz="1800">
              <a:latin typeface="Microsoft YaHei UI"/>
              <a:cs typeface="Microsoft YaHei UI"/>
            </a:endParaRPr>
          </a:p>
          <a:p>
            <a:pPr marL="184150" marR="341630" indent="-171450">
              <a:lnSpc>
                <a:spcPct val="129600"/>
              </a:lnSpc>
              <a:spcBef>
                <a:spcPts val="430"/>
              </a:spcBef>
              <a:buClr>
                <a:srgbClr val="080808"/>
              </a:buClr>
              <a:buFont typeface="Microsoft YaHei UI"/>
              <a:buChar char="•"/>
              <a:tabLst>
                <a:tab pos="184150" algn="l"/>
              </a:tabLst>
            </a:pP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上下位关系（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ypony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my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，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yp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rny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，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 t</a:t>
            </a:r>
            <a:r>
              <a:rPr dirty="0" smtClean="0" sz="1800" spc="-10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oponym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）</a:t>
            </a:r>
            <a:endParaRPr sz="18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spcBef>
                <a:spcPts val="73"/>
              </a:spcBef>
              <a:buClr>
                <a:srgbClr val="080808"/>
              </a:buClr>
              <a:buFont typeface="Microsoft YaHei UI"/>
              <a:buChar char="•"/>
            </a:pPr>
            <a:endParaRPr sz="1000"/>
          </a:p>
          <a:p>
            <a:pPr marL="184150" indent="-171450">
              <a:lnSpc>
                <a:spcPct val="100000"/>
              </a:lnSpc>
              <a:buClr>
                <a:srgbClr val="080808"/>
              </a:buClr>
              <a:buFont typeface="Microsoft YaHei UI"/>
              <a:buChar char="•"/>
              <a:tabLst>
                <a:tab pos="184150" algn="l"/>
              </a:tabLst>
            </a:pP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部分整体关系（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entailmen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t，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me</a:t>
            </a:r>
            <a:r>
              <a:rPr dirty="0" smtClean="0" sz="1800" spc="-10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onym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y）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6717" y="5452453"/>
            <a:ext cx="1549400" cy="3175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b="1">
                <a:solidFill>
                  <a:srgbClr val="080808"/>
                </a:solidFill>
                <a:latin typeface="Microsoft YaHei UI"/>
                <a:cs typeface="Microsoft YaHei UI"/>
              </a:rPr>
              <a:t>部分</a:t>
            </a:r>
            <a:r>
              <a:rPr dirty="0" smtClean="0" sz="2000" b="1">
                <a:solidFill>
                  <a:srgbClr val="C00000"/>
                </a:solidFill>
                <a:latin typeface="Microsoft YaHei UI"/>
                <a:cs typeface="Microsoft YaHei UI"/>
              </a:rPr>
              <a:t>句法</a:t>
            </a:r>
            <a:r>
              <a:rPr dirty="0" smtClean="0" sz="2000" b="1">
                <a:solidFill>
                  <a:srgbClr val="080808"/>
                </a:solidFill>
                <a:latin typeface="Microsoft YaHei UI"/>
                <a:cs typeface="Microsoft YaHei UI"/>
              </a:rPr>
              <a:t>信息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14469" y="5213546"/>
            <a:ext cx="376435" cy="802499"/>
          </a:xfrm>
          <a:custGeom>
            <a:avLst/>
            <a:gdLst/>
            <a:ahLst/>
            <a:cxnLst/>
            <a:rect l="l" t="t" r="r" b="b"/>
            <a:pathLst>
              <a:path w="376435" h="802499">
                <a:moveTo>
                  <a:pt x="376435" y="802499"/>
                </a:moveTo>
                <a:lnTo>
                  <a:pt x="326588" y="797941"/>
                </a:lnTo>
                <a:lnTo>
                  <a:pt x="281601" y="785053"/>
                </a:lnTo>
                <a:lnTo>
                  <a:pt x="243163" y="765016"/>
                </a:lnTo>
                <a:lnTo>
                  <a:pt x="212960" y="739013"/>
                </a:lnTo>
                <a:lnTo>
                  <a:pt x="188418" y="697101"/>
                </a:lnTo>
                <a:lnTo>
                  <a:pt x="183814" y="536014"/>
                </a:lnTo>
                <a:lnTo>
                  <a:pt x="183069" y="524078"/>
                </a:lnTo>
                <a:lnTo>
                  <a:pt x="166245" y="479677"/>
                </a:lnTo>
                <a:lnTo>
                  <a:pt x="140838" y="451111"/>
                </a:lnTo>
                <a:lnTo>
                  <a:pt x="106345" y="427916"/>
                </a:lnTo>
                <a:lnTo>
                  <a:pt x="64451" y="411274"/>
                </a:lnTo>
                <a:lnTo>
                  <a:pt x="16846" y="402365"/>
                </a:lnTo>
                <a:lnTo>
                  <a:pt x="0" y="401319"/>
                </a:lnTo>
                <a:lnTo>
                  <a:pt x="16183" y="400743"/>
                </a:lnTo>
                <a:lnTo>
                  <a:pt x="62692" y="392770"/>
                </a:lnTo>
                <a:lnTo>
                  <a:pt x="104508" y="376431"/>
                </a:lnTo>
                <a:lnTo>
                  <a:pt x="139535" y="353016"/>
                </a:lnTo>
                <a:lnTo>
                  <a:pt x="165677" y="323817"/>
                </a:lnTo>
                <a:lnTo>
                  <a:pt x="183091" y="278118"/>
                </a:lnTo>
                <a:lnTo>
                  <a:pt x="183814" y="134695"/>
                </a:lnTo>
                <a:lnTo>
                  <a:pt x="184558" y="122759"/>
                </a:lnTo>
                <a:lnTo>
                  <a:pt x="201382" y="78358"/>
                </a:lnTo>
                <a:lnTo>
                  <a:pt x="226789" y="49792"/>
                </a:lnTo>
                <a:lnTo>
                  <a:pt x="261283" y="26597"/>
                </a:lnTo>
                <a:lnTo>
                  <a:pt x="303176" y="9955"/>
                </a:lnTo>
                <a:lnTo>
                  <a:pt x="350782" y="1046"/>
                </a:lnTo>
                <a:lnTo>
                  <a:pt x="367628" y="0"/>
                </a:lnTo>
              </a:path>
            </a:pathLst>
          </a:custGeom>
          <a:ln w="25400">
            <a:solidFill>
              <a:srgbClr val="334D8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094567" y="5181600"/>
            <a:ext cx="5342467" cy="9059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971800" y="5105400"/>
            <a:ext cx="5109632" cy="11345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145002" y="5213407"/>
            <a:ext cx="5239301" cy="802637"/>
          </a:xfrm>
          <a:custGeom>
            <a:avLst/>
            <a:gdLst/>
            <a:ahLst/>
            <a:cxnLst/>
            <a:rect l="l" t="t" r="r" b="b"/>
            <a:pathLst>
              <a:path w="5239301" h="802637">
                <a:moveTo>
                  <a:pt x="0" y="802637"/>
                </a:moveTo>
                <a:lnTo>
                  <a:pt x="5239301" y="802637"/>
                </a:lnTo>
                <a:lnTo>
                  <a:pt x="5239301" y="0"/>
                </a:lnTo>
                <a:lnTo>
                  <a:pt x="0" y="0"/>
                </a:lnTo>
                <a:lnTo>
                  <a:pt x="0" y="80263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145002" y="5213408"/>
            <a:ext cx="5239302" cy="802638"/>
          </a:xfrm>
          <a:custGeom>
            <a:avLst/>
            <a:gdLst/>
            <a:ahLst/>
            <a:cxnLst/>
            <a:rect l="l" t="t" r="r" b="b"/>
            <a:pathLst>
              <a:path w="5239302" h="802638">
                <a:moveTo>
                  <a:pt x="0" y="0"/>
                </a:moveTo>
                <a:lnTo>
                  <a:pt x="5239302" y="0"/>
                </a:lnTo>
                <a:lnTo>
                  <a:pt x="5239302" y="802638"/>
                </a:lnTo>
                <a:lnTo>
                  <a:pt x="0" y="80263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9F9F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200882" y="5214301"/>
            <a:ext cx="4582795" cy="7156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84150" marR="12700" indent="-171450">
              <a:lnSpc>
                <a:spcPct val="128099"/>
              </a:lnSpc>
              <a:buClr>
                <a:srgbClr val="080808"/>
              </a:buClr>
              <a:buFont typeface="Microsoft YaHei UI"/>
              <a:buChar char="•"/>
              <a:tabLst>
                <a:tab pos="184150" algn="l"/>
              </a:tabLst>
            </a:pP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简单的动词基本句式信息（</a:t>
            </a:r>
            <a:r>
              <a:rPr dirty="0" smtClean="0" sz="1800" spc="-125" b="1">
                <a:solidFill>
                  <a:srgbClr val="080808"/>
                </a:solidFill>
                <a:latin typeface="Microsoft YaHei UI"/>
                <a:cs typeface="Microsoft YaHei UI"/>
              </a:rPr>
              <a:t>V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800" spc="-10" b="1">
                <a:solidFill>
                  <a:srgbClr val="080808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 Fr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me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）</a:t>
            </a:r>
            <a:endParaRPr sz="18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的核心概念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187" y="1198166"/>
            <a:ext cx="7599680" cy="11112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100099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5" b="1">
                <a:latin typeface="Microsoft YaHei UI"/>
                <a:cs typeface="Microsoft YaHei UI"/>
              </a:rPr>
              <a:t>S</a:t>
            </a:r>
            <a:r>
              <a:rPr dirty="0" smtClean="0" sz="2400" spc="-5" b="1">
                <a:latin typeface="Microsoft YaHei UI"/>
                <a:cs typeface="Microsoft YaHei UI"/>
              </a:rPr>
              <a:t>y</a:t>
            </a:r>
            <a:r>
              <a:rPr dirty="0" smtClean="0" sz="2400" spc="-5" b="1">
                <a:latin typeface="Microsoft YaHei UI"/>
                <a:cs typeface="Microsoft YaHei UI"/>
              </a:rPr>
              <a:t>n</a:t>
            </a:r>
            <a:r>
              <a:rPr dirty="0" smtClean="0" sz="2400" spc="0" b="1">
                <a:latin typeface="Microsoft YaHei UI"/>
                <a:cs typeface="Microsoft YaHei UI"/>
              </a:rPr>
              <a:t>set：</a:t>
            </a:r>
            <a:r>
              <a:rPr dirty="0" smtClean="0" sz="2400" spc="-5" b="1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将英语的名词、动词、形容词、</a:t>
            </a:r>
            <a:r>
              <a:rPr dirty="0" smtClean="0" sz="2400" spc="0">
                <a:latin typeface="Microsoft YaHei UI"/>
                <a:cs typeface="Microsoft YaHei UI"/>
              </a:rPr>
              <a:t> 和副词组织为S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se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s，每一个S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se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表示一个基本的</a:t>
            </a:r>
            <a:r>
              <a:rPr dirty="0" smtClean="0" sz="2400" spc="0">
                <a:latin typeface="Microsoft YaHei UI"/>
                <a:cs typeface="Microsoft YaHei UI"/>
              </a:rPr>
              <a:t> 词汇概念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8187" y="2849531"/>
            <a:ext cx="1689100" cy="4089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概念关系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5388" y="3306711"/>
            <a:ext cx="2368550" cy="29203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solidFill>
                  <a:srgbClr val="C00000"/>
                </a:solidFill>
                <a:latin typeface="Microsoft YaHei UI"/>
                <a:cs typeface="Microsoft YaHei UI"/>
              </a:rPr>
              <a:t>同义关系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  <a:tabLst>
                <a:tab pos="2978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反义关系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2978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上位关系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  <a:tabLst>
                <a:tab pos="2978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下位关系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  <a:tabLst>
                <a:tab pos="2978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整体关系（名词）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  <a:tabLst>
                <a:tab pos="2978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部分关系（名词）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2978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蕴含关系（动词）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  <a:tabLst>
                <a:tab pos="2978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因果关系（动词）</a:t>
            </a:r>
            <a:endParaRPr sz="1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  <a:tabLst>
                <a:tab pos="297815" algn="l"/>
              </a:tabLst>
            </a:pPr>
            <a:r>
              <a:rPr dirty="0" smtClean="0" sz="1800">
                <a:latin typeface="Microsoft YaHei UI"/>
                <a:cs typeface="Microsoft YaHei UI"/>
              </a:rPr>
              <a:t>-	</a:t>
            </a:r>
            <a:r>
              <a:rPr dirty="0" smtClean="0" sz="1800">
                <a:latin typeface="Microsoft YaHei UI"/>
                <a:cs typeface="Microsoft YaHei UI"/>
              </a:rPr>
              <a:t>近似关系（形容词）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57598" y="2943679"/>
            <a:ext cx="5388428" cy="3170099"/>
          </a:xfrm>
          <a:custGeom>
            <a:avLst/>
            <a:gdLst/>
            <a:ahLst/>
            <a:cxnLst/>
            <a:rect l="l" t="t" r="r" b="b"/>
            <a:pathLst>
              <a:path w="5388428" h="3170099">
                <a:moveTo>
                  <a:pt x="0" y="3170099"/>
                </a:moveTo>
                <a:lnTo>
                  <a:pt x="5388428" y="3170099"/>
                </a:lnTo>
                <a:lnTo>
                  <a:pt x="5388428" y="0"/>
                </a:lnTo>
                <a:lnTo>
                  <a:pt x="0" y="0"/>
                </a:lnTo>
                <a:lnTo>
                  <a:pt x="0" y="31700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657598" y="2943679"/>
            <a:ext cx="5388429" cy="3170099"/>
          </a:xfrm>
          <a:custGeom>
            <a:avLst/>
            <a:gdLst/>
            <a:ahLst/>
            <a:cxnLst/>
            <a:rect l="l" t="t" r="r" b="b"/>
            <a:pathLst>
              <a:path w="5388429" h="3170099">
                <a:moveTo>
                  <a:pt x="0" y="0"/>
                </a:moveTo>
                <a:lnTo>
                  <a:pt x="5388429" y="0"/>
                </a:lnTo>
                <a:lnTo>
                  <a:pt x="5388429" y="3170099"/>
                </a:ln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736338" y="2980954"/>
            <a:ext cx="5210810" cy="30594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R="1582420">
              <a:lnSpc>
                <a:spcPct val="100000"/>
              </a:lnSpc>
            </a:pPr>
            <a:r>
              <a:rPr dirty="0" smtClean="0" sz="2000" b="1">
                <a:solidFill>
                  <a:srgbClr val="C000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00" spc="-5" b="1">
                <a:solidFill>
                  <a:srgbClr val="C000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-5" b="1">
                <a:solidFill>
                  <a:srgbClr val="C00000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000" spc="0" b="1">
                <a:solidFill>
                  <a:srgbClr val="C0000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-20" b="1">
                <a:solidFill>
                  <a:srgbClr val="C0000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000" spc="-10" b="1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00" spc="5" b="1">
                <a:solidFill>
                  <a:srgbClr val="C0000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000" spc="-5" b="1">
                <a:solidFill>
                  <a:srgbClr val="C000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00" spc="0" b="1">
                <a:solidFill>
                  <a:srgbClr val="C00000"/>
                </a:solidFill>
                <a:latin typeface="Microsoft YaHei UI"/>
                <a:cs typeface="Microsoft YaHei UI"/>
              </a:rPr>
              <a:t>r词义的上位</a:t>
            </a:r>
            <a:r>
              <a:rPr dirty="0" smtClean="0" sz="2000" spc="-5" b="1">
                <a:solidFill>
                  <a:srgbClr val="C0000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00" spc="0" b="1">
                <a:solidFill>
                  <a:srgbClr val="C00000"/>
                </a:solidFill>
                <a:latin typeface="Microsoft YaHei UI"/>
                <a:cs typeface="Microsoft YaHei UI"/>
              </a:rPr>
              <a:t>yn</a:t>
            </a:r>
            <a:r>
              <a:rPr dirty="0" smtClean="0" sz="2000" spc="-5" b="1">
                <a:solidFill>
                  <a:srgbClr val="C00000"/>
                </a:solidFill>
                <a:latin typeface="Microsoft YaHei UI"/>
                <a:cs typeface="Microsoft YaHei UI"/>
              </a:rPr>
              <a:t>se</a:t>
            </a:r>
            <a:r>
              <a:rPr dirty="0" smtClean="0" sz="2000" spc="-5" b="1">
                <a:solidFill>
                  <a:srgbClr val="C0000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00" spc="0" b="1">
                <a:solidFill>
                  <a:srgbClr val="C00000"/>
                </a:solidFill>
                <a:latin typeface="Microsoft YaHei UI"/>
                <a:cs typeface="Microsoft YaHei UI"/>
              </a:rPr>
              <a:t>s</a:t>
            </a:r>
            <a:endParaRPr sz="20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1800" spc="-10">
                <a:solidFill>
                  <a:srgbClr val="0000CC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,</a:t>
            </a:r>
            <a:r>
              <a:rPr dirty="0" smtClean="0" sz="1800" spc="10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pap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  <a:p>
            <a:pPr algn="ctr" marR="1632585">
              <a:lnSpc>
                <a:spcPct val="100000"/>
              </a:lnSpc>
              <a:spcBef>
                <a:spcPts val="5"/>
              </a:spcBef>
            </a:pP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=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&gt;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-20">
                <a:solidFill>
                  <a:srgbClr val="0000CC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800" spc="-20">
                <a:solidFill>
                  <a:srgbClr val="0000CC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,</a:t>
            </a:r>
            <a:r>
              <a:rPr dirty="0" smtClean="0" sz="1800" spc="10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800" spc="-10">
                <a:solidFill>
                  <a:srgbClr val="0000CC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bli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 p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-20">
                <a:solidFill>
                  <a:srgbClr val="0000CC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800" spc="-10">
                <a:solidFill>
                  <a:srgbClr val="0000CC"/>
                </a:solidFill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  <a:p>
            <a:pPr marL="815975">
              <a:lnSpc>
                <a:spcPct val="100000"/>
              </a:lnSpc>
              <a:spcBef>
                <a:spcPts val="5"/>
              </a:spcBef>
            </a:pP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=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&gt;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800" spc="-20">
                <a:solidFill>
                  <a:srgbClr val="0000CC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-30">
                <a:solidFill>
                  <a:srgbClr val="0000CC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dia</a:t>
            </a:r>
            <a:endParaRPr sz="1800">
              <a:latin typeface="Lucida Sans Unicode"/>
              <a:cs typeface="Lucida Sans Unicode"/>
            </a:endParaRPr>
          </a:p>
          <a:p>
            <a:pPr algn="ctr" marR="1654175">
              <a:lnSpc>
                <a:spcPct val="100000"/>
              </a:lnSpc>
              <a:spcBef>
                <a:spcPts val="5"/>
              </a:spcBef>
            </a:pP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=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&gt;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-30">
                <a:solidFill>
                  <a:srgbClr val="0000CC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di</a:t>
            </a: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um</a:t>
            </a:r>
            <a:endParaRPr sz="1800">
              <a:latin typeface="Lucida Sans Unicode"/>
              <a:cs typeface="Lucida Sans Unicode"/>
            </a:endParaRPr>
          </a:p>
          <a:p>
            <a:pPr marL="1400175">
              <a:lnSpc>
                <a:spcPts val="2135"/>
              </a:lnSpc>
            </a:pP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=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&gt;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 i</a:t>
            </a: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ns</a:t>
            </a:r>
            <a:r>
              <a:rPr dirty="0" smtClean="0" sz="1800" spc="-10">
                <a:solidFill>
                  <a:srgbClr val="0000CC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800" spc="-10">
                <a:solidFill>
                  <a:srgbClr val="0000CC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um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800" spc="-10">
                <a:solidFill>
                  <a:srgbClr val="0000CC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lity</a:t>
            </a:r>
            <a:endParaRPr sz="1800">
              <a:latin typeface="Lucida Sans Unicode"/>
              <a:cs typeface="Lucida Sans Unicode"/>
            </a:endParaRPr>
          </a:p>
          <a:p>
            <a:pPr algn="ctr" marL="389890">
              <a:lnSpc>
                <a:spcPct val="100000"/>
              </a:lnSpc>
              <a:spcBef>
                <a:spcPts val="5"/>
              </a:spcBef>
            </a:pP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=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&gt;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rti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ct,</a:t>
            </a:r>
            <a:r>
              <a:rPr dirty="0" smtClean="0" sz="1800" spc="10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rt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ct</a:t>
            </a:r>
            <a:endParaRPr sz="1800">
              <a:latin typeface="Lucida Sans Unicode"/>
              <a:cs typeface="Lucida Sans Unicode"/>
            </a:endParaRPr>
          </a:p>
          <a:p>
            <a:pPr algn="ctr" marL="424815">
              <a:lnSpc>
                <a:spcPct val="100000"/>
              </a:lnSpc>
              <a:spcBef>
                <a:spcPts val="5"/>
              </a:spcBef>
            </a:pP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=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&gt;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-20">
                <a:solidFill>
                  <a:srgbClr val="0000CC"/>
                </a:solidFill>
                <a:latin typeface="Lucida Sans Unicode"/>
                <a:cs typeface="Lucida Sans Unicode"/>
              </a:rPr>
              <a:t>wh</a:t>
            </a:r>
            <a:r>
              <a:rPr dirty="0" smtClean="0" sz="1800" spc="-10">
                <a:solidFill>
                  <a:srgbClr val="0000CC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,</a:t>
            </a:r>
            <a:r>
              <a:rPr dirty="0" smtClean="0" sz="1800" spc="10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un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  <a:p>
            <a:pPr marL="2276475">
              <a:lnSpc>
                <a:spcPct val="100000"/>
              </a:lnSpc>
              <a:spcBef>
                <a:spcPts val="5"/>
              </a:spcBef>
            </a:pP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=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&gt;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-10">
                <a:solidFill>
                  <a:srgbClr val="0000CC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bj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ct,</a:t>
            </a:r>
            <a:r>
              <a:rPr dirty="0" smtClean="0" sz="1800" spc="10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800" spc="-10">
                <a:solidFill>
                  <a:srgbClr val="0000CC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y</a:t>
            </a:r>
            <a:r>
              <a:rPr dirty="0" smtClean="0" sz="1800" spc="-20">
                <a:solidFill>
                  <a:srgbClr val="0000CC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-10">
                <a:solidFill>
                  <a:srgbClr val="0000CC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bj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ct</a:t>
            </a:r>
            <a:endParaRPr sz="1800">
              <a:latin typeface="Lucida Sans Unicode"/>
              <a:cs typeface="Lucida Sans Unicode"/>
            </a:endParaRPr>
          </a:p>
          <a:p>
            <a:pPr marL="2568575">
              <a:lnSpc>
                <a:spcPct val="100000"/>
              </a:lnSpc>
              <a:spcBef>
                <a:spcPts val="5"/>
              </a:spcBef>
            </a:pP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=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&gt;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800" spc="-10">
                <a:solidFill>
                  <a:srgbClr val="0000CC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800" spc="-5">
                <a:solidFill>
                  <a:srgbClr val="0000CC"/>
                </a:solidFill>
                <a:latin typeface="Lucida Sans Unicode"/>
                <a:cs typeface="Lucida Sans Unicode"/>
              </a:rPr>
              <a:t>y</a:t>
            </a:r>
            <a:r>
              <a:rPr dirty="0" smtClean="0" sz="1800" spc="-20">
                <a:solidFill>
                  <a:srgbClr val="0000CC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800" spc="5">
                <a:solidFill>
                  <a:srgbClr val="0000C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800" spc="10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tity</a:t>
            </a:r>
            <a:endParaRPr sz="1800">
              <a:latin typeface="Lucida Sans Unicode"/>
              <a:cs typeface="Lucida Sans Unicode"/>
            </a:endParaRPr>
          </a:p>
          <a:p>
            <a:pPr marL="2860675">
              <a:lnSpc>
                <a:spcPts val="2135"/>
              </a:lnSpc>
            </a:pP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=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&gt;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800" spc="-15">
                <a:solidFill>
                  <a:srgbClr val="0000C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800" spc="-25">
                <a:solidFill>
                  <a:srgbClr val="0000CC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800" spc="0">
                <a:solidFill>
                  <a:srgbClr val="0000CC"/>
                </a:solidFill>
                <a:latin typeface="Lucida Sans Unicode"/>
                <a:cs typeface="Lucida Sans Unicode"/>
              </a:rPr>
              <a:t>tity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组织示例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98930" y="3305865"/>
            <a:ext cx="1021189" cy="962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28215" y="4368992"/>
            <a:ext cx="2555240" cy="7061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1200"/>
              </a:lnSpc>
            </a:pPr>
            <a:r>
              <a:rPr dirty="0" smtClean="0" sz="2200" spc="5">
                <a:latin typeface="Calibri"/>
                <a:cs typeface="Calibri"/>
              </a:rPr>
              <a:t>{</a:t>
            </a:r>
            <a:r>
              <a:rPr dirty="0" smtClean="0" sz="2200" spc="-20">
                <a:latin typeface="Calibri"/>
                <a:cs typeface="Calibri"/>
              </a:rPr>
              <a:t> </a:t>
            </a:r>
            <a:r>
              <a:rPr dirty="0" smtClean="0" sz="2200" spc="-15">
                <a:latin typeface="Calibri"/>
                <a:cs typeface="Calibri"/>
              </a:rPr>
              <a:t>c</a:t>
            </a:r>
            <a:r>
              <a:rPr dirty="0" smtClean="0" sz="2200" spc="10">
                <a:latin typeface="Calibri"/>
                <a:cs typeface="Calibri"/>
              </a:rPr>
              <a:t>am</a:t>
            </a:r>
            <a:r>
              <a:rPr dirty="0" smtClean="0" sz="2200" spc="15">
                <a:latin typeface="Calibri"/>
                <a:cs typeface="Calibri"/>
              </a:rPr>
              <a:t>e</a:t>
            </a:r>
            <a:r>
              <a:rPr dirty="0" smtClean="0" sz="2200" spc="-40">
                <a:latin typeface="Calibri"/>
                <a:cs typeface="Calibri"/>
              </a:rPr>
              <a:t>r</a:t>
            </a:r>
            <a:r>
              <a:rPr dirty="0" smtClean="0" sz="2200" spc="5">
                <a:latin typeface="Calibri"/>
                <a:cs typeface="Calibri"/>
              </a:rPr>
              <a:t>a,</a:t>
            </a:r>
            <a:r>
              <a:rPr dirty="0" smtClean="0" sz="2200" spc="5">
                <a:latin typeface="Calibri"/>
                <a:cs typeface="Calibri"/>
              </a:rPr>
              <a:t> pho</a:t>
            </a:r>
            <a:r>
              <a:rPr dirty="0" smtClean="0" sz="2200" spc="-25">
                <a:latin typeface="Calibri"/>
                <a:cs typeface="Calibri"/>
              </a:rPr>
              <a:t>t</a:t>
            </a:r>
            <a:r>
              <a:rPr dirty="0" smtClean="0" sz="2200" spc="10">
                <a:latin typeface="Calibri"/>
                <a:cs typeface="Calibri"/>
              </a:rPr>
              <a:t>o</a:t>
            </a:r>
            <a:r>
              <a:rPr dirty="0" smtClean="0" sz="2200" spc="0">
                <a:latin typeface="Calibri"/>
                <a:cs typeface="Calibri"/>
              </a:rPr>
              <a:t>g</a:t>
            </a:r>
            <a:r>
              <a:rPr dirty="0" smtClean="0" sz="2200" spc="-40">
                <a:latin typeface="Calibri"/>
                <a:cs typeface="Calibri"/>
              </a:rPr>
              <a:t>r</a:t>
            </a:r>
            <a:r>
              <a:rPr dirty="0" smtClean="0" sz="2200" spc="10">
                <a:latin typeface="Calibri"/>
                <a:cs typeface="Calibri"/>
              </a:rPr>
              <a:t>aph</a:t>
            </a:r>
            <a:r>
              <a:rPr dirty="0" smtClean="0" sz="2200" spc="0">
                <a:latin typeface="Calibri"/>
                <a:cs typeface="Calibri"/>
              </a:rPr>
              <a:t>i</a:t>
            </a:r>
            <a:r>
              <a:rPr dirty="0" smtClean="0" sz="2200" spc="5">
                <a:latin typeface="Calibri"/>
                <a:cs typeface="Calibri"/>
              </a:rPr>
              <a:t>c</a:t>
            </a:r>
            <a:r>
              <a:rPr dirty="0" smtClean="0" sz="2200" spc="-15">
                <a:latin typeface="Calibri"/>
                <a:cs typeface="Calibri"/>
              </a:rPr>
              <a:t> </a:t>
            </a:r>
            <a:r>
              <a:rPr dirty="0" smtClean="0" sz="2200" spc="-15">
                <a:latin typeface="Calibri"/>
                <a:cs typeface="Calibri"/>
              </a:rPr>
              <a:t>c</a:t>
            </a:r>
            <a:r>
              <a:rPr dirty="0" smtClean="0" sz="2200" spc="10">
                <a:latin typeface="Calibri"/>
                <a:cs typeface="Calibri"/>
              </a:rPr>
              <a:t>am</a:t>
            </a:r>
            <a:r>
              <a:rPr dirty="0" smtClean="0" sz="2200" spc="15">
                <a:latin typeface="Calibri"/>
                <a:cs typeface="Calibri"/>
              </a:rPr>
              <a:t>e</a:t>
            </a:r>
            <a:r>
              <a:rPr dirty="0" smtClean="0" sz="2200" spc="-40">
                <a:latin typeface="Calibri"/>
                <a:cs typeface="Calibri"/>
              </a:rPr>
              <a:t>r</a:t>
            </a:r>
            <a:r>
              <a:rPr dirty="0" smtClean="0" sz="2200" spc="5">
                <a:latin typeface="Calibri"/>
                <a:cs typeface="Calibri"/>
              </a:rPr>
              <a:t>a}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20811" y="3318501"/>
            <a:ext cx="1511948" cy="1008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43390" y="4391623"/>
            <a:ext cx="3098800" cy="22180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200" spc="5">
                <a:latin typeface="Calibri"/>
                <a:cs typeface="Calibri"/>
              </a:rPr>
              <a:t>{</a:t>
            </a:r>
            <a:r>
              <a:rPr dirty="0" smtClean="0" sz="2200" spc="-20">
                <a:latin typeface="Calibri"/>
                <a:cs typeface="Calibri"/>
              </a:rPr>
              <a:t> </a:t>
            </a:r>
            <a:r>
              <a:rPr dirty="0" smtClean="0" sz="2200" spc="-15">
                <a:latin typeface="Calibri"/>
                <a:cs typeface="Calibri"/>
              </a:rPr>
              <a:t>c</a:t>
            </a:r>
            <a:r>
              <a:rPr dirty="0" smtClean="0" sz="2200" spc="10">
                <a:latin typeface="Calibri"/>
                <a:cs typeface="Calibri"/>
              </a:rPr>
              <a:t>am</a:t>
            </a:r>
            <a:r>
              <a:rPr dirty="0" smtClean="0" sz="2200" spc="15">
                <a:latin typeface="Calibri"/>
                <a:cs typeface="Calibri"/>
              </a:rPr>
              <a:t>e</a:t>
            </a:r>
            <a:r>
              <a:rPr dirty="0" smtClean="0" sz="2200" spc="-40">
                <a:latin typeface="Calibri"/>
                <a:cs typeface="Calibri"/>
              </a:rPr>
              <a:t>r</a:t>
            </a:r>
            <a:r>
              <a:rPr dirty="0" smtClean="0" sz="2200" spc="5">
                <a:latin typeface="Calibri"/>
                <a:cs typeface="Calibri"/>
              </a:rPr>
              <a:t>a,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mtClean="0" sz="2200" spc="-20">
                <a:latin typeface="Calibri"/>
                <a:cs typeface="Calibri"/>
              </a:rPr>
              <a:t>t</a:t>
            </a:r>
            <a:r>
              <a:rPr dirty="0" smtClean="0" sz="2200" spc="5">
                <a:latin typeface="Calibri"/>
                <a:cs typeface="Calibri"/>
              </a:rPr>
              <a:t>ele</a:t>
            </a:r>
            <a:r>
              <a:rPr dirty="0" smtClean="0" sz="2200" spc="0">
                <a:latin typeface="Calibri"/>
                <a:cs typeface="Calibri"/>
              </a:rPr>
              <a:t>v</a:t>
            </a:r>
            <a:r>
              <a:rPr dirty="0" smtClean="0" sz="2200" spc="5">
                <a:latin typeface="Calibri"/>
                <a:cs typeface="Calibri"/>
              </a:rPr>
              <a:t>isi</a:t>
            </a:r>
            <a:r>
              <a:rPr dirty="0" smtClean="0" sz="2200" spc="0">
                <a:latin typeface="Calibri"/>
                <a:cs typeface="Calibri"/>
              </a:rPr>
              <a:t>o</a:t>
            </a:r>
            <a:r>
              <a:rPr dirty="0" smtClean="0" sz="2200" spc="10">
                <a:latin typeface="Calibri"/>
                <a:cs typeface="Calibri"/>
              </a:rPr>
              <a:t>n</a:t>
            </a:r>
            <a:r>
              <a:rPr dirty="0" smtClean="0" sz="2200" spc="-10">
                <a:latin typeface="Calibri"/>
                <a:cs typeface="Calibri"/>
              </a:rPr>
              <a:t> </a:t>
            </a:r>
            <a:r>
              <a:rPr dirty="0" smtClean="0" sz="2200" spc="-15">
                <a:latin typeface="Calibri"/>
                <a:cs typeface="Calibri"/>
              </a:rPr>
              <a:t>c</a:t>
            </a:r>
            <a:r>
              <a:rPr dirty="0" smtClean="0" sz="2200" spc="10">
                <a:latin typeface="Calibri"/>
                <a:cs typeface="Calibri"/>
              </a:rPr>
              <a:t>ame</a:t>
            </a:r>
            <a:r>
              <a:rPr dirty="0" smtClean="0" sz="2200" spc="-35">
                <a:latin typeface="Calibri"/>
                <a:cs typeface="Calibri"/>
              </a:rPr>
              <a:t>r</a:t>
            </a:r>
            <a:r>
              <a:rPr dirty="0" smtClean="0" sz="2200" spc="5">
                <a:latin typeface="Calibri"/>
                <a:cs typeface="Calibri"/>
              </a:rPr>
              <a:t>a}</a:t>
            </a:r>
            <a:endParaRPr sz="2200">
              <a:latin typeface="Calibri"/>
              <a:cs typeface="Calibri"/>
            </a:endParaRPr>
          </a:p>
          <a:p>
            <a:pPr>
              <a:lnSpc>
                <a:spcPts val="1200"/>
              </a:lnSpc>
              <a:spcBef>
                <a:spcPts val="50"/>
              </a:spcBef>
            </a:pPr>
            <a:endParaRPr sz="1200"/>
          </a:p>
          <a:p>
            <a:pPr marL="24130" marR="12700">
              <a:lnSpc>
                <a:spcPct val="101200"/>
              </a:lnSpc>
            </a:pPr>
            <a:r>
              <a:rPr dirty="0" smtClean="0" sz="2200" spc="5">
                <a:latin typeface="Calibri"/>
                <a:cs typeface="Calibri"/>
              </a:rPr>
              <a:t>“</a:t>
            </a:r>
            <a:r>
              <a:rPr dirty="0" smtClean="0" sz="2200" spc="-15">
                <a:latin typeface="Calibri"/>
                <a:cs typeface="Calibri"/>
              </a:rPr>
              <a:t>t</a:t>
            </a:r>
            <a:r>
              <a:rPr dirty="0" smtClean="0" sz="2200" spc="5">
                <a:latin typeface="Calibri"/>
                <a:cs typeface="Calibri"/>
              </a:rPr>
              <a:t>elevi</a:t>
            </a:r>
            <a:r>
              <a:rPr dirty="0" smtClean="0" sz="2200" spc="-5">
                <a:latin typeface="Calibri"/>
                <a:cs typeface="Calibri"/>
              </a:rPr>
              <a:t>s</a:t>
            </a:r>
            <a:r>
              <a:rPr dirty="0" smtClean="0" sz="2200" spc="5">
                <a:latin typeface="Calibri"/>
                <a:cs typeface="Calibri"/>
              </a:rPr>
              <a:t>ion</a:t>
            </a:r>
            <a:r>
              <a:rPr dirty="0" smtClean="0" sz="2200" spc="-25">
                <a:latin typeface="Calibri"/>
                <a:cs typeface="Calibri"/>
              </a:rPr>
              <a:t> </a:t>
            </a:r>
            <a:r>
              <a:rPr dirty="0" smtClean="0" sz="2200" spc="10">
                <a:latin typeface="Calibri"/>
                <a:cs typeface="Calibri"/>
              </a:rPr>
              <a:t>equipme</a:t>
            </a:r>
            <a:r>
              <a:rPr dirty="0" smtClean="0" sz="2200" spc="-10">
                <a:latin typeface="Calibri"/>
                <a:cs typeface="Calibri"/>
              </a:rPr>
              <a:t>n</a:t>
            </a:r>
            <a:r>
              <a:rPr dirty="0" smtClean="0" sz="2200" spc="5">
                <a:latin typeface="Calibri"/>
                <a:cs typeface="Calibri"/>
              </a:rPr>
              <a:t>t</a:t>
            </a:r>
            <a:r>
              <a:rPr dirty="0" smtClean="0" sz="2200" spc="0">
                <a:latin typeface="Calibri"/>
                <a:cs typeface="Calibri"/>
              </a:rPr>
              <a:t> </a:t>
            </a:r>
            <a:r>
              <a:rPr dirty="0" smtClean="0" sz="2200" spc="-15">
                <a:latin typeface="Calibri"/>
                <a:cs typeface="Calibri"/>
              </a:rPr>
              <a:t>c</a:t>
            </a:r>
            <a:r>
              <a:rPr dirty="0" smtClean="0" sz="2200" spc="10">
                <a:latin typeface="Calibri"/>
                <a:cs typeface="Calibri"/>
              </a:rPr>
              <a:t>on</a:t>
            </a:r>
            <a:r>
              <a:rPr dirty="0" smtClean="0" sz="2200" spc="-5">
                <a:latin typeface="Calibri"/>
                <a:cs typeface="Calibri"/>
              </a:rPr>
              <a:t>s</a:t>
            </a:r>
            <a:r>
              <a:rPr dirty="0" smtClean="0" sz="2200" spc="5">
                <a:latin typeface="Calibri"/>
                <a:cs typeface="Calibri"/>
              </a:rPr>
              <a:t>i</a:t>
            </a:r>
            <a:r>
              <a:rPr dirty="0" smtClean="0" sz="2200" spc="-20">
                <a:latin typeface="Calibri"/>
                <a:cs typeface="Calibri"/>
              </a:rPr>
              <a:t>s</a:t>
            </a:r>
            <a:r>
              <a:rPr dirty="0" smtClean="0" sz="2200" spc="5">
                <a:latin typeface="Calibri"/>
                <a:cs typeface="Calibri"/>
              </a:rPr>
              <a:t>ting</a:t>
            </a:r>
            <a:r>
              <a:rPr dirty="0" smtClean="0" sz="2200" spc="-25">
                <a:latin typeface="Calibri"/>
                <a:cs typeface="Calibri"/>
              </a:rPr>
              <a:t> </a:t>
            </a:r>
            <a:r>
              <a:rPr dirty="0" smtClean="0" sz="2200" spc="5">
                <a:latin typeface="Calibri"/>
                <a:cs typeface="Calibri"/>
              </a:rPr>
              <a:t>of</a:t>
            </a:r>
            <a:r>
              <a:rPr dirty="0" smtClean="0" sz="2200" spc="5">
                <a:latin typeface="Calibri"/>
                <a:cs typeface="Calibri"/>
              </a:rPr>
              <a:t> </a:t>
            </a:r>
            <a:r>
              <a:rPr dirty="0" smtClean="0" sz="2200" spc="10">
                <a:latin typeface="Calibri"/>
                <a:cs typeface="Calibri"/>
              </a:rPr>
              <a:t>a</a:t>
            </a:r>
            <a:r>
              <a:rPr dirty="0" smtClean="0" sz="2200" spc="-5">
                <a:latin typeface="Calibri"/>
                <a:cs typeface="Calibri"/>
              </a:rPr>
              <a:t> </a:t>
            </a:r>
            <a:r>
              <a:rPr dirty="0" smtClean="0" sz="2200" spc="5">
                <a:latin typeface="Calibri"/>
                <a:cs typeface="Calibri"/>
              </a:rPr>
              <a:t>lens</a:t>
            </a:r>
            <a:r>
              <a:rPr dirty="0" smtClean="0" sz="2200" spc="5">
                <a:latin typeface="Calibri"/>
                <a:cs typeface="Calibri"/>
              </a:rPr>
              <a:t> </a:t>
            </a:r>
            <a:r>
              <a:rPr dirty="0" smtClean="0" sz="2200" spc="-45">
                <a:latin typeface="Calibri"/>
                <a:cs typeface="Calibri"/>
              </a:rPr>
              <a:t>s</a:t>
            </a:r>
            <a:r>
              <a:rPr dirty="0" smtClean="0" sz="2200" spc="-10">
                <a:latin typeface="Calibri"/>
                <a:cs typeface="Calibri"/>
              </a:rPr>
              <a:t>y</a:t>
            </a:r>
            <a:r>
              <a:rPr dirty="0" smtClean="0" sz="2200" spc="-20">
                <a:latin typeface="Calibri"/>
                <a:cs typeface="Calibri"/>
              </a:rPr>
              <a:t>s</a:t>
            </a:r>
            <a:r>
              <a:rPr dirty="0" smtClean="0" sz="2200" spc="-20">
                <a:latin typeface="Calibri"/>
                <a:cs typeface="Calibri"/>
              </a:rPr>
              <a:t>t</a:t>
            </a:r>
            <a:r>
              <a:rPr dirty="0" smtClean="0" sz="2200" spc="10">
                <a:latin typeface="Calibri"/>
                <a:cs typeface="Calibri"/>
              </a:rPr>
              <a:t>em</a:t>
            </a:r>
            <a:r>
              <a:rPr dirty="0" smtClean="0" sz="2200" spc="5">
                <a:latin typeface="Calibri"/>
                <a:cs typeface="Calibri"/>
              </a:rPr>
              <a:t> th</a:t>
            </a:r>
            <a:r>
              <a:rPr dirty="0" smtClean="0" sz="2200" spc="-15">
                <a:latin typeface="Calibri"/>
                <a:cs typeface="Calibri"/>
              </a:rPr>
              <a:t>a</a:t>
            </a:r>
            <a:r>
              <a:rPr dirty="0" smtClean="0" sz="2200" spc="5">
                <a:latin typeface="Calibri"/>
                <a:cs typeface="Calibri"/>
              </a:rPr>
              <a:t>t</a:t>
            </a:r>
            <a:r>
              <a:rPr dirty="0" smtClean="0" sz="2200" spc="-20">
                <a:latin typeface="Calibri"/>
                <a:cs typeface="Calibri"/>
              </a:rPr>
              <a:t> </a:t>
            </a:r>
            <a:r>
              <a:rPr dirty="0" smtClean="0" sz="2200" spc="-40">
                <a:latin typeface="Calibri"/>
                <a:cs typeface="Calibri"/>
              </a:rPr>
              <a:t>f</a:t>
            </a:r>
            <a:r>
              <a:rPr dirty="0" smtClean="0" sz="2200" spc="10">
                <a:latin typeface="Calibri"/>
                <a:cs typeface="Calibri"/>
              </a:rPr>
              <a:t>ocuses</a:t>
            </a:r>
            <a:r>
              <a:rPr dirty="0" smtClean="0" sz="2200" spc="5">
                <a:latin typeface="Calibri"/>
                <a:cs typeface="Calibri"/>
              </a:rPr>
              <a:t> </a:t>
            </a:r>
            <a:r>
              <a:rPr dirty="0" smtClean="0" sz="2200" spc="10">
                <a:latin typeface="Calibri"/>
                <a:cs typeface="Calibri"/>
              </a:rPr>
              <a:t>an</a:t>
            </a:r>
            <a:r>
              <a:rPr dirty="0" smtClean="0" sz="2200" spc="5">
                <a:latin typeface="Calibri"/>
                <a:cs typeface="Calibri"/>
              </a:rPr>
              <a:t> </a:t>
            </a:r>
            <a:r>
              <a:rPr dirty="0" smtClean="0" sz="2200" spc="10">
                <a:latin typeface="Calibri"/>
                <a:cs typeface="Calibri"/>
              </a:rPr>
              <a:t>ima</a:t>
            </a:r>
            <a:r>
              <a:rPr dirty="0" smtClean="0" sz="2200" spc="-15">
                <a:latin typeface="Calibri"/>
                <a:cs typeface="Calibri"/>
              </a:rPr>
              <a:t>g</a:t>
            </a:r>
            <a:r>
              <a:rPr dirty="0" smtClean="0" sz="2200" spc="10">
                <a:latin typeface="Calibri"/>
                <a:cs typeface="Calibri"/>
              </a:rPr>
              <a:t>e</a:t>
            </a:r>
            <a:r>
              <a:rPr dirty="0" smtClean="0" sz="2200" spc="-5">
                <a:latin typeface="Calibri"/>
                <a:cs typeface="Calibri"/>
              </a:rPr>
              <a:t> </a:t>
            </a:r>
            <a:r>
              <a:rPr dirty="0" smtClean="0" sz="2200" spc="10">
                <a:latin typeface="Calibri"/>
                <a:cs typeface="Calibri"/>
              </a:rPr>
              <a:t>on</a:t>
            </a:r>
            <a:r>
              <a:rPr dirty="0" smtClean="0" sz="2200" spc="10">
                <a:latin typeface="Calibri"/>
                <a:cs typeface="Calibri"/>
              </a:rPr>
              <a:t> </a:t>
            </a:r>
            <a:r>
              <a:rPr dirty="0" smtClean="0" sz="2200" spc="10">
                <a:latin typeface="Calibri"/>
                <a:cs typeface="Calibri"/>
              </a:rPr>
              <a:t>a</a:t>
            </a:r>
            <a:r>
              <a:rPr dirty="0" smtClean="0" sz="2200" spc="0">
                <a:latin typeface="Calibri"/>
                <a:cs typeface="Calibri"/>
              </a:rPr>
              <a:t> </a:t>
            </a:r>
            <a:r>
              <a:rPr dirty="0" smtClean="0" sz="2200" spc="10">
                <a:latin typeface="Calibri"/>
                <a:cs typeface="Calibri"/>
              </a:rPr>
              <a:t>pho</a:t>
            </a:r>
            <a:r>
              <a:rPr dirty="0" smtClean="0" sz="2200" spc="-25">
                <a:latin typeface="Calibri"/>
                <a:cs typeface="Calibri"/>
              </a:rPr>
              <a:t>t</a:t>
            </a:r>
            <a:r>
              <a:rPr dirty="0" smtClean="0" sz="2200" spc="5">
                <a:latin typeface="Calibri"/>
                <a:cs typeface="Calibri"/>
              </a:rPr>
              <a:t>osensiti</a:t>
            </a:r>
            <a:r>
              <a:rPr dirty="0" smtClean="0" sz="2200" spc="-25">
                <a:latin typeface="Calibri"/>
                <a:cs typeface="Calibri"/>
              </a:rPr>
              <a:t>v</a:t>
            </a:r>
            <a:r>
              <a:rPr dirty="0" smtClean="0" sz="2200" spc="10">
                <a:latin typeface="Calibri"/>
                <a:cs typeface="Calibri"/>
              </a:rPr>
              <a:t>e</a:t>
            </a:r>
            <a:r>
              <a:rPr dirty="0" smtClean="0" sz="2200" spc="5">
                <a:latin typeface="Calibri"/>
                <a:cs typeface="Calibri"/>
              </a:rPr>
              <a:t> </a:t>
            </a:r>
            <a:r>
              <a:rPr dirty="0" smtClean="0" sz="2200" spc="10">
                <a:latin typeface="Calibri"/>
                <a:cs typeface="Calibri"/>
              </a:rPr>
              <a:t>mosaic”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5407" y="2084011"/>
            <a:ext cx="1463675" cy="3632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200" spc="10">
                <a:latin typeface="Calibri"/>
                <a:cs typeface="Calibri"/>
              </a:rPr>
              <a:t>{equipm</a:t>
            </a:r>
            <a:r>
              <a:rPr dirty="0" smtClean="0" sz="2200" spc="15">
                <a:latin typeface="Calibri"/>
                <a:cs typeface="Calibri"/>
              </a:rPr>
              <a:t>e</a:t>
            </a:r>
            <a:r>
              <a:rPr dirty="0" smtClean="0" sz="2200" spc="-15">
                <a:latin typeface="Calibri"/>
                <a:cs typeface="Calibri"/>
              </a:rPr>
              <a:t>n</a:t>
            </a:r>
            <a:r>
              <a:rPr dirty="0" smtClean="0" sz="2200" spc="5">
                <a:latin typeface="Calibri"/>
                <a:cs typeface="Calibri"/>
              </a:rPr>
              <a:t>t}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2424" y="2482477"/>
            <a:ext cx="1468456" cy="840828"/>
          </a:xfrm>
          <a:custGeom>
            <a:avLst/>
            <a:gdLst/>
            <a:ahLst/>
            <a:cxnLst/>
            <a:rect l="l" t="t" r="r" b="b"/>
            <a:pathLst>
              <a:path w="1468456" h="840828">
                <a:moveTo>
                  <a:pt x="1372177" y="36164"/>
                </a:moveTo>
                <a:lnTo>
                  <a:pt x="8368" y="808029"/>
                </a:lnTo>
                <a:lnTo>
                  <a:pt x="3569" y="812091"/>
                </a:lnTo>
                <a:lnTo>
                  <a:pt x="0" y="822375"/>
                </a:lnTo>
                <a:lnTo>
                  <a:pt x="3836" y="835083"/>
                </a:lnTo>
                <a:lnTo>
                  <a:pt x="14066" y="840828"/>
                </a:lnTo>
                <a:lnTo>
                  <a:pt x="25811" y="838767"/>
                </a:lnTo>
                <a:lnTo>
                  <a:pt x="1391663" y="64481"/>
                </a:lnTo>
                <a:lnTo>
                  <a:pt x="1407603" y="36605"/>
                </a:lnTo>
                <a:lnTo>
                  <a:pt x="1372177" y="36164"/>
                </a:lnTo>
                <a:close/>
              </a:path>
              <a:path w="1468456" h="840828">
                <a:moveTo>
                  <a:pt x="1457532" y="1868"/>
                </a:moveTo>
                <a:lnTo>
                  <a:pt x="1440927" y="1868"/>
                </a:lnTo>
                <a:lnTo>
                  <a:pt x="1451147" y="7640"/>
                </a:lnTo>
                <a:lnTo>
                  <a:pt x="1455012" y="20359"/>
                </a:lnTo>
                <a:lnTo>
                  <a:pt x="1451435" y="30597"/>
                </a:lnTo>
                <a:lnTo>
                  <a:pt x="1391663" y="64481"/>
                </a:lnTo>
                <a:lnTo>
                  <a:pt x="1358768" y="122008"/>
                </a:lnTo>
                <a:lnTo>
                  <a:pt x="1360645" y="132837"/>
                </a:lnTo>
                <a:lnTo>
                  <a:pt x="1370418" y="142064"/>
                </a:lnTo>
                <a:lnTo>
                  <a:pt x="1382178" y="141883"/>
                </a:lnTo>
                <a:lnTo>
                  <a:pt x="1391374" y="134259"/>
                </a:lnTo>
                <a:lnTo>
                  <a:pt x="1468456" y="2002"/>
                </a:lnTo>
                <a:lnTo>
                  <a:pt x="1457532" y="1868"/>
                </a:lnTo>
                <a:close/>
              </a:path>
              <a:path w="1468456" h="840828">
                <a:moveTo>
                  <a:pt x="1407603" y="36605"/>
                </a:moveTo>
                <a:lnTo>
                  <a:pt x="1391663" y="64481"/>
                </a:lnTo>
                <a:lnTo>
                  <a:pt x="1440174" y="36981"/>
                </a:lnTo>
                <a:lnTo>
                  <a:pt x="1437694" y="36981"/>
                </a:lnTo>
                <a:lnTo>
                  <a:pt x="1407603" y="36605"/>
                </a:lnTo>
                <a:close/>
              </a:path>
              <a:path w="1468456" h="840828">
                <a:moveTo>
                  <a:pt x="1422608" y="10364"/>
                </a:moveTo>
                <a:lnTo>
                  <a:pt x="1407603" y="36605"/>
                </a:lnTo>
                <a:lnTo>
                  <a:pt x="1437694" y="36981"/>
                </a:lnTo>
                <a:lnTo>
                  <a:pt x="1422608" y="10364"/>
                </a:lnTo>
                <a:close/>
              </a:path>
              <a:path w="1468456" h="840828">
                <a:moveTo>
                  <a:pt x="1451974" y="10364"/>
                </a:moveTo>
                <a:lnTo>
                  <a:pt x="1422608" y="10364"/>
                </a:lnTo>
                <a:lnTo>
                  <a:pt x="1437694" y="36981"/>
                </a:lnTo>
                <a:lnTo>
                  <a:pt x="1440174" y="36981"/>
                </a:lnTo>
                <a:lnTo>
                  <a:pt x="1451435" y="30597"/>
                </a:lnTo>
                <a:lnTo>
                  <a:pt x="1455012" y="20359"/>
                </a:lnTo>
                <a:lnTo>
                  <a:pt x="1451974" y="10364"/>
                </a:lnTo>
                <a:close/>
              </a:path>
              <a:path w="1468456" h="840828">
                <a:moveTo>
                  <a:pt x="1440927" y="1868"/>
                </a:moveTo>
                <a:lnTo>
                  <a:pt x="1429208" y="3886"/>
                </a:lnTo>
                <a:lnTo>
                  <a:pt x="1372177" y="36164"/>
                </a:lnTo>
                <a:lnTo>
                  <a:pt x="1407603" y="36605"/>
                </a:lnTo>
                <a:lnTo>
                  <a:pt x="1422608" y="10364"/>
                </a:lnTo>
                <a:lnTo>
                  <a:pt x="1451974" y="10364"/>
                </a:lnTo>
                <a:lnTo>
                  <a:pt x="1451147" y="7640"/>
                </a:lnTo>
                <a:lnTo>
                  <a:pt x="1440927" y="1868"/>
                </a:lnTo>
                <a:close/>
              </a:path>
              <a:path w="1468456" h="840828">
                <a:moveTo>
                  <a:pt x="1305570" y="0"/>
                </a:moveTo>
                <a:lnTo>
                  <a:pt x="1297555" y="7773"/>
                </a:lnTo>
                <a:lnTo>
                  <a:pt x="1297319" y="27205"/>
                </a:lnTo>
                <a:lnTo>
                  <a:pt x="1305098" y="35214"/>
                </a:lnTo>
                <a:lnTo>
                  <a:pt x="1314880" y="35449"/>
                </a:lnTo>
                <a:lnTo>
                  <a:pt x="1372177" y="36164"/>
                </a:lnTo>
                <a:lnTo>
                  <a:pt x="1429208" y="3886"/>
                </a:lnTo>
                <a:lnTo>
                  <a:pt x="1440927" y="1868"/>
                </a:lnTo>
                <a:lnTo>
                  <a:pt x="1457532" y="1868"/>
                </a:lnTo>
                <a:lnTo>
                  <a:pt x="13055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060763" y="2476590"/>
            <a:ext cx="1633127" cy="859371"/>
          </a:xfrm>
          <a:custGeom>
            <a:avLst/>
            <a:gdLst/>
            <a:ahLst/>
            <a:cxnLst/>
            <a:rect l="l" t="t" r="r" b="b"/>
            <a:pathLst>
              <a:path w="1633127" h="859371">
                <a:moveTo>
                  <a:pt x="95572" y="38390"/>
                </a:moveTo>
                <a:lnTo>
                  <a:pt x="62349" y="40116"/>
                </a:lnTo>
                <a:lnTo>
                  <a:pt x="81114" y="69686"/>
                </a:lnTo>
                <a:lnTo>
                  <a:pt x="1608006" y="857610"/>
                </a:lnTo>
                <a:lnTo>
                  <a:pt x="1613574" y="859371"/>
                </a:lnTo>
                <a:lnTo>
                  <a:pt x="1624359" y="856931"/>
                </a:lnTo>
                <a:lnTo>
                  <a:pt x="1633127" y="846655"/>
                </a:lnTo>
                <a:lnTo>
                  <a:pt x="1632340" y="834926"/>
                </a:lnTo>
                <a:lnTo>
                  <a:pt x="1624154" y="826165"/>
                </a:lnTo>
                <a:lnTo>
                  <a:pt x="95572" y="38390"/>
                </a:lnTo>
                <a:close/>
              </a:path>
              <a:path w="1633127" h="859371">
                <a:moveTo>
                  <a:pt x="152868" y="0"/>
                </a:moveTo>
                <a:lnTo>
                  <a:pt x="0" y="7890"/>
                </a:lnTo>
                <a:lnTo>
                  <a:pt x="82033" y="137085"/>
                </a:lnTo>
                <a:lnTo>
                  <a:pt x="86387" y="141705"/>
                </a:lnTo>
                <a:lnTo>
                  <a:pt x="96808" y="144694"/>
                </a:lnTo>
                <a:lnTo>
                  <a:pt x="109339" y="140184"/>
                </a:lnTo>
                <a:lnTo>
                  <a:pt x="114522" y="129691"/>
                </a:lnTo>
                <a:lnTo>
                  <a:pt x="111852" y="118123"/>
                </a:lnTo>
                <a:lnTo>
                  <a:pt x="81114" y="69686"/>
                </a:lnTo>
                <a:lnTo>
                  <a:pt x="22983" y="39688"/>
                </a:lnTo>
                <a:lnTo>
                  <a:pt x="14883" y="30901"/>
                </a:lnTo>
                <a:lnTo>
                  <a:pt x="14143" y="19143"/>
                </a:lnTo>
                <a:lnTo>
                  <a:pt x="22881" y="8901"/>
                </a:lnTo>
                <a:lnTo>
                  <a:pt x="33666" y="6486"/>
                </a:lnTo>
                <a:lnTo>
                  <a:pt x="166480" y="6486"/>
                </a:lnTo>
                <a:lnTo>
                  <a:pt x="165508" y="4484"/>
                </a:lnTo>
                <a:lnTo>
                  <a:pt x="152868" y="0"/>
                </a:lnTo>
                <a:close/>
              </a:path>
              <a:path w="1633127" h="859371">
                <a:moveTo>
                  <a:pt x="33666" y="6486"/>
                </a:moveTo>
                <a:lnTo>
                  <a:pt x="22881" y="8901"/>
                </a:lnTo>
                <a:lnTo>
                  <a:pt x="14143" y="19143"/>
                </a:lnTo>
                <a:lnTo>
                  <a:pt x="14883" y="30901"/>
                </a:lnTo>
                <a:lnTo>
                  <a:pt x="22983" y="39688"/>
                </a:lnTo>
                <a:lnTo>
                  <a:pt x="81114" y="69686"/>
                </a:lnTo>
                <a:lnTo>
                  <a:pt x="63348" y="41690"/>
                </a:lnTo>
                <a:lnTo>
                  <a:pt x="32058" y="41690"/>
                </a:lnTo>
                <a:lnTo>
                  <a:pt x="46084" y="14485"/>
                </a:lnTo>
                <a:lnTo>
                  <a:pt x="49187" y="14485"/>
                </a:lnTo>
                <a:lnTo>
                  <a:pt x="33666" y="6486"/>
                </a:lnTo>
                <a:close/>
              </a:path>
              <a:path w="1633127" h="859371">
                <a:moveTo>
                  <a:pt x="46084" y="14485"/>
                </a:moveTo>
                <a:lnTo>
                  <a:pt x="32058" y="41690"/>
                </a:lnTo>
                <a:lnTo>
                  <a:pt x="62349" y="40116"/>
                </a:lnTo>
                <a:lnTo>
                  <a:pt x="46084" y="14485"/>
                </a:lnTo>
                <a:close/>
              </a:path>
              <a:path w="1633127" h="859371">
                <a:moveTo>
                  <a:pt x="62349" y="40116"/>
                </a:moveTo>
                <a:lnTo>
                  <a:pt x="32058" y="41690"/>
                </a:lnTo>
                <a:lnTo>
                  <a:pt x="63348" y="41690"/>
                </a:lnTo>
                <a:lnTo>
                  <a:pt x="62349" y="40116"/>
                </a:lnTo>
                <a:close/>
              </a:path>
              <a:path w="1633127" h="859371">
                <a:moveTo>
                  <a:pt x="49187" y="14485"/>
                </a:moveTo>
                <a:lnTo>
                  <a:pt x="46084" y="14485"/>
                </a:lnTo>
                <a:lnTo>
                  <a:pt x="62349" y="40116"/>
                </a:lnTo>
                <a:lnTo>
                  <a:pt x="95572" y="38390"/>
                </a:lnTo>
                <a:lnTo>
                  <a:pt x="49187" y="14485"/>
                </a:lnTo>
                <a:close/>
              </a:path>
              <a:path w="1633127" h="859371">
                <a:moveTo>
                  <a:pt x="166480" y="6486"/>
                </a:moveTo>
                <a:lnTo>
                  <a:pt x="33666" y="6486"/>
                </a:lnTo>
                <a:lnTo>
                  <a:pt x="95572" y="38390"/>
                </a:lnTo>
                <a:lnTo>
                  <a:pt x="155283" y="35288"/>
                </a:lnTo>
                <a:lnTo>
                  <a:pt x="167092" y="29265"/>
                </a:lnTo>
                <a:lnTo>
                  <a:pt x="171356" y="16538"/>
                </a:lnTo>
                <a:lnTo>
                  <a:pt x="166480" y="6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981587" y="1484247"/>
            <a:ext cx="158494" cy="589799"/>
          </a:xfrm>
          <a:custGeom>
            <a:avLst/>
            <a:gdLst/>
            <a:ahLst/>
            <a:cxnLst/>
            <a:rect l="l" t="t" r="r" b="b"/>
            <a:pathLst>
              <a:path w="158494" h="589799">
                <a:moveTo>
                  <a:pt x="79382" y="69821"/>
                </a:moveTo>
                <a:lnTo>
                  <a:pt x="61496" y="100460"/>
                </a:lnTo>
                <a:lnTo>
                  <a:pt x="61496" y="581908"/>
                </a:lnTo>
                <a:lnTo>
                  <a:pt x="69393" y="589799"/>
                </a:lnTo>
                <a:lnTo>
                  <a:pt x="88958" y="589799"/>
                </a:lnTo>
                <a:lnTo>
                  <a:pt x="96855" y="581908"/>
                </a:lnTo>
                <a:lnTo>
                  <a:pt x="96855" y="99178"/>
                </a:lnTo>
                <a:lnTo>
                  <a:pt x="79382" y="69821"/>
                </a:lnTo>
                <a:close/>
              </a:path>
              <a:path w="158494" h="589799">
                <a:moveTo>
                  <a:pt x="96855" y="30261"/>
                </a:moveTo>
                <a:lnTo>
                  <a:pt x="96855" y="99178"/>
                </a:lnTo>
                <a:lnTo>
                  <a:pt x="129894" y="154687"/>
                </a:lnTo>
                <a:lnTo>
                  <a:pt x="140177" y="158175"/>
                </a:lnTo>
                <a:lnTo>
                  <a:pt x="152855" y="154195"/>
                </a:lnTo>
                <a:lnTo>
                  <a:pt x="158494" y="143854"/>
                </a:lnTo>
                <a:lnTo>
                  <a:pt x="156376" y="132139"/>
                </a:lnTo>
                <a:lnTo>
                  <a:pt x="96855" y="30261"/>
                </a:lnTo>
                <a:close/>
              </a:path>
              <a:path w="158494" h="589799">
                <a:moveTo>
                  <a:pt x="61496" y="30307"/>
                </a:moveTo>
                <a:lnTo>
                  <a:pt x="2093" y="132139"/>
                </a:lnTo>
                <a:lnTo>
                  <a:pt x="0" y="137754"/>
                </a:lnTo>
                <a:lnTo>
                  <a:pt x="1936" y="148557"/>
                </a:lnTo>
                <a:lnTo>
                  <a:pt x="11768" y="157801"/>
                </a:lnTo>
                <a:lnTo>
                  <a:pt x="23474" y="157616"/>
                </a:lnTo>
                <a:lnTo>
                  <a:pt x="32620" y="149923"/>
                </a:lnTo>
                <a:lnTo>
                  <a:pt x="61496" y="100460"/>
                </a:lnTo>
                <a:lnTo>
                  <a:pt x="61496" y="30307"/>
                </a:lnTo>
                <a:close/>
              </a:path>
              <a:path w="158494" h="589799">
                <a:moveTo>
                  <a:pt x="88958" y="17312"/>
                </a:moveTo>
                <a:lnTo>
                  <a:pt x="69393" y="17312"/>
                </a:lnTo>
                <a:lnTo>
                  <a:pt x="68594" y="18138"/>
                </a:lnTo>
                <a:lnTo>
                  <a:pt x="61523" y="30261"/>
                </a:lnTo>
                <a:lnTo>
                  <a:pt x="61496" y="100460"/>
                </a:lnTo>
                <a:lnTo>
                  <a:pt x="79382" y="69821"/>
                </a:lnTo>
                <a:lnTo>
                  <a:pt x="63971" y="43929"/>
                </a:lnTo>
                <a:lnTo>
                  <a:pt x="96855" y="43929"/>
                </a:lnTo>
                <a:lnTo>
                  <a:pt x="96855" y="30261"/>
                </a:lnTo>
                <a:lnTo>
                  <a:pt x="89773" y="18138"/>
                </a:lnTo>
                <a:lnTo>
                  <a:pt x="88958" y="17312"/>
                </a:lnTo>
                <a:close/>
              </a:path>
              <a:path w="158494" h="589799">
                <a:moveTo>
                  <a:pt x="96855" y="43929"/>
                </a:moveTo>
                <a:lnTo>
                  <a:pt x="94498" y="43929"/>
                </a:lnTo>
                <a:lnTo>
                  <a:pt x="79382" y="69821"/>
                </a:lnTo>
                <a:lnTo>
                  <a:pt x="96855" y="99178"/>
                </a:lnTo>
                <a:lnTo>
                  <a:pt x="96855" y="43929"/>
                </a:lnTo>
                <a:close/>
              </a:path>
              <a:path w="158494" h="589799">
                <a:moveTo>
                  <a:pt x="94498" y="43929"/>
                </a:moveTo>
                <a:lnTo>
                  <a:pt x="63971" y="43929"/>
                </a:lnTo>
                <a:lnTo>
                  <a:pt x="79382" y="69821"/>
                </a:lnTo>
                <a:lnTo>
                  <a:pt x="94498" y="43929"/>
                </a:lnTo>
                <a:close/>
              </a:path>
              <a:path w="158494" h="589799">
                <a:moveTo>
                  <a:pt x="68618" y="18098"/>
                </a:moveTo>
                <a:lnTo>
                  <a:pt x="61496" y="25321"/>
                </a:lnTo>
                <a:lnTo>
                  <a:pt x="61496" y="30307"/>
                </a:lnTo>
                <a:lnTo>
                  <a:pt x="68618" y="18098"/>
                </a:lnTo>
                <a:close/>
              </a:path>
              <a:path w="158494" h="589799">
                <a:moveTo>
                  <a:pt x="89773" y="18138"/>
                </a:moveTo>
                <a:lnTo>
                  <a:pt x="96855" y="30261"/>
                </a:lnTo>
                <a:lnTo>
                  <a:pt x="96855" y="25321"/>
                </a:lnTo>
                <a:lnTo>
                  <a:pt x="89773" y="18138"/>
                </a:lnTo>
                <a:close/>
              </a:path>
              <a:path w="158494" h="589799">
                <a:moveTo>
                  <a:pt x="89290" y="17312"/>
                </a:moveTo>
                <a:lnTo>
                  <a:pt x="88958" y="17312"/>
                </a:lnTo>
                <a:lnTo>
                  <a:pt x="89773" y="18138"/>
                </a:lnTo>
                <a:lnTo>
                  <a:pt x="89290" y="17312"/>
                </a:lnTo>
                <a:close/>
              </a:path>
              <a:path w="158494" h="589799">
                <a:moveTo>
                  <a:pt x="79175" y="0"/>
                </a:moveTo>
                <a:lnTo>
                  <a:pt x="68618" y="18098"/>
                </a:lnTo>
                <a:lnTo>
                  <a:pt x="69393" y="17312"/>
                </a:lnTo>
                <a:lnTo>
                  <a:pt x="89290" y="17312"/>
                </a:lnTo>
                <a:lnTo>
                  <a:pt x="79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049526" y="3454210"/>
            <a:ext cx="1890996" cy="717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68908" y="3349628"/>
            <a:ext cx="1558622" cy="842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093760" y="3476468"/>
            <a:ext cx="1802210" cy="630076"/>
          </a:xfrm>
          <a:custGeom>
            <a:avLst/>
            <a:gdLst/>
            <a:ahLst/>
            <a:cxnLst/>
            <a:rect l="l" t="t" r="r" b="b"/>
            <a:pathLst>
              <a:path w="1802210" h="630076">
                <a:moveTo>
                  <a:pt x="1421159" y="0"/>
                </a:moveTo>
                <a:lnTo>
                  <a:pt x="0" y="0"/>
                </a:lnTo>
                <a:lnTo>
                  <a:pt x="0" y="630076"/>
                </a:lnTo>
                <a:lnTo>
                  <a:pt x="1421159" y="630076"/>
                </a:lnTo>
                <a:lnTo>
                  <a:pt x="1421159" y="525024"/>
                </a:lnTo>
                <a:lnTo>
                  <a:pt x="1798819" y="367564"/>
                </a:lnTo>
                <a:lnTo>
                  <a:pt x="1421159" y="367564"/>
                </a:lnTo>
                <a:lnTo>
                  <a:pt x="1421159" y="0"/>
                </a:lnTo>
                <a:close/>
              </a:path>
              <a:path w="1802210" h="630076">
                <a:moveTo>
                  <a:pt x="1802210" y="366151"/>
                </a:moveTo>
                <a:lnTo>
                  <a:pt x="1421159" y="367564"/>
                </a:lnTo>
                <a:lnTo>
                  <a:pt x="1798819" y="367564"/>
                </a:lnTo>
                <a:lnTo>
                  <a:pt x="1802210" y="36615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093760" y="3476468"/>
            <a:ext cx="1802210" cy="630076"/>
          </a:xfrm>
          <a:custGeom>
            <a:avLst/>
            <a:gdLst/>
            <a:ahLst/>
            <a:cxnLst/>
            <a:rect l="l" t="t" r="r" b="b"/>
            <a:pathLst>
              <a:path w="1802210" h="630076">
                <a:moveTo>
                  <a:pt x="0" y="0"/>
                </a:moveTo>
                <a:lnTo>
                  <a:pt x="829014" y="0"/>
                </a:lnTo>
                <a:lnTo>
                  <a:pt x="1184371" y="0"/>
                </a:lnTo>
                <a:lnTo>
                  <a:pt x="1421158" y="0"/>
                </a:lnTo>
                <a:lnTo>
                  <a:pt x="1421158" y="367564"/>
                </a:lnTo>
                <a:lnTo>
                  <a:pt x="1802210" y="366151"/>
                </a:lnTo>
                <a:lnTo>
                  <a:pt x="1421158" y="525024"/>
                </a:lnTo>
                <a:lnTo>
                  <a:pt x="1421158" y="630076"/>
                </a:lnTo>
                <a:lnTo>
                  <a:pt x="1184371" y="630076"/>
                </a:lnTo>
                <a:lnTo>
                  <a:pt x="829014" y="630076"/>
                </a:lnTo>
                <a:lnTo>
                  <a:pt x="0" y="630076"/>
                </a:lnTo>
                <a:lnTo>
                  <a:pt x="0" y="525024"/>
                </a:lnTo>
                <a:lnTo>
                  <a:pt x="0" y="367564"/>
                </a:lnTo>
                <a:lnTo>
                  <a:pt x="0" y="0"/>
                </a:lnTo>
                <a:close/>
              </a:path>
            </a:pathLst>
          </a:custGeom>
          <a:ln w="88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66099" y="3437911"/>
            <a:ext cx="1165860" cy="7023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200" spc="10">
                <a:latin typeface="Calibri"/>
                <a:cs typeface="Calibri"/>
              </a:rPr>
              <a:t>Conce</a:t>
            </a:r>
            <a:r>
              <a:rPr dirty="0" smtClean="0" sz="2200" spc="-5">
                <a:latin typeface="Calibri"/>
                <a:cs typeface="Calibri"/>
              </a:rPr>
              <a:t>p</a:t>
            </a:r>
            <a:r>
              <a:rPr dirty="0" smtClean="0" sz="2200" spc="5">
                <a:latin typeface="Calibri"/>
                <a:cs typeface="Calibri"/>
              </a:rPr>
              <a:t>t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mtClean="0" sz="2200" spc="5">
                <a:latin typeface="Calibri"/>
                <a:cs typeface="Calibri"/>
              </a:rPr>
              <a:t>(</a:t>
            </a:r>
            <a:r>
              <a:rPr dirty="0" smtClean="0" sz="2200" spc="-50">
                <a:latin typeface="Calibri"/>
                <a:cs typeface="Calibri"/>
              </a:rPr>
              <a:t>“</a:t>
            </a:r>
            <a:r>
              <a:rPr dirty="0" smtClean="0" sz="2200" spc="-45">
                <a:latin typeface="Calibri"/>
                <a:cs typeface="Calibri"/>
              </a:rPr>
              <a:t>s</a:t>
            </a:r>
            <a:r>
              <a:rPr dirty="0" smtClean="0" sz="2200" spc="10">
                <a:latin typeface="Calibri"/>
                <a:cs typeface="Calibri"/>
              </a:rPr>
              <a:t>ynse</a:t>
            </a:r>
            <a:r>
              <a:rPr dirty="0" smtClean="0" sz="2200" spc="75">
                <a:latin typeface="Calibri"/>
                <a:cs typeface="Calibri"/>
              </a:rPr>
              <a:t>t</a:t>
            </a:r>
            <a:r>
              <a:rPr dirty="0" smtClean="0" sz="2200" spc="5">
                <a:latin typeface="Calibri"/>
                <a:cs typeface="Calibri"/>
              </a:rPr>
              <a:t>”)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7925" y="4453382"/>
            <a:ext cx="1998411" cy="11730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361578" y="4475994"/>
            <a:ext cx="284757" cy="1084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47925" y="4406744"/>
            <a:ext cx="1827274" cy="11814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361578" y="4475994"/>
            <a:ext cx="113621" cy="1084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62641" y="4475994"/>
            <a:ext cx="1939732" cy="1084555"/>
          </a:xfrm>
          <a:custGeom>
            <a:avLst/>
            <a:gdLst/>
            <a:ahLst/>
            <a:cxnLst/>
            <a:rect l="l" t="t" r="r" b="b"/>
            <a:pathLst>
              <a:path w="1939732" h="1084555">
                <a:moveTo>
                  <a:pt x="1698937" y="0"/>
                </a:moveTo>
                <a:lnTo>
                  <a:pt x="0" y="0"/>
                </a:lnTo>
                <a:lnTo>
                  <a:pt x="0" y="1084555"/>
                </a:lnTo>
                <a:lnTo>
                  <a:pt x="1698937" y="1084555"/>
                </a:lnTo>
                <a:lnTo>
                  <a:pt x="1698937" y="451888"/>
                </a:lnTo>
                <a:lnTo>
                  <a:pt x="1939732" y="354491"/>
                </a:lnTo>
                <a:lnTo>
                  <a:pt x="1698937" y="180779"/>
                </a:lnTo>
                <a:lnTo>
                  <a:pt x="169893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62641" y="4475994"/>
            <a:ext cx="1939732" cy="1084556"/>
          </a:xfrm>
          <a:custGeom>
            <a:avLst/>
            <a:gdLst/>
            <a:ahLst/>
            <a:cxnLst/>
            <a:rect l="l" t="t" r="r" b="b"/>
            <a:pathLst>
              <a:path w="1939732" h="1084556">
                <a:moveTo>
                  <a:pt x="0" y="0"/>
                </a:moveTo>
                <a:lnTo>
                  <a:pt x="991040" y="0"/>
                </a:lnTo>
                <a:lnTo>
                  <a:pt x="1415831" y="0"/>
                </a:lnTo>
                <a:lnTo>
                  <a:pt x="1698938" y="0"/>
                </a:lnTo>
                <a:lnTo>
                  <a:pt x="1698938" y="180779"/>
                </a:lnTo>
                <a:lnTo>
                  <a:pt x="1939732" y="354491"/>
                </a:lnTo>
                <a:lnTo>
                  <a:pt x="1698938" y="451888"/>
                </a:lnTo>
                <a:lnTo>
                  <a:pt x="1698938" y="1084556"/>
                </a:lnTo>
                <a:lnTo>
                  <a:pt x="1415831" y="1084556"/>
                </a:lnTo>
                <a:lnTo>
                  <a:pt x="991040" y="1084556"/>
                </a:lnTo>
                <a:lnTo>
                  <a:pt x="0" y="1084556"/>
                </a:lnTo>
                <a:lnTo>
                  <a:pt x="0" y="451888"/>
                </a:lnTo>
                <a:lnTo>
                  <a:pt x="0" y="180779"/>
                </a:lnTo>
                <a:lnTo>
                  <a:pt x="0" y="0"/>
                </a:lnTo>
                <a:close/>
              </a:path>
            </a:pathLst>
          </a:custGeom>
          <a:ln w="8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34720" y="4491356"/>
            <a:ext cx="1486535" cy="10452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1200"/>
              </a:lnSpc>
            </a:pPr>
            <a:r>
              <a:rPr dirty="0" smtClean="0" sz="2200" spc="-10">
                <a:latin typeface="Calibri"/>
                <a:cs typeface="Calibri"/>
              </a:rPr>
              <a:t>S</a:t>
            </a:r>
            <a:r>
              <a:rPr dirty="0" smtClean="0" sz="2200" spc="10">
                <a:latin typeface="Calibri"/>
                <a:cs typeface="Calibri"/>
              </a:rPr>
              <a:t>y</a:t>
            </a:r>
            <a:r>
              <a:rPr dirty="0" smtClean="0" sz="2200" spc="15">
                <a:latin typeface="Calibri"/>
                <a:cs typeface="Calibri"/>
              </a:rPr>
              <a:t>n</a:t>
            </a:r>
            <a:r>
              <a:rPr dirty="0" smtClean="0" sz="2200" spc="10">
                <a:latin typeface="Calibri"/>
                <a:cs typeface="Calibri"/>
              </a:rPr>
              <a:t>o</a:t>
            </a:r>
            <a:r>
              <a:rPr dirty="0" smtClean="0" sz="2200" spc="-40">
                <a:latin typeface="Calibri"/>
                <a:cs typeface="Calibri"/>
              </a:rPr>
              <a:t>n</a:t>
            </a:r>
            <a:r>
              <a:rPr dirty="0" smtClean="0" sz="2200" spc="10">
                <a:latin typeface="Calibri"/>
                <a:cs typeface="Calibri"/>
              </a:rPr>
              <a:t>y</a:t>
            </a:r>
            <a:r>
              <a:rPr dirty="0" smtClean="0" sz="2200" spc="25">
                <a:latin typeface="Calibri"/>
                <a:cs typeface="Calibri"/>
              </a:rPr>
              <a:t>m</a:t>
            </a:r>
            <a:r>
              <a:rPr dirty="0" smtClean="0" sz="2200" spc="10">
                <a:latin typeface="Calibri"/>
                <a:cs typeface="Calibri"/>
              </a:rPr>
              <a:t>ous</a:t>
            </a:r>
            <a:r>
              <a:rPr dirty="0" smtClean="0" sz="2200" spc="0">
                <a:latin typeface="Calibri"/>
                <a:cs typeface="Calibri"/>
              </a:rPr>
              <a:t> </a:t>
            </a:r>
            <a:r>
              <a:rPr dirty="0" smtClean="0" sz="2200" spc="-5">
                <a:latin typeface="Calibri"/>
                <a:cs typeface="Calibri"/>
              </a:rPr>
              <a:t>w</a:t>
            </a:r>
            <a:r>
              <a:rPr dirty="0" smtClean="0" sz="2200" spc="10">
                <a:latin typeface="Calibri"/>
                <a:cs typeface="Calibri"/>
              </a:rPr>
              <a:t>o</a:t>
            </a:r>
            <a:r>
              <a:rPr dirty="0" smtClean="0" sz="2200" spc="-30">
                <a:latin typeface="Calibri"/>
                <a:cs typeface="Calibri"/>
              </a:rPr>
              <a:t>r</a:t>
            </a:r>
            <a:r>
              <a:rPr dirty="0" smtClean="0" sz="2200" spc="10">
                <a:latin typeface="Calibri"/>
                <a:cs typeface="Calibri"/>
              </a:rPr>
              <a:t>ds</a:t>
            </a:r>
            <a:r>
              <a:rPr dirty="0" smtClean="0" sz="2200" spc="-10">
                <a:latin typeface="Calibri"/>
                <a:cs typeface="Calibri"/>
              </a:rPr>
              <a:t> </a:t>
            </a:r>
            <a:r>
              <a:rPr dirty="0" smtClean="0" sz="2200" spc="-40">
                <a:latin typeface="Calibri"/>
                <a:cs typeface="Calibri"/>
              </a:rPr>
              <a:t>f</a:t>
            </a:r>
            <a:r>
              <a:rPr dirty="0" smtClean="0" sz="2200" spc="5">
                <a:latin typeface="Calibri"/>
                <a:cs typeface="Calibri"/>
              </a:rPr>
              <a:t>or</a:t>
            </a:r>
            <a:r>
              <a:rPr dirty="0" smtClean="0" sz="2200" spc="5">
                <a:latin typeface="Calibri"/>
                <a:cs typeface="Calibri"/>
              </a:rPr>
              <a:t> the</a:t>
            </a:r>
            <a:r>
              <a:rPr dirty="0" smtClean="0" sz="2200" spc="-5">
                <a:latin typeface="Calibri"/>
                <a:cs typeface="Calibri"/>
              </a:rPr>
              <a:t> </a:t>
            </a:r>
            <a:r>
              <a:rPr dirty="0" smtClean="0" sz="2200" spc="-15">
                <a:latin typeface="Calibri"/>
                <a:cs typeface="Calibri"/>
              </a:rPr>
              <a:t>c</a:t>
            </a:r>
            <a:r>
              <a:rPr dirty="0" smtClean="0" sz="2200" spc="10">
                <a:latin typeface="Calibri"/>
                <a:cs typeface="Calibri"/>
              </a:rPr>
              <a:t>onc</a:t>
            </a:r>
            <a:r>
              <a:rPr dirty="0" smtClean="0" sz="2200" spc="20">
                <a:latin typeface="Calibri"/>
                <a:cs typeface="Calibri"/>
              </a:rPr>
              <a:t>e</a:t>
            </a:r>
            <a:r>
              <a:rPr dirty="0" smtClean="0" sz="2200" spc="0">
                <a:latin typeface="Calibri"/>
                <a:cs typeface="Calibri"/>
              </a:rPr>
              <a:t>p</a:t>
            </a:r>
            <a:r>
              <a:rPr dirty="0" smtClean="0" sz="2200" spc="5">
                <a:latin typeface="Calibri"/>
                <a:cs typeface="Calibri"/>
              </a:rPr>
              <a:t>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26643" y="5299922"/>
            <a:ext cx="2262972" cy="11715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246024" y="5253285"/>
            <a:ext cx="1783505" cy="1181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370370" y="5322181"/>
            <a:ext cx="2174928" cy="1084674"/>
          </a:xfrm>
          <a:custGeom>
            <a:avLst/>
            <a:gdLst/>
            <a:ahLst/>
            <a:cxnLst/>
            <a:rect l="l" t="t" r="r" b="b"/>
            <a:pathLst>
              <a:path w="2174928" h="1084674">
                <a:moveTo>
                  <a:pt x="1698878" y="0"/>
                </a:moveTo>
                <a:lnTo>
                  <a:pt x="0" y="0"/>
                </a:lnTo>
                <a:lnTo>
                  <a:pt x="0" y="1084674"/>
                </a:lnTo>
                <a:lnTo>
                  <a:pt x="1698878" y="1084674"/>
                </a:lnTo>
                <a:lnTo>
                  <a:pt x="1698878" y="451983"/>
                </a:lnTo>
                <a:lnTo>
                  <a:pt x="2174928" y="323883"/>
                </a:lnTo>
                <a:lnTo>
                  <a:pt x="1698878" y="180779"/>
                </a:lnTo>
                <a:lnTo>
                  <a:pt x="169887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370370" y="5322181"/>
            <a:ext cx="2174928" cy="1084674"/>
          </a:xfrm>
          <a:custGeom>
            <a:avLst/>
            <a:gdLst/>
            <a:ahLst/>
            <a:cxnLst/>
            <a:rect l="l" t="t" r="r" b="b"/>
            <a:pathLst>
              <a:path w="2174928" h="1084674">
                <a:moveTo>
                  <a:pt x="0" y="0"/>
                </a:moveTo>
                <a:lnTo>
                  <a:pt x="990993" y="0"/>
                </a:lnTo>
                <a:lnTo>
                  <a:pt x="1415772" y="0"/>
                </a:lnTo>
                <a:lnTo>
                  <a:pt x="1698879" y="0"/>
                </a:lnTo>
                <a:lnTo>
                  <a:pt x="1698879" y="180779"/>
                </a:lnTo>
                <a:lnTo>
                  <a:pt x="2174928" y="323883"/>
                </a:lnTo>
                <a:lnTo>
                  <a:pt x="1698879" y="451982"/>
                </a:lnTo>
                <a:lnTo>
                  <a:pt x="1698879" y="1084674"/>
                </a:lnTo>
                <a:lnTo>
                  <a:pt x="1415772" y="1084674"/>
                </a:lnTo>
                <a:lnTo>
                  <a:pt x="990993" y="1084674"/>
                </a:lnTo>
                <a:lnTo>
                  <a:pt x="0" y="1084674"/>
                </a:lnTo>
                <a:lnTo>
                  <a:pt x="0" y="451982"/>
                </a:lnTo>
                <a:lnTo>
                  <a:pt x="0" y="180779"/>
                </a:lnTo>
                <a:lnTo>
                  <a:pt x="0" y="0"/>
                </a:lnTo>
                <a:close/>
              </a:path>
            </a:pathLst>
          </a:custGeom>
          <a:ln w="8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442885" y="5337543"/>
            <a:ext cx="1390650" cy="104584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1200"/>
              </a:lnSpc>
            </a:pPr>
            <a:r>
              <a:rPr dirty="0" smtClean="0" sz="2200" spc="5">
                <a:latin typeface="Calibri"/>
                <a:cs typeface="Calibri"/>
              </a:rPr>
              <a:t>Gl</a:t>
            </a:r>
            <a:r>
              <a:rPr dirty="0" smtClean="0" sz="2200" spc="0">
                <a:latin typeface="Calibri"/>
                <a:cs typeface="Calibri"/>
              </a:rPr>
              <a:t>o</a:t>
            </a:r>
            <a:r>
              <a:rPr dirty="0" smtClean="0" sz="2200" spc="5">
                <a:latin typeface="Calibri"/>
                <a:cs typeface="Calibri"/>
              </a:rPr>
              <a:t>ss</a:t>
            </a:r>
            <a:r>
              <a:rPr dirty="0" smtClean="0" sz="2200" spc="5">
                <a:latin typeface="Calibri"/>
                <a:cs typeface="Calibri"/>
              </a:rPr>
              <a:t> describing</a:t>
            </a:r>
            <a:r>
              <a:rPr dirty="0" smtClean="0" sz="2200" spc="5">
                <a:latin typeface="Calibri"/>
                <a:cs typeface="Calibri"/>
              </a:rPr>
              <a:t> the</a:t>
            </a:r>
            <a:r>
              <a:rPr dirty="0" smtClean="0" sz="2200" spc="-5">
                <a:latin typeface="Calibri"/>
                <a:cs typeface="Calibri"/>
              </a:rPr>
              <a:t> </a:t>
            </a:r>
            <a:r>
              <a:rPr dirty="0" smtClean="0" sz="2200" spc="-15">
                <a:latin typeface="Calibri"/>
                <a:cs typeface="Calibri"/>
              </a:rPr>
              <a:t>c</a:t>
            </a:r>
            <a:r>
              <a:rPr dirty="0" smtClean="0" sz="2200" spc="10">
                <a:latin typeface="Calibri"/>
                <a:cs typeface="Calibri"/>
              </a:rPr>
              <a:t>once</a:t>
            </a:r>
            <a:r>
              <a:rPr dirty="0" smtClean="0" sz="2200" spc="0">
                <a:latin typeface="Calibri"/>
                <a:cs typeface="Calibri"/>
              </a:rPr>
              <a:t>p</a:t>
            </a:r>
            <a:r>
              <a:rPr dirty="0" smtClean="0" sz="2200" spc="5">
                <a:latin typeface="Calibri"/>
                <a:cs typeface="Calibri"/>
              </a:rPr>
              <a:t>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22448" y="1502503"/>
            <a:ext cx="2345005" cy="8097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241830" y="1444558"/>
            <a:ext cx="1489318" cy="842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366647" y="1525115"/>
            <a:ext cx="2256254" cy="722055"/>
          </a:xfrm>
          <a:custGeom>
            <a:avLst/>
            <a:gdLst/>
            <a:ahLst/>
            <a:cxnLst/>
            <a:rect l="l" t="t" r="r" b="b"/>
            <a:pathLst>
              <a:path w="2256254" h="722055">
                <a:moveTo>
                  <a:pt x="1538820" y="0"/>
                </a:moveTo>
                <a:lnTo>
                  <a:pt x="0" y="0"/>
                </a:lnTo>
                <a:lnTo>
                  <a:pt x="0" y="722055"/>
                </a:lnTo>
                <a:lnTo>
                  <a:pt x="1538820" y="722055"/>
                </a:lnTo>
                <a:lnTo>
                  <a:pt x="1538820" y="300906"/>
                </a:lnTo>
                <a:lnTo>
                  <a:pt x="2256254" y="154279"/>
                </a:lnTo>
                <a:lnTo>
                  <a:pt x="1538820" y="120361"/>
                </a:lnTo>
                <a:lnTo>
                  <a:pt x="153882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366647" y="1525114"/>
            <a:ext cx="2256254" cy="722056"/>
          </a:xfrm>
          <a:custGeom>
            <a:avLst/>
            <a:gdLst/>
            <a:ahLst/>
            <a:cxnLst/>
            <a:rect l="l" t="t" r="r" b="b"/>
            <a:pathLst>
              <a:path w="2256254" h="722056">
                <a:moveTo>
                  <a:pt x="0" y="0"/>
                </a:moveTo>
                <a:lnTo>
                  <a:pt x="897645" y="0"/>
                </a:lnTo>
                <a:lnTo>
                  <a:pt x="1282351" y="0"/>
                </a:lnTo>
                <a:lnTo>
                  <a:pt x="1538821" y="0"/>
                </a:lnTo>
                <a:lnTo>
                  <a:pt x="1538821" y="120362"/>
                </a:lnTo>
                <a:lnTo>
                  <a:pt x="2256254" y="154280"/>
                </a:lnTo>
                <a:lnTo>
                  <a:pt x="1538821" y="300905"/>
                </a:lnTo>
                <a:lnTo>
                  <a:pt x="1538821" y="722056"/>
                </a:lnTo>
                <a:lnTo>
                  <a:pt x="1282351" y="722056"/>
                </a:lnTo>
                <a:lnTo>
                  <a:pt x="897645" y="722056"/>
                </a:lnTo>
                <a:lnTo>
                  <a:pt x="0" y="722056"/>
                </a:lnTo>
                <a:lnTo>
                  <a:pt x="0" y="300905"/>
                </a:lnTo>
                <a:lnTo>
                  <a:pt x="0" y="120362"/>
                </a:lnTo>
                <a:lnTo>
                  <a:pt x="0" y="0"/>
                </a:lnTo>
                <a:close/>
              </a:path>
            </a:pathLst>
          </a:custGeom>
          <a:ln w="88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439280" y="1532016"/>
            <a:ext cx="1095375" cy="702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200" spc="10">
                <a:latin typeface="Calibri"/>
                <a:cs typeface="Calibri"/>
              </a:rPr>
              <a:t>Conc</a:t>
            </a:r>
            <a:r>
              <a:rPr dirty="0" smtClean="0" sz="2200" spc="15">
                <a:latin typeface="Calibri"/>
                <a:cs typeface="Calibri"/>
              </a:rPr>
              <a:t>e</a:t>
            </a:r>
            <a:r>
              <a:rPr dirty="0" smtClean="0" sz="2200" spc="-5">
                <a:latin typeface="Calibri"/>
                <a:cs typeface="Calibri"/>
              </a:rPr>
              <a:t>p</a:t>
            </a:r>
            <a:r>
              <a:rPr dirty="0" smtClean="0" sz="2200" spc="5">
                <a:latin typeface="Calibri"/>
                <a:cs typeface="Calibri"/>
              </a:rPr>
              <a:t>t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mtClean="0" sz="2200" spc="5">
                <a:latin typeface="Calibri"/>
                <a:cs typeface="Calibri"/>
              </a:rPr>
              <a:t>hie</a:t>
            </a:r>
            <a:r>
              <a:rPr dirty="0" smtClean="0" sz="2200" spc="-40">
                <a:latin typeface="Calibri"/>
                <a:cs typeface="Calibri"/>
              </a:rPr>
              <a:t>r</a:t>
            </a:r>
            <a:r>
              <a:rPr dirty="0" smtClean="0" sz="2200" spc="10">
                <a:latin typeface="Calibri"/>
                <a:cs typeface="Calibri"/>
              </a:rPr>
              <a:t>a</a:t>
            </a:r>
            <a:r>
              <a:rPr dirty="0" smtClean="0" sz="2200" spc="-30">
                <a:latin typeface="Calibri"/>
                <a:cs typeface="Calibri"/>
              </a:rPr>
              <a:t>r</a:t>
            </a:r>
            <a:r>
              <a:rPr dirty="0" smtClean="0" sz="2200" spc="5">
                <a:latin typeface="Calibri"/>
                <a:cs typeface="Calibri"/>
              </a:rPr>
              <a:t>c</a:t>
            </a:r>
            <a:r>
              <a:rPr dirty="0" smtClean="0" sz="2200" spc="-35">
                <a:latin typeface="Calibri"/>
                <a:cs typeface="Calibri"/>
              </a:rPr>
              <a:t>h</a:t>
            </a:r>
            <a:r>
              <a:rPr dirty="0" smtClean="0" sz="2200" spc="10">
                <a:latin typeface="Calibri"/>
                <a:cs typeface="Calibri"/>
              </a:rPr>
              <a:t>y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深度自然语言理解需要知识的支撑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17001" y="2181575"/>
            <a:ext cx="1973011" cy="2588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634566" y="3259666"/>
            <a:ext cx="719666" cy="347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840966" y="2239416"/>
            <a:ext cx="1604951" cy="2248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151733" y="2493567"/>
            <a:ext cx="1493428" cy="2124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905500" y="2696632"/>
            <a:ext cx="262466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698066" y="2540000"/>
            <a:ext cx="198966" cy="20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592233" y="2827867"/>
            <a:ext cx="203200" cy="203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265333" y="2573867"/>
            <a:ext cx="203200" cy="203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905500" y="2980266"/>
            <a:ext cx="211666" cy="2328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832431" y="2645043"/>
            <a:ext cx="123899" cy="133946"/>
          </a:xfrm>
          <a:custGeom>
            <a:avLst/>
            <a:gdLst/>
            <a:ahLst/>
            <a:cxnLst/>
            <a:rect l="l" t="t" r="r" b="b"/>
            <a:pathLst>
              <a:path w="123899" h="133946">
                <a:moveTo>
                  <a:pt x="0" y="0"/>
                </a:moveTo>
                <a:lnTo>
                  <a:pt x="123899" y="133946"/>
                </a:lnTo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695138" y="2669320"/>
            <a:ext cx="81204" cy="186686"/>
          </a:xfrm>
          <a:custGeom>
            <a:avLst/>
            <a:gdLst/>
            <a:ahLst/>
            <a:cxnLst/>
            <a:rect l="l" t="t" r="r" b="b"/>
            <a:pathLst>
              <a:path w="81204" h="186686">
                <a:moveTo>
                  <a:pt x="81204" y="0"/>
                </a:moveTo>
                <a:lnTo>
                  <a:pt x="0" y="186686"/>
                </a:lnTo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116227" y="2686899"/>
            <a:ext cx="214312" cy="92087"/>
          </a:xfrm>
          <a:custGeom>
            <a:avLst/>
            <a:gdLst/>
            <a:ahLst/>
            <a:cxnLst/>
            <a:rect l="l" t="t" r="r" b="b"/>
            <a:pathLst>
              <a:path w="214312" h="92087">
                <a:moveTo>
                  <a:pt x="214312" y="0"/>
                </a:moveTo>
                <a:lnTo>
                  <a:pt x="0" y="92087"/>
                </a:lnTo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746203" y="2820009"/>
            <a:ext cx="233567" cy="86227"/>
          </a:xfrm>
          <a:custGeom>
            <a:avLst/>
            <a:gdLst/>
            <a:ahLst/>
            <a:cxnLst/>
            <a:rect l="l" t="t" r="r" b="b"/>
            <a:pathLst>
              <a:path w="233567" h="86227">
                <a:moveTo>
                  <a:pt x="0" y="86227"/>
                </a:moveTo>
                <a:lnTo>
                  <a:pt x="233567" y="0"/>
                </a:lnTo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010745" y="2836752"/>
            <a:ext cx="25115" cy="169943"/>
          </a:xfrm>
          <a:custGeom>
            <a:avLst/>
            <a:gdLst/>
            <a:ahLst/>
            <a:cxnLst/>
            <a:rect l="l" t="t" r="r" b="b"/>
            <a:pathLst>
              <a:path w="25115" h="169943">
                <a:moveTo>
                  <a:pt x="25115" y="0"/>
                </a:moveTo>
                <a:lnTo>
                  <a:pt x="0" y="169943"/>
                </a:lnTo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201833" y="2929466"/>
            <a:ext cx="203200" cy="1989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021629" y="2820006"/>
            <a:ext cx="244450" cy="151525"/>
          </a:xfrm>
          <a:custGeom>
            <a:avLst/>
            <a:gdLst/>
            <a:ahLst/>
            <a:cxnLst/>
            <a:rect l="l" t="t" r="r" b="b"/>
            <a:pathLst>
              <a:path w="244450" h="151525">
                <a:moveTo>
                  <a:pt x="244450" y="151525"/>
                </a:moveTo>
                <a:lnTo>
                  <a:pt x="0" y="0"/>
                </a:lnTo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302915" y="2701968"/>
            <a:ext cx="51066" cy="254496"/>
          </a:xfrm>
          <a:custGeom>
            <a:avLst/>
            <a:gdLst/>
            <a:ahLst/>
            <a:cxnLst/>
            <a:rect l="l" t="t" r="r" b="b"/>
            <a:pathLst>
              <a:path w="51066" h="254496">
                <a:moveTo>
                  <a:pt x="51066" y="0"/>
                </a:moveTo>
                <a:lnTo>
                  <a:pt x="0" y="254496"/>
                </a:lnTo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064565" y="2628800"/>
            <a:ext cx="771398" cy="493444"/>
          </a:xfrm>
          <a:custGeom>
            <a:avLst/>
            <a:gdLst/>
            <a:ahLst/>
            <a:cxnLst/>
            <a:rect l="l" t="t" r="r" b="b"/>
            <a:pathLst>
              <a:path w="771398" h="493444">
                <a:moveTo>
                  <a:pt x="0" y="69206"/>
                </a:moveTo>
                <a:lnTo>
                  <a:pt x="12685" y="29260"/>
                </a:lnTo>
                <a:lnTo>
                  <a:pt x="45137" y="4300"/>
                </a:lnTo>
                <a:lnTo>
                  <a:pt x="128566" y="0"/>
                </a:lnTo>
                <a:lnTo>
                  <a:pt x="321415" y="0"/>
                </a:lnTo>
                <a:lnTo>
                  <a:pt x="702191" y="0"/>
                </a:lnTo>
                <a:lnTo>
                  <a:pt x="716653" y="1513"/>
                </a:lnTo>
                <a:lnTo>
                  <a:pt x="752537" y="21721"/>
                </a:lnTo>
                <a:lnTo>
                  <a:pt x="770635" y="58895"/>
                </a:lnTo>
                <a:lnTo>
                  <a:pt x="771398" y="242218"/>
                </a:lnTo>
                <a:lnTo>
                  <a:pt x="771398" y="346026"/>
                </a:lnTo>
                <a:lnTo>
                  <a:pt x="769884" y="360485"/>
                </a:lnTo>
                <a:lnTo>
                  <a:pt x="749676" y="396370"/>
                </a:lnTo>
                <a:lnTo>
                  <a:pt x="712503" y="414468"/>
                </a:lnTo>
                <a:lnTo>
                  <a:pt x="321415" y="415231"/>
                </a:lnTo>
                <a:lnTo>
                  <a:pt x="125359" y="493444"/>
                </a:lnTo>
                <a:lnTo>
                  <a:pt x="128566" y="415231"/>
                </a:lnTo>
                <a:lnTo>
                  <a:pt x="69206" y="415231"/>
                </a:lnTo>
                <a:lnTo>
                  <a:pt x="54744" y="413717"/>
                </a:lnTo>
                <a:lnTo>
                  <a:pt x="18860" y="393509"/>
                </a:lnTo>
                <a:lnTo>
                  <a:pt x="762" y="356335"/>
                </a:lnTo>
                <a:lnTo>
                  <a:pt x="0" y="346026"/>
                </a:lnTo>
                <a:lnTo>
                  <a:pt x="0" y="242218"/>
                </a:lnTo>
                <a:lnTo>
                  <a:pt x="0" y="69206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613154" y="2747298"/>
            <a:ext cx="1008534" cy="613191"/>
          </a:xfrm>
          <a:custGeom>
            <a:avLst/>
            <a:gdLst/>
            <a:ahLst/>
            <a:cxnLst/>
            <a:rect l="l" t="t" r="r" b="b"/>
            <a:pathLst>
              <a:path w="1008534" h="613191">
                <a:moveTo>
                  <a:pt x="307832" y="311815"/>
                </a:moveTo>
                <a:lnTo>
                  <a:pt x="322158" y="272803"/>
                </a:lnTo>
                <a:lnTo>
                  <a:pt x="357750" y="252426"/>
                </a:lnTo>
                <a:lnTo>
                  <a:pt x="424616" y="251539"/>
                </a:lnTo>
                <a:lnTo>
                  <a:pt x="0" y="0"/>
                </a:lnTo>
                <a:lnTo>
                  <a:pt x="599791" y="251539"/>
                </a:lnTo>
                <a:lnTo>
                  <a:pt x="948258" y="251539"/>
                </a:lnTo>
                <a:lnTo>
                  <a:pt x="962649" y="253268"/>
                </a:lnTo>
                <a:lnTo>
                  <a:pt x="996681" y="275914"/>
                </a:lnTo>
                <a:lnTo>
                  <a:pt x="1008534" y="311815"/>
                </a:lnTo>
                <a:lnTo>
                  <a:pt x="1008534" y="402228"/>
                </a:lnTo>
                <a:lnTo>
                  <a:pt x="1008534" y="552915"/>
                </a:lnTo>
                <a:lnTo>
                  <a:pt x="1006805" y="567306"/>
                </a:lnTo>
                <a:lnTo>
                  <a:pt x="984159" y="601338"/>
                </a:lnTo>
                <a:lnTo>
                  <a:pt x="599791" y="613191"/>
                </a:lnTo>
                <a:lnTo>
                  <a:pt x="424616" y="613191"/>
                </a:lnTo>
                <a:lnTo>
                  <a:pt x="368108" y="613191"/>
                </a:lnTo>
                <a:lnTo>
                  <a:pt x="353717" y="611462"/>
                </a:lnTo>
                <a:lnTo>
                  <a:pt x="319685" y="588816"/>
                </a:lnTo>
                <a:lnTo>
                  <a:pt x="307832" y="402228"/>
                </a:lnTo>
                <a:lnTo>
                  <a:pt x="307832" y="31181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170864" y="2681184"/>
            <a:ext cx="3315335" cy="7937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79375" marR="2766695" indent="-66675">
              <a:lnSpc>
                <a:spcPct val="100499"/>
              </a:lnSpc>
            </a:pPr>
            <a:r>
              <a:rPr dirty="0" smtClean="0" sz="1050" spc="-10">
                <a:solidFill>
                  <a:srgbClr val="FF0000"/>
                </a:solidFill>
                <a:latin typeface="Microsoft JhengHei"/>
                <a:cs typeface="Microsoft JhengHei"/>
              </a:rPr>
              <a:t>知</a:t>
            </a:r>
            <a:r>
              <a:rPr dirty="0" smtClean="0" sz="1050" spc="-10">
                <a:solidFill>
                  <a:srgbClr val="FF0000"/>
                </a:solidFill>
                <a:latin typeface="Microsoft JhengHei"/>
                <a:cs typeface="Microsoft JhengHei"/>
              </a:rPr>
              <a:t>识</a:t>
            </a:r>
            <a:r>
              <a:rPr dirty="0" smtClean="0" sz="1050" spc="-10">
                <a:solidFill>
                  <a:srgbClr val="FF0000"/>
                </a:solidFill>
                <a:latin typeface="Microsoft JhengHei"/>
                <a:cs typeface="Microsoft JhengHei"/>
              </a:rPr>
              <a:t>激</a:t>
            </a:r>
            <a:r>
              <a:rPr dirty="0" smtClean="0" sz="1050" spc="10">
                <a:solidFill>
                  <a:srgbClr val="FF0000"/>
                </a:solidFill>
                <a:latin typeface="Microsoft JhengHei"/>
                <a:cs typeface="Microsoft JhengHei"/>
              </a:rPr>
              <a:t>活</a:t>
            </a:r>
            <a:r>
              <a:rPr dirty="0" smtClean="0" sz="1050" spc="0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050" spc="-10">
                <a:solidFill>
                  <a:srgbClr val="FF0000"/>
                </a:solidFill>
                <a:latin typeface="Microsoft JhengHei"/>
                <a:cs typeface="Microsoft JhengHei"/>
              </a:rPr>
              <a:t>与</a:t>
            </a:r>
            <a:r>
              <a:rPr dirty="0" smtClean="0" sz="1050" spc="-10">
                <a:solidFill>
                  <a:srgbClr val="FF0000"/>
                </a:solidFill>
                <a:latin typeface="Microsoft JhengHei"/>
                <a:cs typeface="Microsoft JhengHei"/>
              </a:rPr>
              <a:t>关</a:t>
            </a:r>
            <a:r>
              <a:rPr dirty="0" smtClean="0" sz="1050" spc="10">
                <a:solidFill>
                  <a:srgbClr val="FF0000"/>
                </a:solidFill>
                <a:latin typeface="Microsoft JhengHei"/>
                <a:cs typeface="Microsoft JhengHei"/>
              </a:rPr>
              <a:t>联</a:t>
            </a:r>
            <a:endParaRPr sz="1050">
              <a:latin typeface="Microsoft JhengHei"/>
              <a:cs typeface="Microsoft JhengHei"/>
            </a:endParaRPr>
          </a:p>
          <a:p>
            <a:pPr marL="3033395" marR="12700" indent="-133350">
              <a:lnSpc>
                <a:spcPct val="100499"/>
              </a:lnSpc>
              <a:spcBef>
                <a:spcPts val="170"/>
              </a:spcBef>
            </a:pPr>
            <a:r>
              <a:rPr dirty="0" smtClean="0" sz="1050" spc="-10">
                <a:solidFill>
                  <a:srgbClr val="FF0000"/>
                </a:solidFill>
                <a:latin typeface="Microsoft JhengHei"/>
                <a:cs typeface="Microsoft JhengHei"/>
              </a:rPr>
              <a:t>知</a:t>
            </a:r>
            <a:r>
              <a:rPr dirty="0" smtClean="0" sz="1050" spc="-10">
                <a:solidFill>
                  <a:srgbClr val="FF0000"/>
                </a:solidFill>
                <a:latin typeface="Microsoft JhengHei"/>
                <a:cs typeface="Microsoft JhengHei"/>
              </a:rPr>
              <a:t>识</a:t>
            </a:r>
            <a:r>
              <a:rPr dirty="0" smtClean="0" sz="1050" spc="10">
                <a:solidFill>
                  <a:srgbClr val="FF0000"/>
                </a:solidFill>
                <a:latin typeface="Microsoft JhengHei"/>
                <a:cs typeface="Microsoft JhengHei"/>
              </a:rPr>
              <a:t>推</a:t>
            </a:r>
            <a:r>
              <a:rPr dirty="0" smtClean="0" sz="1050" spc="5">
                <a:solidFill>
                  <a:srgbClr val="FF0000"/>
                </a:solidFill>
                <a:latin typeface="Microsoft JhengHei"/>
                <a:cs typeface="Microsoft JhengHei"/>
              </a:rPr>
              <a:t> 理</a:t>
            </a:r>
            <a:endParaRPr sz="1050">
              <a:latin typeface="Microsoft JhengHei"/>
              <a:cs typeface="Microsoft JhengHei"/>
            </a:endParaRPr>
          </a:p>
          <a:p>
            <a:pPr algn="ctr" marL="330835">
              <a:lnSpc>
                <a:spcPts val="960"/>
              </a:lnSpc>
            </a:pPr>
            <a:r>
              <a:rPr dirty="0" smtClean="0" sz="900" spc="40">
                <a:solidFill>
                  <a:srgbClr val="FFC000"/>
                </a:solidFill>
                <a:latin typeface="Microsoft JhengHei"/>
                <a:cs typeface="Microsoft JhengHei"/>
              </a:rPr>
              <a:t>知</a:t>
            </a:r>
            <a:r>
              <a:rPr dirty="0" smtClean="0" sz="900" spc="40">
                <a:solidFill>
                  <a:srgbClr val="FFC000"/>
                </a:solidFill>
                <a:latin typeface="Microsoft JhengHei"/>
                <a:cs typeface="Microsoft JhengHei"/>
              </a:rPr>
              <a:t>识</a:t>
            </a:r>
            <a:r>
              <a:rPr dirty="0" smtClean="0" sz="900" spc="40">
                <a:solidFill>
                  <a:srgbClr val="FFC000"/>
                </a:solidFill>
                <a:latin typeface="Microsoft JhengHei"/>
                <a:cs typeface="Microsoft JhengHei"/>
              </a:rPr>
              <a:t>系</a:t>
            </a:r>
            <a:r>
              <a:rPr dirty="0" smtClean="0" sz="900" spc="25">
                <a:solidFill>
                  <a:srgbClr val="FFC000"/>
                </a:solidFill>
                <a:latin typeface="Microsoft JhengHei"/>
                <a:cs typeface="Microsoft JhengHei"/>
              </a:rPr>
              <a:t>统</a:t>
            </a:r>
            <a:endParaRPr sz="900">
              <a:latin typeface="Microsoft JhengHei"/>
              <a:cs typeface="Microsoft JhengHe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93003" y="2419846"/>
            <a:ext cx="889899" cy="818741"/>
          </a:xfrm>
          <a:custGeom>
            <a:avLst/>
            <a:gdLst/>
            <a:ahLst/>
            <a:cxnLst/>
            <a:rect l="l" t="t" r="r" b="b"/>
            <a:pathLst>
              <a:path w="889899" h="818741">
                <a:moveTo>
                  <a:pt x="0" y="409370"/>
                </a:moveTo>
                <a:lnTo>
                  <a:pt x="5823" y="342968"/>
                </a:lnTo>
                <a:lnTo>
                  <a:pt x="22683" y="279977"/>
                </a:lnTo>
                <a:lnTo>
                  <a:pt x="49664" y="221241"/>
                </a:lnTo>
                <a:lnTo>
                  <a:pt x="85849" y="167601"/>
                </a:lnTo>
                <a:lnTo>
                  <a:pt x="130322" y="119901"/>
                </a:lnTo>
                <a:lnTo>
                  <a:pt x="182168" y="78984"/>
                </a:lnTo>
                <a:lnTo>
                  <a:pt x="240469" y="45693"/>
                </a:lnTo>
                <a:lnTo>
                  <a:pt x="304311" y="20869"/>
                </a:lnTo>
                <a:lnTo>
                  <a:pt x="372776" y="5357"/>
                </a:lnTo>
                <a:lnTo>
                  <a:pt x="444949" y="0"/>
                </a:lnTo>
                <a:lnTo>
                  <a:pt x="481442" y="1357"/>
                </a:lnTo>
                <a:lnTo>
                  <a:pt x="551876" y="11897"/>
                </a:lnTo>
                <a:lnTo>
                  <a:pt x="618143" y="32170"/>
                </a:lnTo>
                <a:lnTo>
                  <a:pt x="679329" y="61333"/>
                </a:lnTo>
                <a:lnTo>
                  <a:pt x="734517" y="98542"/>
                </a:lnTo>
                <a:lnTo>
                  <a:pt x="782791" y="142956"/>
                </a:lnTo>
                <a:lnTo>
                  <a:pt x="823235" y="193731"/>
                </a:lnTo>
                <a:lnTo>
                  <a:pt x="854932" y="250025"/>
                </a:lnTo>
                <a:lnTo>
                  <a:pt x="876967" y="310994"/>
                </a:lnTo>
                <a:lnTo>
                  <a:pt x="888424" y="375795"/>
                </a:lnTo>
                <a:lnTo>
                  <a:pt x="889899" y="409370"/>
                </a:lnTo>
                <a:lnTo>
                  <a:pt x="888424" y="442945"/>
                </a:lnTo>
                <a:lnTo>
                  <a:pt x="876967" y="507746"/>
                </a:lnTo>
                <a:lnTo>
                  <a:pt x="854932" y="568715"/>
                </a:lnTo>
                <a:lnTo>
                  <a:pt x="823235" y="625009"/>
                </a:lnTo>
                <a:lnTo>
                  <a:pt x="782791" y="675784"/>
                </a:lnTo>
                <a:lnTo>
                  <a:pt x="734517" y="720198"/>
                </a:lnTo>
                <a:lnTo>
                  <a:pt x="679329" y="757407"/>
                </a:lnTo>
                <a:lnTo>
                  <a:pt x="618143" y="786570"/>
                </a:lnTo>
                <a:lnTo>
                  <a:pt x="551876" y="806843"/>
                </a:lnTo>
                <a:lnTo>
                  <a:pt x="481442" y="817383"/>
                </a:lnTo>
                <a:lnTo>
                  <a:pt x="444949" y="818741"/>
                </a:lnTo>
                <a:lnTo>
                  <a:pt x="408456" y="817383"/>
                </a:lnTo>
                <a:lnTo>
                  <a:pt x="338022" y="806843"/>
                </a:lnTo>
                <a:lnTo>
                  <a:pt x="271755" y="786570"/>
                </a:lnTo>
                <a:lnTo>
                  <a:pt x="210569" y="757407"/>
                </a:lnTo>
                <a:lnTo>
                  <a:pt x="155381" y="720198"/>
                </a:lnTo>
                <a:lnTo>
                  <a:pt x="107107" y="675784"/>
                </a:lnTo>
                <a:lnTo>
                  <a:pt x="66663" y="625009"/>
                </a:lnTo>
                <a:lnTo>
                  <a:pt x="34966" y="568715"/>
                </a:lnTo>
                <a:lnTo>
                  <a:pt x="12931" y="507746"/>
                </a:lnTo>
                <a:lnTo>
                  <a:pt x="1474" y="442945"/>
                </a:lnTo>
                <a:lnTo>
                  <a:pt x="0" y="409370"/>
                </a:lnTo>
                <a:close/>
              </a:path>
            </a:pathLst>
          </a:custGeom>
          <a:ln w="4127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439116" y="2756586"/>
            <a:ext cx="1485336" cy="20400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394852" y="3620918"/>
            <a:ext cx="411882" cy="71159"/>
          </a:xfrm>
          <a:custGeom>
            <a:avLst/>
            <a:gdLst/>
            <a:ahLst/>
            <a:cxnLst/>
            <a:rect l="l" t="t" r="r" b="b"/>
            <a:pathLst>
              <a:path w="411882" h="71159">
                <a:moveTo>
                  <a:pt x="0" y="11860"/>
                </a:moveTo>
                <a:lnTo>
                  <a:pt x="0" y="5309"/>
                </a:lnTo>
                <a:lnTo>
                  <a:pt x="5309" y="0"/>
                </a:lnTo>
                <a:lnTo>
                  <a:pt x="11860" y="0"/>
                </a:lnTo>
                <a:lnTo>
                  <a:pt x="400021" y="0"/>
                </a:lnTo>
                <a:lnTo>
                  <a:pt x="406572" y="0"/>
                </a:lnTo>
                <a:lnTo>
                  <a:pt x="411882" y="5309"/>
                </a:lnTo>
                <a:lnTo>
                  <a:pt x="411882" y="11860"/>
                </a:lnTo>
                <a:lnTo>
                  <a:pt x="411882" y="59298"/>
                </a:lnTo>
                <a:lnTo>
                  <a:pt x="411882" y="65849"/>
                </a:lnTo>
                <a:lnTo>
                  <a:pt x="406572" y="71159"/>
                </a:lnTo>
                <a:lnTo>
                  <a:pt x="400021" y="71159"/>
                </a:lnTo>
                <a:lnTo>
                  <a:pt x="11860" y="71159"/>
                </a:lnTo>
                <a:lnTo>
                  <a:pt x="5309" y="71159"/>
                </a:lnTo>
                <a:lnTo>
                  <a:pt x="0" y="65849"/>
                </a:lnTo>
                <a:lnTo>
                  <a:pt x="0" y="59298"/>
                </a:lnTo>
                <a:lnTo>
                  <a:pt x="0" y="11860"/>
                </a:lnTo>
                <a:close/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797957" y="3776629"/>
            <a:ext cx="976964" cy="76182"/>
          </a:xfrm>
          <a:custGeom>
            <a:avLst/>
            <a:gdLst/>
            <a:ahLst/>
            <a:cxnLst/>
            <a:rect l="l" t="t" r="r" b="b"/>
            <a:pathLst>
              <a:path w="976964" h="76182">
                <a:moveTo>
                  <a:pt x="0" y="12697"/>
                </a:moveTo>
                <a:lnTo>
                  <a:pt x="0" y="5684"/>
                </a:lnTo>
                <a:lnTo>
                  <a:pt x="5684" y="0"/>
                </a:lnTo>
                <a:lnTo>
                  <a:pt x="12697" y="0"/>
                </a:lnTo>
                <a:lnTo>
                  <a:pt x="964266" y="0"/>
                </a:lnTo>
                <a:lnTo>
                  <a:pt x="971279" y="0"/>
                </a:lnTo>
                <a:lnTo>
                  <a:pt x="976964" y="5684"/>
                </a:lnTo>
                <a:lnTo>
                  <a:pt x="976964" y="12697"/>
                </a:lnTo>
                <a:lnTo>
                  <a:pt x="976964" y="63484"/>
                </a:lnTo>
                <a:lnTo>
                  <a:pt x="976964" y="70497"/>
                </a:lnTo>
                <a:lnTo>
                  <a:pt x="971279" y="76182"/>
                </a:lnTo>
                <a:lnTo>
                  <a:pt x="964266" y="76182"/>
                </a:lnTo>
                <a:lnTo>
                  <a:pt x="12697" y="76182"/>
                </a:lnTo>
                <a:lnTo>
                  <a:pt x="5684" y="76182"/>
                </a:lnTo>
                <a:lnTo>
                  <a:pt x="0" y="70497"/>
                </a:lnTo>
                <a:lnTo>
                  <a:pt x="0" y="63484"/>
                </a:lnTo>
                <a:lnTo>
                  <a:pt x="0" y="12697"/>
                </a:lnTo>
                <a:close/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787074" y="3883786"/>
            <a:ext cx="1019659" cy="120551"/>
          </a:xfrm>
          <a:custGeom>
            <a:avLst/>
            <a:gdLst/>
            <a:ahLst/>
            <a:cxnLst/>
            <a:rect l="l" t="t" r="r" b="b"/>
            <a:pathLst>
              <a:path w="1019659" h="120551">
                <a:moveTo>
                  <a:pt x="0" y="20092"/>
                </a:moveTo>
                <a:lnTo>
                  <a:pt x="4775" y="7087"/>
                </a:lnTo>
                <a:lnTo>
                  <a:pt x="16639" y="295"/>
                </a:lnTo>
                <a:lnTo>
                  <a:pt x="999566" y="0"/>
                </a:lnTo>
                <a:lnTo>
                  <a:pt x="1012570" y="4775"/>
                </a:lnTo>
                <a:lnTo>
                  <a:pt x="1019363" y="16639"/>
                </a:lnTo>
                <a:lnTo>
                  <a:pt x="1019659" y="100458"/>
                </a:lnTo>
                <a:lnTo>
                  <a:pt x="1014883" y="113463"/>
                </a:lnTo>
                <a:lnTo>
                  <a:pt x="1003019" y="120255"/>
                </a:lnTo>
                <a:lnTo>
                  <a:pt x="20092" y="120551"/>
                </a:lnTo>
                <a:lnTo>
                  <a:pt x="7087" y="115775"/>
                </a:lnTo>
                <a:lnTo>
                  <a:pt x="295" y="103911"/>
                </a:lnTo>
                <a:lnTo>
                  <a:pt x="0" y="20092"/>
                </a:lnTo>
                <a:close/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787074" y="4100611"/>
            <a:ext cx="1019659" cy="93762"/>
          </a:xfrm>
          <a:custGeom>
            <a:avLst/>
            <a:gdLst/>
            <a:ahLst/>
            <a:cxnLst/>
            <a:rect l="l" t="t" r="r" b="b"/>
            <a:pathLst>
              <a:path w="1019659" h="93762">
                <a:moveTo>
                  <a:pt x="0" y="15627"/>
                </a:moveTo>
                <a:lnTo>
                  <a:pt x="0" y="6996"/>
                </a:lnTo>
                <a:lnTo>
                  <a:pt x="6996" y="0"/>
                </a:lnTo>
                <a:lnTo>
                  <a:pt x="15627" y="0"/>
                </a:lnTo>
                <a:lnTo>
                  <a:pt x="1004032" y="0"/>
                </a:lnTo>
                <a:lnTo>
                  <a:pt x="1012662" y="0"/>
                </a:lnTo>
                <a:lnTo>
                  <a:pt x="1019659" y="6996"/>
                </a:lnTo>
                <a:lnTo>
                  <a:pt x="1019659" y="15627"/>
                </a:lnTo>
                <a:lnTo>
                  <a:pt x="1019659" y="78134"/>
                </a:lnTo>
                <a:lnTo>
                  <a:pt x="1019659" y="86765"/>
                </a:lnTo>
                <a:lnTo>
                  <a:pt x="1012662" y="93762"/>
                </a:lnTo>
                <a:lnTo>
                  <a:pt x="1004032" y="93762"/>
                </a:lnTo>
                <a:lnTo>
                  <a:pt x="15627" y="93762"/>
                </a:lnTo>
                <a:lnTo>
                  <a:pt x="6996" y="93762"/>
                </a:lnTo>
                <a:lnTo>
                  <a:pt x="0" y="86765"/>
                </a:lnTo>
                <a:lnTo>
                  <a:pt x="0" y="78134"/>
                </a:lnTo>
                <a:lnTo>
                  <a:pt x="0" y="15627"/>
                </a:lnTo>
                <a:close/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798812" y="2700615"/>
            <a:ext cx="1886242" cy="971447"/>
          </a:xfrm>
          <a:custGeom>
            <a:avLst/>
            <a:gdLst/>
            <a:ahLst/>
            <a:cxnLst/>
            <a:rect l="l" t="t" r="r" b="b"/>
            <a:pathLst>
              <a:path w="1886242" h="971447">
                <a:moveTo>
                  <a:pt x="1886242" y="0"/>
                </a:moveTo>
                <a:lnTo>
                  <a:pt x="1769103" y="831"/>
                </a:lnTo>
                <a:lnTo>
                  <a:pt x="1784943" y="31958"/>
                </a:lnTo>
                <a:lnTo>
                  <a:pt x="0" y="940320"/>
                </a:lnTo>
                <a:lnTo>
                  <a:pt x="15840" y="971447"/>
                </a:lnTo>
                <a:lnTo>
                  <a:pt x="1800783" y="63084"/>
                </a:lnTo>
                <a:lnTo>
                  <a:pt x="1839624" y="63084"/>
                </a:lnTo>
                <a:lnTo>
                  <a:pt x="1886242" y="0"/>
                </a:lnTo>
                <a:close/>
              </a:path>
              <a:path w="1886242" h="971447">
                <a:moveTo>
                  <a:pt x="1839624" y="63084"/>
                </a:moveTo>
                <a:lnTo>
                  <a:pt x="1800783" y="63084"/>
                </a:lnTo>
                <a:lnTo>
                  <a:pt x="1816624" y="94209"/>
                </a:lnTo>
                <a:lnTo>
                  <a:pt x="1839624" y="63084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801172" y="3051745"/>
            <a:ext cx="2154990" cy="754834"/>
          </a:xfrm>
          <a:custGeom>
            <a:avLst/>
            <a:gdLst/>
            <a:ahLst/>
            <a:cxnLst/>
            <a:rect l="l" t="t" r="r" b="b"/>
            <a:pathLst>
              <a:path w="2154990" h="754834">
                <a:moveTo>
                  <a:pt x="2038988" y="0"/>
                </a:moveTo>
                <a:lnTo>
                  <a:pt x="2050108" y="33106"/>
                </a:lnTo>
                <a:lnTo>
                  <a:pt x="0" y="721727"/>
                </a:lnTo>
                <a:lnTo>
                  <a:pt x="11120" y="754834"/>
                </a:lnTo>
                <a:lnTo>
                  <a:pt x="2061229" y="66213"/>
                </a:lnTo>
                <a:lnTo>
                  <a:pt x="2105304" y="66213"/>
                </a:lnTo>
                <a:lnTo>
                  <a:pt x="2154990" y="16299"/>
                </a:lnTo>
                <a:lnTo>
                  <a:pt x="2038988" y="0"/>
                </a:lnTo>
                <a:close/>
              </a:path>
              <a:path w="2154990" h="754834">
                <a:moveTo>
                  <a:pt x="2105304" y="66213"/>
                </a:moveTo>
                <a:lnTo>
                  <a:pt x="2061229" y="66213"/>
                </a:lnTo>
                <a:lnTo>
                  <a:pt x="2072349" y="99321"/>
                </a:lnTo>
                <a:lnTo>
                  <a:pt x="2105304" y="66213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798818" y="2856006"/>
            <a:ext cx="2180953" cy="1120366"/>
          </a:xfrm>
          <a:custGeom>
            <a:avLst/>
            <a:gdLst/>
            <a:ahLst/>
            <a:cxnLst/>
            <a:rect l="l" t="t" r="r" b="b"/>
            <a:pathLst>
              <a:path w="2180953" h="1120366">
                <a:moveTo>
                  <a:pt x="2180953" y="0"/>
                </a:moveTo>
                <a:lnTo>
                  <a:pt x="2063813" y="784"/>
                </a:lnTo>
                <a:lnTo>
                  <a:pt x="2079641" y="31917"/>
                </a:lnTo>
                <a:lnTo>
                  <a:pt x="0" y="1089233"/>
                </a:lnTo>
                <a:lnTo>
                  <a:pt x="15828" y="1120366"/>
                </a:lnTo>
                <a:lnTo>
                  <a:pt x="2095469" y="63050"/>
                </a:lnTo>
                <a:lnTo>
                  <a:pt x="2134321" y="63050"/>
                </a:lnTo>
                <a:lnTo>
                  <a:pt x="2180953" y="0"/>
                </a:lnTo>
                <a:close/>
              </a:path>
              <a:path w="2180953" h="1120366">
                <a:moveTo>
                  <a:pt x="2134321" y="63050"/>
                </a:moveTo>
                <a:lnTo>
                  <a:pt x="2095469" y="63050"/>
                </a:lnTo>
                <a:lnTo>
                  <a:pt x="2111297" y="94181"/>
                </a:lnTo>
                <a:lnTo>
                  <a:pt x="2134321" y="6305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813510" y="2897027"/>
            <a:ext cx="1809418" cy="1264804"/>
          </a:xfrm>
          <a:custGeom>
            <a:avLst/>
            <a:gdLst/>
            <a:ahLst/>
            <a:cxnLst/>
            <a:rect l="l" t="t" r="r" b="b"/>
            <a:pathLst>
              <a:path w="1809418" h="1264804">
                <a:moveTo>
                  <a:pt x="1809418" y="0"/>
                </a:moveTo>
                <a:lnTo>
                  <a:pt x="1693482" y="16770"/>
                </a:lnTo>
                <a:lnTo>
                  <a:pt x="1713412" y="45449"/>
                </a:lnTo>
                <a:lnTo>
                  <a:pt x="0" y="1236124"/>
                </a:lnTo>
                <a:lnTo>
                  <a:pt x="19930" y="1264804"/>
                </a:lnTo>
                <a:lnTo>
                  <a:pt x="1733342" y="74129"/>
                </a:lnTo>
                <a:lnTo>
                  <a:pt x="1768936" y="74129"/>
                </a:lnTo>
                <a:lnTo>
                  <a:pt x="1809418" y="0"/>
                </a:lnTo>
                <a:close/>
              </a:path>
              <a:path w="1809418" h="1264804">
                <a:moveTo>
                  <a:pt x="1768936" y="74129"/>
                </a:moveTo>
                <a:lnTo>
                  <a:pt x="1733342" y="74129"/>
                </a:lnTo>
                <a:lnTo>
                  <a:pt x="1753274" y="102810"/>
                </a:lnTo>
                <a:lnTo>
                  <a:pt x="1768936" y="74129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1840966" y="4232046"/>
            <a:ext cx="1084806" cy="849712"/>
          </a:xfrm>
          <a:custGeom>
            <a:avLst/>
            <a:gdLst/>
            <a:ahLst/>
            <a:cxnLst/>
            <a:rect l="l" t="t" r="r" b="b"/>
            <a:pathLst>
              <a:path w="1084806" h="849712">
                <a:moveTo>
                  <a:pt x="0" y="548336"/>
                </a:moveTo>
                <a:lnTo>
                  <a:pt x="14326" y="509324"/>
                </a:lnTo>
                <a:lnTo>
                  <a:pt x="49918" y="488947"/>
                </a:lnTo>
                <a:lnTo>
                  <a:pt x="408742" y="488060"/>
                </a:lnTo>
                <a:lnTo>
                  <a:pt x="1084806" y="0"/>
                </a:lnTo>
                <a:lnTo>
                  <a:pt x="583918" y="488060"/>
                </a:lnTo>
                <a:lnTo>
                  <a:pt x="640425" y="488060"/>
                </a:lnTo>
                <a:lnTo>
                  <a:pt x="654816" y="489789"/>
                </a:lnTo>
                <a:lnTo>
                  <a:pt x="688848" y="512435"/>
                </a:lnTo>
                <a:lnTo>
                  <a:pt x="700702" y="548335"/>
                </a:lnTo>
                <a:lnTo>
                  <a:pt x="700702" y="638749"/>
                </a:lnTo>
                <a:lnTo>
                  <a:pt x="700702" y="789436"/>
                </a:lnTo>
                <a:lnTo>
                  <a:pt x="698973" y="803827"/>
                </a:lnTo>
                <a:lnTo>
                  <a:pt x="676327" y="837859"/>
                </a:lnTo>
                <a:lnTo>
                  <a:pt x="583918" y="849712"/>
                </a:lnTo>
                <a:lnTo>
                  <a:pt x="408742" y="849712"/>
                </a:lnTo>
                <a:lnTo>
                  <a:pt x="60276" y="849712"/>
                </a:lnTo>
                <a:lnTo>
                  <a:pt x="45885" y="847983"/>
                </a:lnTo>
                <a:lnTo>
                  <a:pt x="11853" y="825337"/>
                </a:lnTo>
                <a:lnTo>
                  <a:pt x="0" y="638749"/>
                </a:lnTo>
                <a:lnTo>
                  <a:pt x="0" y="54833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978592" y="4745701"/>
            <a:ext cx="427990" cy="3270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499"/>
              </a:lnSpc>
            </a:pPr>
            <a:r>
              <a:rPr dirty="0" smtClean="0" sz="1050" spc="-10">
                <a:solidFill>
                  <a:srgbClr val="FF0000"/>
                </a:solidFill>
                <a:latin typeface="Microsoft JhengHei"/>
                <a:cs typeface="Microsoft JhengHei"/>
              </a:rPr>
              <a:t>语</a:t>
            </a:r>
            <a:r>
              <a:rPr dirty="0" smtClean="0" sz="1050" spc="-10">
                <a:solidFill>
                  <a:srgbClr val="FF0000"/>
                </a:solidFill>
                <a:latin typeface="Microsoft JhengHei"/>
                <a:cs typeface="Microsoft JhengHei"/>
              </a:rPr>
              <a:t>义</a:t>
            </a:r>
            <a:r>
              <a:rPr dirty="0" smtClean="0" sz="1050" spc="10">
                <a:solidFill>
                  <a:srgbClr val="FF0000"/>
                </a:solidFill>
                <a:latin typeface="Microsoft JhengHei"/>
                <a:cs typeface="Microsoft JhengHei"/>
              </a:rPr>
              <a:t>单</a:t>
            </a:r>
            <a:r>
              <a:rPr dirty="0" smtClean="0" sz="1050" spc="0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mtClean="0" sz="1050" spc="-10">
                <a:solidFill>
                  <a:srgbClr val="FF0000"/>
                </a:solidFill>
                <a:latin typeface="Microsoft JhengHei"/>
                <a:cs typeface="Microsoft JhengHei"/>
              </a:rPr>
              <a:t>元</a:t>
            </a:r>
            <a:r>
              <a:rPr dirty="0" smtClean="0" sz="1050" spc="-10">
                <a:solidFill>
                  <a:srgbClr val="FF0000"/>
                </a:solidFill>
                <a:latin typeface="Microsoft JhengHei"/>
                <a:cs typeface="Microsoft JhengHei"/>
              </a:rPr>
              <a:t>识</a:t>
            </a:r>
            <a:r>
              <a:rPr dirty="0" smtClean="0" sz="1050" spc="10">
                <a:solidFill>
                  <a:srgbClr val="FF0000"/>
                </a:solidFill>
                <a:latin typeface="Microsoft JhengHei"/>
                <a:cs typeface="Microsoft JhengHei"/>
              </a:rPr>
              <a:t>别</a:t>
            </a:r>
            <a:endParaRPr sz="105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组织示例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24893" y="2158834"/>
            <a:ext cx="773430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5">
                <a:solidFill>
                  <a:srgbClr val="080808"/>
                </a:solidFill>
                <a:latin typeface="Arial"/>
                <a:cs typeface="Arial"/>
              </a:rPr>
              <a:t>w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a</a:t>
            </a:r>
            <a:r>
              <a:rPr dirty="0" smtClean="0" sz="2000" spc="-20">
                <a:solidFill>
                  <a:srgbClr val="080808"/>
                </a:solidFill>
                <a:latin typeface="Arial"/>
                <a:cs typeface="Arial"/>
              </a:rPr>
              <a:t>t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e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r</a:t>
            </a:r>
            <a:r>
              <a:rPr dirty="0" smtClean="0" sz="2000" spc="0">
                <a:solidFill>
                  <a:srgbClr val="080808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2290" y="2587462"/>
            <a:ext cx="661035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080808"/>
                </a:solidFill>
                <a:latin typeface="Arial"/>
                <a:cs typeface="Arial"/>
              </a:rPr>
              <a:t>da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m</a:t>
            </a:r>
            <a:r>
              <a:rPr dirty="0" smtClean="0" sz="2000" spc="0">
                <a:solidFill>
                  <a:srgbClr val="080808"/>
                </a:solidFill>
                <a:latin typeface="Arial"/>
                <a:cs typeface="Arial"/>
              </a:rPr>
              <a:t>p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3635" y="3344252"/>
            <a:ext cx="633095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m</a:t>
            </a:r>
            <a:r>
              <a:rPr dirty="0" smtClean="0" sz="2000" spc="0">
                <a:solidFill>
                  <a:srgbClr val="080808"/>
                </a:solidFill>
                <a:latin typeface="Arial"/>
                <a:cs typeface="Arial"/>
              </a:rPr>
              <a:t>o</a:t>
            </a:r>
            <a:r>
              <a:rPr dirty="0" smtClean="0" sz="2000" spc="5">
                <a:solidFill>
                  <a:srgbClr val="080808"/>
                </a:solidFill>
                <a:latin typeface="Arial"/>
                <a:cs typeface="Arial"/>
              </a:rPr>
              <a:t>i</a:t>
            </a:r>
            <a:r>
              <a:rPr dirty="0" smtClean="0" sz="2000" spc="-10">
                <a:solidFill>
                  <a:srgbClr val="080808"/>
                </a:solidFill>
                <a:latin typeface="Arial"/>
                <a:cs typeface="Arial"/>
              </a:rPr>
              <a:t>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3715" y="4087660"/>
            <a:ext cx="718185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080808"/>
                </a:solidFill>
                <a:latin typeface="Arial"/>
                <a:cs typeface="Arial"/>
              </a:rPr>
              <a:t>hu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m</a:t>
            </a:r>
            <a:r>
              <a:rPr dirty="0" smtClean="0" sz="2000" spc="5">
                <a:solidFill>
                  <a:srgbClr val="080808"/>
                </a:solidFill>
                <a:latin typeface="Arial"/>
                <a:cs typeface="Arial"/>
              </a:rPr>
              <a:t>i</a:t>
            </a:r>
            <a:r>
              <a:rPr dirty="0" smtClean="0" sz="2000" spc="0">
                <a:solidFill>
                  <a:srgbClr val="080808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6742" y="4516288"/>
            <a:ext cx="703580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080808"/>
                </a:solidFill>
                <a:latin typeface="Arial"/>
                <a:cs typeface="Arial"/>
              </a:rPr>
              <a:t>soggy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58030" y="3373281"/>
            <a:ext cx="421640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5">
                <a:solidFill>
                  <a:srgbClr val="080808"/>
                </a:solidFill>
                <a:latin typeface="Arial"/>
                <a:cs typeface="Arial"/>
              </a:rPr>
              <a:t>w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e</a:t>
            </a:r>
            <a:r>
              <a:rPr dirty="0" smtClean="0" sz="2000" spc="-10">
                <a:solidFill>
                  <a:srgbClr val="080808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96936" y="2703658"/>
            <a:ext cx="134471" cy="437558"/>
          </a:xfrm>
          <a:custGeom>
            <a:avLst/>
            <a:gdLst/>
            <a:ahLst/>
            <a:cxnLst/>
            <a:rect l="l" t="t" r="r" b="b"/>
            <a:pathLst>
              <a:path w="134471" h="437558">
                <a:moveTo>
                  <a:pt x="134471" y="370323"/>
                </a:moveTo>
                <a:lnTo>
                  <a:pt x="0" y="370323"/>
                </a:lnTo>
                <a:lnTo>
                  <a:pt x="67236" y="437558"/>
                </a:lnTo>
                <a:lnTo>
                  <a:pt x="134471" y="370323"/>
                </a:lnTo>
                <a:close/>
              </a:path>
              <a:path w="134471" h="437558">
                <a:moveTo>
                  <a:pt x="100853" y="67236"/>
                </a:moveTo>
                <a:lnTo>
                  <a:pt x="33618" y="67236"/>
                </a:lnTo>
                <a:lnTo>
                  <a:pt x="33618" y="370323"/>
                </a:lnTo>
                <a:lnTo>
                  <a:pt x="100853" y="370323"/>
                </a:lnTo>
                <a:lnTo>
                  <a:pt x="100853" y="67236"/>
                </a:lnTo>
                <a:close/>
              </a:path>
              <a:path w="134471" h="437558">
                <a:moveTo>
                  <a:pt x="67236" y="0"/>
                </a:moveTo>
                <a:lnTo>
                  <a:pt x="0" y="67236"/>
                </a:lnTo>
                <a:lnTo>
                  <a:pt x="134471" y="67236"/>
                </a:lnTo>
                <a:lnTo>
                  <a:pt x="67236" y="0"/>
                </a:lnTo>
                <a:close/>
              </a:path>
            </a:pathLst>
          </a:custGeom>
          <a:solidFill>
            <a:srgbClr val="4A6D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796936" y="2703658"/>
            <a:ext cx="134472" cy="437558"/>
          </a:xfrm>
          <a:custGeom>
            <a:avLst/>
            <a:gdLst/>
            <a:ahLst/>
            <a:cxnLst/>
            <a:rect l="l" t="t" r="r" b="b"/>
            <a:pathLst>
              <a:path w="134472" h="437558">
                <a:moveTo>
                  <a:pt x="0" y="67235"/>
                </a:moveTo>
                <a:lnTo>
                  <a:pt x="67236" y="0"/>
                </a:lnTo>
                <a:lnTo>
                  <a:pt x="134472" y="67235"/>
                </a:lnTo>
                <a:lnTo>
                  <a:pt x="100854" y="67235"/>
                </a:lnTo>
                <a:lnTo>
                  <a:pt x="100854" y="370322"/>
                </a:lnTo>
                <a:lnTo>
                  <a:pt x="134472" y="370322"/>
                </a:lnTo>
                <a:lnTo>
                  <a:pt x="67236" y="437558"/>
                </a:lnTo>
                <a:lnTo>
                  <a:pt x="0" y="370322"/>
                </a:lnTo>
                <a:lnTo>
                  <a:pt x="33618" y="370322"/>
                </a:lnTo>
                <a:lnTo>
                  <a:pt x="33618" y="67235"/>
                </a:lnTo>
                <a:lnTo>
                  <a:pt x="0" y="67235"/>
                </a:lnTo>
                <a:close/>
              </a:path>
            </a:pathLst>
          </a:custGeom>
          <a:ln w="25400">
            <a:solidFill>
              <a:srgbClr val="344E8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043535" y="2993411"/>
            <a:ext cx="355199" cy="321109"/>
          </a:xfrm>
          <a:custGeom>
            <a:avLst/>
            <a:gdLst/>
            <a:ahLst/>
            <a:cxnLst/>
            <a:rect l="l" t="t" r="r" b="b"/>
            <a:pathLst>
              <a:path w="355199" h="321109">
                <a:moveTo>
                  <a:pt x="121948" y="70761"/>
                </a:moveTo>
                <a:lnTo>
                  <a:pt x="26669" y="70761"/>
                </a:lnTo>
                <a:lnTo>
                  <a:pt x="287520" y="297521"/>
                </a:lnTo>
                <a:lnTo>
                  <a:pt x="267014" y="321109"/>
                </a:lnTo>
                <a:lnTo>
                  <a:pt x="355199" y="314943"/>
                </a:lnTo>
                <a:lnTo>
                  <a:pt x="350684" y="250346"/>
                </a:lnTo>
                <a:lnTo>
                  <a:pt x="328529" y="250346"/>
                </a:lnTo>
                <a:lnTo>
                  <a:pt x="121948" y="70761"/>
                </a:lnTo>
                <a:close/>
              </a:path>
              <a:path w="355199" h="321109">
                <a:moveTo>
                  <a:pt x="349035" y="226758"/>
                </a:moveTo>
                <a:lnTo>
                  <a:pt x="328529" y="250346"/>
                </a:lnTo>
                <a:lnTo>
                  <a:pt x="350684" y="250346"/>
                </a:lnTo>
                <a:lnTo>
                  <a:pt x="349035" y="226758"/>
                </a:lnTo>
                <a:close/>
              </a:path>
              <a:path w="355199" h="321109">
                <a:moveTo>
                  <a:pt x="88184" y="0"/>
                </a:moveTo>
                <a:lnTo>
                  <a:pt x="0" y="6164"/>
                </a:lnTo>
                <a:lnTo>
                  <a:pt x="6165" y="94349"/>
                </a:lnTo>
                <a:lnTo>
                  <a:pt x="26669" y="70761"/>
                </a:lnTo>
                <a:lnTo>
                  <a:pt x="121948" y="70761"/>
                </a:lnTo>
                <a:lnTo>
                  <a:pt x="67680" y="23586"/>
                </a:lnTo>
                <a:lnTo>
                  <a:pt x="88184" y="0"/>
                </a:lnTo>
                <a:close/>
              </a:path>
            </a:pathLst>
          </a:custGeom>
          <a:solidFill>
            <a:srgbClr val="4A6D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043535" y="2993411"/>
            <a:ext cx="355199" cy="321110"/>
          </a:xfrm>
          <a:custGeom>
            <a:avLst/>
            <a:gdLst/>
            <a:ahLst/>
            <a:cxnLst/>
            <a:rect l="l" t="t" r="r" b="b"/>
            <a:pathLst>
              <a:path w="355199" h="321110">
                <a:moveTo>
                  <a:pt x="6165" y="94350"/>
                </a:moveTo>
                <a:lnTo>
                  <a:pt x="0" y="6165"/>
                </a:lnTo>
                <a:lnTo>
                  <a:pt x="88184" y="0"/>
                </a:lnTo>
                <a:lnTo>
                  <a:pt x="67680" y="23587"/>
                </a:lnTo>
                <a:lnTo>
                  <a:pt x="328529" y="250347"/>
                </a:lnTo>
                <a:lnTo>
                  <a:pt x="349034" y="226759"/>
                </a:lnTo>
                <a:lnTo>
                  <a:pt x="355199" y="314944"/>
                </a:lnTo>
                <a:lnTo>
                  <a:pt x="267014" y="321110"/>
                </a:lnTo>
                <a:lnTo>
                  <a:pt x="287519" y="297522"/>
                </a:lnTo>
                <a:lnTo>
                  <a:pt x="26670" y="70762"/>
                </a:lnTo>
                <a:lnTo>
                  <a:pt x="6165" y="94350"/>
                </a:lnTo>
                <a:close/>
              </a:path>
            </a:pathLst>
          </a:custGeom>
          <a:ln w="25400">
            <a:solidFill>
              <a:srgbClr val="344E8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653927" y="3444828"/>
            <a:ext cx="470650" cy="125016"/>
          </a:xfrm>
          <a:custGeom>
            <a:avLst/>
            <a:gdLst/>
            <a:ahLst/>
            <a:cxnLst/>
            <a:rect l="l" t="t" r="r" b="b"/>
            <a:pathLst>
              <a:path w="470650" h="125016">
                <a:moveTo>
                  <a:pt x="62508" y="0"/>
                </a:moveTo>
                <a:lnTo>
                  <a:pt x="0" y="62508"/>
                </a:lnTo>
                <a:lnTo>
                  <a:pt x="62508" y="125016"/>
                </a:lnTo>
                <a:lnTo>
                  <a:pt x="62508" y="93761"/>
                </a:lnTo>
                <a:lnTo>
                  <a:pt x="439396" y="93761"/>
                </a:lnTo>
                <a:lnTo>
                  <a:pt x="470650" y="62508"/>
                </a:lnTo>
                <a:lnTo>
                  <a:pt x="439395" y="31253"/>
                </a:lnTo>
                <a:lnTo>
                  <a:pt x="62508" y="31253"/>
                </a:lnTo>
                <a:lnTo>
                  <a:pt x="62508" y="0"/>
                </a:lnTo>
                <a:close/>
              </a:path>
              <a:path w="470650" h="125016">
                <a:moveTo>
                  <a:pt x="439396" y="93761"/>
                </a:moveTo>
                <a:lnTo>
                  <a:pt x="408141" y="93761"/>
                </a:lnTo>
                <a:lnTo>
                  <a:pt x="408141" y="125016"/>
                </a:lnTo>
                <a:lnTo>
                  <a:pt x="439396" y="93761"/>
                </a:lnTo>
                <a:close/>
              </a:path>
              <a:path w="470650" h="125016">
                <a:moveTo>
                  <a:pt x="408141" y="0"/>
                </a:moveTo>
                <a:lnTo>
                  <a:pt x="408141" y="31253"/>
                </a:lnTo>
                <a:lnTo>
                  <a:pt x="439395" y="31253"/>
                </a:lnTo>
                <a:lnTo>
                  <a:pt x="408141" y="0"/>
                </a:lnTo>
                <a:close/>
              </a:path>
            </a:pathLst>
          </a:custGeom>
          <a:solidFill>
            <a:srgbClr val="4A6D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653927" y="3444827"/>
            <a:ext cx="470650" cy="125017"/>
          </a:xfrm>
          <a:custGeom>
            <a:avLst/>
            <a:gdLst/>
            <a:ahLst/>
            <a:cxnLst/>
            <a:rect l="l" t="t" r="r" b="b"/>
            <a:pathLst>
              <a:path w="470650" h="125017">
                <a:moveTo>
                  <a:pt x="62508" y="125017"/>
                </a:moveTo>
                <a:lnTo>
                  <a:pt x="0" y="62508"/>
                </a:lnTo>
                <a:lnTo>
                  <a:pt x="62508" y="0"/>
                </a:lnTo>
                <a:lnTo>
                  <a:pt x="62508" y="31254"/>
                </a:lnTo>
                <a:lnTo>
                  <a:pt x="408141" y="31254"/>
                </a:lnTo>
                <a:lnTo>
                  <a:pt x="408141" y="0"/>
                </a:lnTo>
                <a:lnTo>
                  <a:pt x="470650" y="62508"/>
                </a:lnTo>
                <a:lnTo>
                  <a:pt x="408141" y="125017"/>
                </a:lnTo>
                <a:lnTo>
                  <a:pt x="408141" y="93762"/>
                </a:lnTo>
                <a:lnTo>
                  <a:pt x="62508" y="93762"/>
                </a:lnTo>
                <a:lnTo>
                  <a:pt x="62508" y="125017"/>
                </a:lnTo>
                <a:close/>
              </a:path>
            </a:pathLst>
          </a:custGeom>
          <a:ln w="25400">
            <a:solidFill>
              <a:srgbClr val="344E8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951376" y="3750488"/>
            <a:ext cx="416050" cy="239076"/>
          </a:xfrm>
          <a:custGeom>
            <a:avLst/>
            <a:gdLst/>
            <a:ahLst/>
            <a:cxnLst/>
            <a:rect l="l" t="t" r="r" b="b"/>
            <a:pathLst>
              <a:path w="416050" h="239076">
                <a:moveTo>
                  <a:pt x="34060" y="123441"/>
                </a:moveTo>
                <a:lnTo>
                  <a:pt x="0" y="205016"/>
                </a:lnTo>
                <a:lnTo>
                  <a:pt x="81573" y="239076"/>
                </a:lnTo>
                <a:lnTo>
                  <a:pt x="69695" y="210167"/>
                </a:lnTo>
                <a:lnTo>
                  <a:pt x="210407" y="152349"/>
                </a:lnTo>
                <a:lnTo>
                  <a:pt x="45938" y="152349"/>
                </a:lnTo>
                <a:lnTo>
                  <a:pt x="34060" y="123441"/>
                </a:lnTo>
                <a:close/>
              </a:path>
              <a:path w="416050" h="239076">
                <a:moveTo>
                  <a:pt x="334477" y="0"/>
                </a:moveTo>
                <a:lnTo>
                  <a:pt x="346355" y="28909"/>
                </a:lnTo>
                <a:lnTo>
                  <a:pt x="45938" y="152349"/>
                </a:lnTo>
                <a:lnTo>
                  <a:pt x="210407" y="152349"/>
                </a:lnTo>
                <a:lnTo>
                  <a:pt x="370112" y="86727"/>
                </a:lnTo>
                <a:lnTo>
                  <a:pt x="394061" y="86727"/>
                </a:lnTo>
                <a:lnTo>
                  <a:pt x="416050" y="34061"/>
                </a:lnTo>
                <a:lnTo>
                  <a:pt x="334477" y="0"/>
                </a:lnTo>
                <a:close/>
              </a:path>
              <a:path w="416050" h="239076">
                <a:moveTo>
                  <a:pt x="394061" y="86727"/>
                </a:moveTo>
                <a:lnTo>
                  <a:pt x="370112" y="86727"/>
                </a:lnTo>
                <a:lnTo>
                  <a:pt x="381990" y="115636"/>
                </a:lnTo>
                <a:lnTo>
                  <a:pt x="394061" y="86727"/>
                </a:lnTo>
                <a:close/>
              </a:path>
            </a:pathLst>
          </a:custGeom>
          <a:solidFill>
            <a:srgbClr val="4A6D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951376" y="3750489"/>
            <a:ext cx="416051" cy="239075"/>
          </a:xfrm>
          <a:custGeom>
            <a:avLst/>
            <a:gdLst/>
            <a:ahLst/>
            <a:cxnLst/>
            <a:rect l="l" t="t" r="r" b="b"/>
            <a:pathLst>
              <a:path w="416051" h="239075">
                <a:moveTo>
                  <a:pt x="81574" y="239075"/>
                </a:moveTo>
                <a:lnTo>
                  <a:pt x="0" y="205015"/>
                </a:lnTo>
                <a:lnTo>
                  <a:pt x="34060" y="123440"/>
                </a:lnTo>
                <a:lnTo>
                  <a:pt x="45938" y="152349"/>
                </a:lnTo>
                <a:lnTo>
                  <a:pt x="346355" y="28908"/>
                </a:lnTo>
                <a:lnTo>
                  <a:pt x="334477" y="0"/>
                </a:lnTo>
                <a:lnTo>
                  <a:pt x="416051" y="34060"/>
                </a:lnTo>
                <a:lnTo>
                  <a:pt x="381991" y="115634"/>
                </a:lnTo>
                <a:lnTo>
                  <a:pt x="370112" y="86725"/>
                </a:lnTo>
                <a:lnTo>
                  <a:pt x="69695" y="210166"/>
                </a:lnTo>
                <a:lnTo>
                  <a:pt x="81574" y="239075"/>
                </a:lnTo>
                <a:close/>
              </a:path>
            </a:pathLst>
          </a:custGeom>
          <a:ln w="25400">
            <a:solidFill>
              <a:srgbClr val="344E8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796936" y="3918105"/>
            <a:ext cx="134471" cy="437558"/>
          </a:xfrm>
          <a:custGeom>
            <a:avLst/>
            <a:gdLst/>
            <a:ahLst/>
            <a:cxnLst/>
            <a:rect l="l" t="t" r="r" b="b"/>
            <a:pathLst>
              <a:path w="134471" h="437558">
                <a:moveTo>
                  <a:pt x="134471" y="370321"/>
                </a:moveTo>
                <a:lnTo>
                  <a:pt x="0" y="370321"/>
                </a:lnTo>
                <a:lnTo>
                  <a:pt x="67236" y="437558"/>
                </a:lnTo>
                <a:lnTo>
                  <a:pt x="134471" y="370321"/>
                </a:lnTo>
                <a:close/>
              </a:path>
              <a:path w="134471" h="437558">
                <a:moveTo>
                  <a:pt x="100853" y="67236"/>
                </a:moveTo>
                <a:lnTo>
                  <a:pt x="33618" y="67236"/>
                </a:lnTo>
                <a:lnTo>
                  <a:pt x="33618" y="370321"/>
                </a:lnTo>
                <a:lnTo>
                  <a:pt x="100853" y="370321"/>
                </a:lnTo>
                <a:lnTo>
                  <a:pt x="100853" y="67236"/>
                </a:lnTo>
                <a:close/>
              </a:path>
              <a:path w="134471" h="437558">
                <a:moveTo>
                  <a:pt x="67236" y="0"/>
                </a:moveTo>
                <a:lnTo>
                  <a:pt x="0" y="67236"/>
                </a:lnTo>
                <a:lnTo>
                  <a:pt x="134471" y="67236"/>
                </a:lnTo>
                <a:lnTo>
                  <a:pt x="67236" y="0"/>
                </a:lnTo>
                <a:close/>
              </a:path>
            </a:pathLst>
          </a:custGeom>
          <a:solidFill>
            <a:srgbClr val="4A6D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796936" y="3918105"/>
            <a:ext cx="134472" cy="437558"/>
          </a:xfrm>
          <a:custGeom>
            <a:avLst/>
            <a:gdLst/>
            <a:ahLst/>
            <a:cxnLst/>
            <a:rect l="l" t="t" r="r" b="b"/>
            <a:pathLst>
              <a:path w="134472" h="437558">
                <a:moveTo>
                  <a:pt x="0" y="67235"/>
                </a:moveTo>
                <a:lnTo>
                  <a:pt x="67236" y="0"/>
                </a:lnTo>
                <a:lnTo>
                  <a:pt x="134472" y="67235"/>
                </a:lnTo>
                <a:lnTo>
                  <a:pt x="100854" y="67235"/>
                </a:lnTo>
                <a:lnTo>
                  <a:pt x="100854" y="370322"/>
                </a:lnTo>
                <a:lnTo>
                  <a:pt x="134472" y="370322"/>
                </a:lnTo>
                <a:lnTo>
                  <a:pt x="67236" y="437558"/>
                </a:lnTo>
                <a:lnTo>
                  <a:pt x="0" y="370322"/>
                </a:lnTo>
                <a:lnTo>
                  <a:pt x="33618" y="370322"/>
                </a:lnTo>
                <a:lnTo>
                  <a:pt x="33618" y="67235"/>
                </a:lnTo>
                <a:lnTo>
                  <a:pt x="0" y="67235"/>
                </a:lnTo>
                <a:close/>
              </a:path>
            </a:pathLst>
          </a:custGeom>
          <a:ln w="25400">
            <a:solidFill>
              <a:srgbClr val="344E8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584677" y="2158834"/>
            <a:ext cx="943610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080808"/>
                </a:solidFill>
                <a:latin typeface="Arial"/>
                <a:cs typeface="Arial"/>
              </a:rPr>
              <a:t>pa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r</a:t>
            </a:r>
            <a:r>
              <a:rPr dirty="0" smtClean="0" sz="2000" spc="0">
                <a:solidFill>
                  <a:srgbClr val="080808"/>
                </a:solidFill>
                <a:latin typeface="Arial"/>
                <a:cs typeface="Arial"/>
              </a:rPr>
              <a:t>ched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77533" y="4516288"/>
            <a:ext cx="957580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080808"/>
                </a:solidFill>
                <a:latin typeface="Arial"/>
                <a:cs typeface="Arial"/>
              </a:rPr>
              <a:t>d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r</a:t>
            </a:r>
            <a:r>
              <a:rPr dirty="0" smtClean="0" sz="2000" spc="5">
                <a:solidFill>
                  <a:srgbClr val="080808"/>
                </a:solidFill>
                <a:latin typeface="Arial"/>
                <a:cs typeface="Arial"/>
              </a:rPr>
              <a:t>i</a:t>
            </a:r>
            <a:r>
              <a:rPr dirty="0" smtClean="0" sz="2000" spc="0">
                <a:solidFill>
                  <a:srgbClr val="080808"/>
                </a:solidFill>
                <a:latin typeface="Arial"/>
                <a:cs typeface="Arial"/>
              </a:rPr>
              <a:t>e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d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-</a:t>
            </a:r>
            <a:r>
              <a:rPr dirty="0" smtClean="0" sz="2000" spc="0">
                <a:solidFill>
                  <a:srgbClr val="080808"/>
                </a:solidFill>
                <a:latin typeface="Arial"/>
                <a:cs typeface="Arial"/>
              </a:rPr>
              <a:t>up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865010" y="3373281"/>
            <a:ext cx="378460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080808"/>
                </a:solidFill>
                <a:latin typeface="Arial"/>
                <a:cs typeface="Arial"/>
              </a:rPr>
              <a:t>d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r</a:t>
            </a:r>
            <a:r>
              <a:rPr dirty="0" smtClean="0" sz="2000" spc="0">
                <a:solidFill>
                  <a:srgbClr val="080808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82485" y="2703658"/>
            <a:ext cx="134472" cy="437558"/>
          </a:xfrm>
          <a:custGeom>
            <a:avLst/>
            <a:gdLst/>
            <a:ahLst/>
            <a:cxnLst/>
            <a:rect l="l" t="t" r="r" b="b"/>
            <a:pathLst>
              <a:path w="134472" h="437558">
                <a:moveTo>
                  <a:pt x="134472" y="370323"/>
                </a:moveTo>
                <a:lnTo>
                  <a:pt x="0" y="370323"/>
                </a:lnTo>
                <a:lnTo>
                  <a:pt x="67236" y="437558"/>
                </a:lnTo>
                <a:lnTo>
                  <a:pt x="134472" y="370323"/>
                </a:lnTo>
                <a:close/>
              </a:path>
              <a:path w="134472" h="437558">
                <a:moveTo>
                  <a:pt x="100854" y="67236"/>
                </a:moveTo>
                <a:lnTo>
                  <a:pt x="33618" y="67236"/>
                </a:lnTo>
                <a:lnTo>
                  <a:pt x="33618" y="370323"/>
                </a:lnTo>
                <a:lnTo>
                  <a:pt x="100854" y="370323"/>
                </a:lnTo>
                <a:lnTo>
                  <a:pt x="100854" y="67236"/>
                </a:lnTo>
                <a:close/>
              </a:path>
              <a:path w="134472" h="437558">
                <a:moveTo>
                  <a:pt x="67236" y="0"/>
                </a:moveTo>
                <a:lnTo>
                  <a:pt x="0" y="67236"/>
                </a:lnTo>
                <a:lnTo>
                  <a:pt x="134472" y="67236"/>
                </a:lnTo>
                <a:lnTo>
                  <a:pt x="67236" y="0"/>
                </a:lnTo>
                <a:close/>
              </a:path>
            </a:pathLst>
          </a:custGeom>
          <a:solidFill>
            <a:srgbClr val="4A6D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982485" y="2703658"/>
            <a:ext cx="134472" cy="437558"/>
          </a:xfrm>
          <a:custGeom>
            <a:avLst/>
            <a:gdLst/>
            <a:ahLst/>
            <a:cxnLst/>
            <a:rect l="l" t="t" r="r" b="b"/>
            <a:pathLst>
              <a:path w="134472" h="437558">
                <a:moveTo>
                  <a:pt x="0" y="67235"/>
                </a:moveTo>
                <a:lnTo>
                  <a:pt x="67236" y="0"/>
                </a:lnTo>
                <a:lnTo>
                  <a:pt x="134472" y="67235"/>
                </a:lnTo>
                <a:lnTo>
                  <a:pt x="100854" y="67235"/>
                </a:lnTo>
                <a:lnTo>
                  <a:pt x="100854" y="370322"/>
                </a:lnTo>
                <a:lnTo>
                  <a:pt x="134472" y="370322"/>
                </a:lnTo>
                <a:lnTo>
                  <a:pt x="67236" y="437558"/>
                </a:lnTo>
                <a:lnTo>
                  <a:pt x="0" y="370322"/>
                </a:lnTo>
                <a:lnTo>
                  <a:pt x="33618" y="370322"/>
                </a:lnTo>
                <a:lnTo>
                  <a:pt x="33618" y="67235"/>
                </a:lnTo>
                <a:lnTo>
                  <a:pt x="0" y="67235"/>
                </a:lnTo>
                <a:close/>
              </a:path>
            </a:pathLst>
          </a:custGeom>
          <a:ln w="25400">
            <a:solidFill>
              <a:srgbClr val="344E8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982485" y="3918105"/>
            <a:ext cx="134472" cy="437558"/>
          </a:xfrm>
          <a:custGeom>
            <a:avLst/>
            <a:gdLst/>
            <a:ahLst/>
            <a:cxnLst/>
            <a:rect l="l" t="t" r="r" b="b"/>
            <a:pathLst>
              <a:path w="134472" h="437558">
                <a:moveTo>
                  <a:pt x="134472" y="370321"/>
                </a:moveTo>
                <a:lnTo>
                  <a:pt x="0" y="370321"/>
                </a:lnTo>
                <a:lnTo>
                  <a:pt x="67236" y="437558"/>
                </a:lnTo>
                <a:lnTo>
                  <a:pt x="134472" y="370321"/>
                </a:lnTo>
                <a:close/>
              </a:path>
              <a:path w="134472" h="437558">
                <a:moveTo>
                  <a:pt x="100854" y="67236"/>
                </a:moveTo>
                <a:lnTo>
                  <a:pt x="33618" y="67236"/>
                </a:lnTo>
                <a:lnTo>
                  <a:pt x="33618" y="370321"/>
                </a:lnTo>
                <a:lnTo>
                  <a:pt x="100854" y="370321"/>
                </a:lnTo>
                <a:lnTo>
                  <a:pt x="100854" y="67236"/>
                </a:lnTo>
                <a:close/>
              </a:path>
              <a:path w="134472" h="437558">
                <a:moveTo>
                  <a:pt x="67236" y="0"/>
                </a:moveTo>
                <a:lnTo>
                  <a:pt x="0" y="67236"/>
                </a:lnTo>
                <a:lnTo>
                  <a:pt x="134472" y="67236"/>
                </a:lnTo>
                <a:lnTo>
                  <a:pt x="67236" y="0"/>
                </a:lnTo>
                <a:close/>
              </a:path>
            </a:pathLst>
          </a:custGeom>
          <a:solidFill>
            <a:srgbClr val="4A6D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982485" y="3918105"/>
            <a:ext cx="134472" cy="437558"/>
          </a:xfrm>
          <a:custGeom>
            <a:avLst/>
            <a:gdLst/>
            <a:ahLst/>
            <a:cxnLst/>
            <a:rect l="l" t="t" r="r" b="b"/>
            <a:pathLst>
              <a:path w="134472" h="437558">
                <a:moveTo>
                  <a:pt x="0" y="67235"/>
                </a:moveTo>
                <a:lnTo>
                  <a:pt x="67236" y="0"/>
                </a:lnTo>
                <a:lnTo>
                  <a:pt x="134472" y="67235"/>
                </a:lnTo>
                <a:lnTo>
                  <a:pt x="100854" y="67235"/>
                </a:lnTo>
                <a:lnTo>
                  <a:pt x="100854" y="370322"/>
                </a:lnTo>
                <a:lnTo>
                  <a:pt x="134472" y="370322"/>
                </a:lnTo>
                <a:lnTo>
                  <a:pt x="67236" y="437558"/>
                </a:lnTo>
                <a:lnTo>
                  <a:pt x="0" y="370322"/>
                </a:lnTo>
                <a:lnTo>
                  <a:pt x="33618" y="370322"/>
                </a:lnTo>
                <a:lnTo>
                  <a:pt x="33618" y="67235"/>
                </a:lnTo>
                <a:lnTo>
                  <a:pt x="0" y="67235"/>
                </a:lnTo>
                <a:close/>
              </a:path>
            </a:pathLst>
          </a:custGeom>
          <a:ln w="25400">
            <a:solidFill>
              <a:srgbClr val="344E8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129690" y="2516025"/>
            <a:ext cx="449580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080808"/>
                </a:solidFill>
                <a:latin typeface="Arial"/>
                <a:cs typeface="Arial"/>
              </a:rPr>
              <a:t>a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r</a:t>
            </a:r>
            <a:r>
              <a:rPr dirty="0" smtClean="0" sz="2000" spc="5">
                <a:solidFill>
                  <a:srgbClr val="080808"/>
                </a:solidFill>
                <a:latin typeface="Arial"/>
                <a:cs typeface="Arial"/>
              </a:rPr>
              <a:t>i</a:t>
            </a:r>
            <a:r>
              <a:rPr dirty="0" smtClean="0" sz="2000" spc="0">
                <a:solidFill>
                  <a:srgbClr val="080808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94765" y="4087660"/>
            <a:ext cx="519430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080808"/>
                </a:solidFill>
                <a:latin typeface="Arial"/>
                <a:cs typeface="Arial"/>
              </a:rPr>
              <a:t>se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r</a:t>
            </a:r>
            <a:r>
              <a:rPr dirty="0" smtClean="0" sz="2000" spc="0">
                <a:solidFill>
                  <a:srgbClr val="080808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502798" y="3301842"/>
            <a:ext cx="1211580" cy="3149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solidFill>
                  <a:srgbClr val="080808"/>
                </a:solidFill>
                <a:latin typeface="Arial"/>
                <a:cs typeface="Arial"/>
              </a:rPr>
              <a:t>anhyd</a:t>
            </a:r>
            <a:r>
              <a:rPr dirty="0" smtClean="0" sz="2000" spc="-5">
                <a:solidFill>
                  <a:srgbClr val="080808"/>
                </a:solidFill>
                <a:latin typeface="Arial"/>
                <a:cs typeface="Arial"/>
              </a:rPr>
              <a:t>r</a:t>
            </a:r>
            <a:r>
              <a:rPr dirty="0" smtClean="0" sz="2000" spc="0">
                <a:solidFill>
                  <a:srgbClr val="080808"/>
                </a:solidFill>
                <a:latin typeface="Arial"/>
                <a:cs typeface="Arial"/>
              </a:rPr>
              <a:t>ous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725893" y="3415331"/>
            <a:ext cx="470650" cy="125017"/>
          </a:xfrm>
          <a:custGeom>
            <a:avLst/>
            <a:gdLst/>
            <a:ahLst/>
            <a:cxnLst/>
            <a:rect l="l" t="t" r="r" b="b"/>
            <a:pathLst>
              <a:path w="470650" h="125017">
                <a:moveTo>
                  <a:pt x="62508" y="0"/>
                </a:moveTo>
                <a:lnTo>
                  <a:pt x="0" y="62509"/>
                </a:lnTo>
                <a:lnTo>
                  <a:pt x="62508" y="125017"/>
                </a:lnTo>
                <a:lnTo>
                  <a:pt x="62508" y="93762"/>
                </a:lnTo>
                <a:lnTo>
                  <a:pt x="439397" y="93762"/>
                </a:lnTo>
                <a:lnTo>
                  <a:pt x="470650" y="62509"/>
                </a:lnTo>
                <a:lnTo>
                  <a:pt x="439396" y="31254"/>
                </a:lnTo>
                <a:lnTo>
                  <a:pt x="62508" y="31254"/>
                </a:lnTo>
                <a:lnTo>
                  <a:pt x="62508" y="0"/>
                </a:lnTo>
                <a:close/>
              </a:path>
              <a:path w="470650" h="125017">
                <a:moveTo>
                  <a:pt x="439397" y="93762"/>
                </a:moveTo>
                <a:lnTo>
                  <a:pt x="408142" y="93762"/>
                </a:lnTo>
                <a:lnTo>
                  <a:pt x="408142" y="125017"/>
                </a:lnTo>
                <a:lnTo>
                  <a:pt x="439397" y="93762"/>
                </a:lnTo>
                <a:close/>
              </a:path>
              <a:path w="470650" h="125017">
                <a:moveTo>
                  <a:pt x="408142" y="0"/>
                </a:moveTo>
                <a:lnTo>
                  <a:pt x="408142" y="31254"/>
                </a:lnTo>
                <a:lnTo>
                  <a:pt x="439396" y="31254"/>
                </a:lnTo>
                <a:lnTo>
                  <a:pt x="408142" y="0"/>
                </a:lnTo>
                <a:close/>
              </a:path>
            </a:pathLst>
          </a:custGeom>
          <a:solidFill>
            <a:srgbClr val="4A6D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725893" y="3415331"/>
            <a:ext cx="470650" cy="125017"/>
          </a:xfrm>
          <a:custGeom>
            <a:avLst/>
            <a:gdLst/>
            <a:ahLst/>
            <a:cxnLst/>
            <a:rect l="l" t="t" r="r" b="b"/>
            <a:pathLst>
              <a:path w="470650" h="125017">
                <a:moveTo>
                  <a:pt x="62508" y="125017"/>
                </a:moveTo>
                <a:lnTo>
                  <a:pt x="0" y="62508"/>
                </a:lnTo>
                <a:lnTo>
                  <a:pt x="62508" y="0"/>
                </a:lnTo>
                <a:lnTo>
                  <a:pt x="62508" y="31254"/>
                </a:lnTo>
                <a:lnTo>
                  <a:pt x="408141" y="31254"/>
                </a:lnTo>
                <a:lnTo>
                  <a:pt x="408141" y="0"/>
                </a:lnTo>
                <a:lnTo>
                  <a:pt x="470650" y="62508"/>
                </a:lnTo>
                <a:lnTo>
                  <a:pt x="408141" y="125017"/>
                </a:lnTo>
                <a:lnTo>
                  <a:pt x="408141" y="93762"/>
                </a:lnTo>
                <a:lnTo>
                  <a:pt x="62508" y="93762"/>
                </a:lnTo>
                <a:lnTo>
                  <a:pt x="62508" y="125017"/>
                </a:lnTo>
                <a:close/>
              </a:path>
            </a:pathLst>
          </a:custGeom>
          <a:ln w="25400">
            <a:solidFill>
              <a:srgbClr val="344E8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395078" y="2893578"/>
            <a:ext cx="395364" cy="264770"/>
          </a:xfrm>
          <a:custGeom>
            <a:avLst/>
            <a:gdLst/>
            <a:ahLst/>
            <a:cxnLst/>
            <a:rect l="l" t="t" r="r" b="b"/>
            <a:pathLst>
              <a:path w="395364" h="264770">
                <a:moveTo>
                  <a:pt x="25134" y="154885"/>
                </a:moveTo>
                <a:lnTo>
                  <a:pt x="0" y="239636"/>
                </a:lnTo>
                <a:lnTo>
                  <a:pt x="84752" y="264770"/>
                </a:lnTo>
                <a:lnTo>
                  <a:pt x="69847" y="237299"/>
                </a:lnTo>
                <a:lnTo>
                  <a:pt x="171116" y="182356"/>
                </a:lnTo>
                <a:lnTo>
                  <a:pt x="40038" y="182356"/>
                </a:lnTo>
                <a:lnTo>
                  <a:pt x="25134" y="154885"/>
                </a:lnTo>
                <a:close/>
              </a:path>
              <a:path w="395364" h="264770">
                <a:moveTo>
                  <a:pt x="310614" y="0"/>
                </a:moveTo>
                <a:lnTo>
                  <a:pt x="325517" y="27471"/>
                </a:lnTo>
                <a:lnTo>
                  <a:pt x="40038" y="182356"/>
                </a:lnTo>
                <a:lnTo>
                  <a:pt x="171116" y="182356"/>
                </a:lnTo>
                <a:lnTo>
                  <a:pt x="355326" y="82414"/>
                </a:lnTo>
                <a:lnTo>
                  <a:pt x="378378" y="82414"/>
                </a:lnTo>
                <a:lnTo>
                  <a:pt x="395364" y="25134"/>
                </a:lnTo>
                <a:lnTo>
                  <a:pt x="310614" y="0"/>
                </a:lnTo>
                <a:close/>
              </a:path>
              <a:path w="395364" h="264770">
                <a:moveTo>
                  <a:pt x="378378" y="82414"/>
                </a:moveTo>
                <a:lnTo>
                  <a:pt x="355326" y="82414"/>
                </a:lnTo>
                <a:lnTo>
                  <a:pt x="370231" y="109885"/>
                </a:lnTo>
                <a:lnTo>
                  <a:pt x="378378" y="82414"/>
                </a:lnTo>
                <a:close/>
              </a:path>
            </a:pathLst>
          </a:custGeom>
          <a:solidFill>
            <a:srgbClr val="4A6D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395078" y="2893577"/>
            <a:ext cx="395364" cy="264770"/>
          </a:xfrm>
          <a:custGeom>
            <a:avLst/>
            <a:gdLst/>
            <a:ahLst/>
            <a:cxnLst/>
            <a:rect l="l" t="t" r="r" b="b"/>
            <a:pathLst>
              <a:path w="395364" h="264770">
                <a:moveTo>
                  <a:pt x="84751" y="264770"/>
                </a:moveTo>
                <a:lnTo>
                  <a:pt x="0" y="239636"/>
                </a:lnTo>
                <a:lnTo>
                  <a:pt x="25133" y="154885"/>
                </a:lnTo>
                <a:lnTo>
                  <a:pt x="40037" y="182356"/>
                </a:lnTo>
                <a:lnTo>
                  <a:pt x="325517" y="27471"/>
                </a:lnTo>
                <a:lnTo>
                  <a:pt x="310613" y="0"/>
                </a:lnTo>
                <a:lnTo>
                  <a:pt x="395364" y="25133"/>
                </a:lnTo>
                <a:lnTo>
                  <a:pt x="370230" y="109885"/>
                </a:lnTo>
                <a:lnTo>
                  <a:pt x="355326" y="82413"/>
                </a:lnTo>
                <a:lnTo>
                  <a:pt x="69846" y="237299"/>
                </a:lnTo>
                <a:lnTo>
                  <a:pt x="84751" y="264770"/>
                </a:lnTo>
                <a:close/>
              </a:path>
            </a:pathLst>
          </a:custGeom>
          <a:ln w="25399">
            <a:solidFill>
              <a:srgbClr val="344E8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410439" y="3767209"/>
            <a:ext cx="355199" cy="321110"/>
          </a:xfrm>
          <a:custGeom>
            <a:avLst/>
            <a:gdLst/>
            <a:ahLst/>
            <a:cxnLst/>
            <a:rect l="l" t="t" r="r" b="b"/>
            <a:pathLst>
              <a:path w="355199" h="321110">
                <a:moveTo>
                  <a:pt x="121947" y="70763"/>
                </a:moveTo>
                <a:lnTo>
                  <a:pt x="26670" y="70763"/>
                </a:lnTo>
                <a:lnTo>
                  <a:pt x="287519" y="297522"/>
                </a:lnTo>
                <a:lnTo>
                  <a:pt x="267014" y="321110"/>
                </a:lnTo>
                <a:lnTo>
                  <a:pt x="355199" y="314944"/>
                </a:lnTo>
                <a:lnTo>
                  <a:pt x="350683" y="250347"/>
                </a:lnTo>
                <a:lnTo>
                  <a:pt x="328529" y="250347"/>
                </a:lnTo>
                <a:lnTo>
                  <a:pt x="121947" y="70763"/>
                </a:lnTo>
                <a:close/>
              </a:path>
              <a:path w="355199" h="321110">
                <a:moveTo>
                  <a:pt x="349034" y="226759"/>
                </a:moveTo>
                <a:lnTo>
                  <a:pt x="328529" y="250347"/>
                </a:lnTo>
                <a:lnTo>
                  <a:pt x="350683" y="250347"/>
                </a:lnTo>
                <a:lnTo>
                  <a:pt x="349034" y="226759"/>
                </a:lnTo>
                <a:close/>
              </a:path>
              <a:path w="355199" h="321110">
                <a:moveTo>
                  <a:pt x="88184" y="0"/>
                </a:moveTo>
                <a:lnTo>
                  <a:pt x="0" y="6165"/>
                </a:lnTo>
                <a:lnTo>
                  <a:pt x="6164" y="94350"/>
                </a:lnTo>
                <a:lnTo>
                  <a:pt x="26670" y="70763"/>
                </a:lnTo>
                <a:lnTo>
                  <a:pt x="121947" y="70763"/>
                </a:lnTo>
                <a:lnTo>
                  <a:pt x="67679" y="23587"/>
                </a:lnTo>
                <a:lnTo>
                  <a:pt x="88184" y="0"/>
                </a:lnTo>
                <a:close/>
              </a:path>
            </a:pathLst>
          </a:custGeom>
          <a:solidFill>
            <a:srgbClr val="4A6D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410440" y="3767209"/>
            <a:ext cx="355199" cy="321110"/>
          </a:xfrm>
          <a:custGeom>
            <a:avLst/>
            <a:gdLst/>
            <a:ahLst/>
            <a:cxnLst/>
            <a:rect l="l" t="t" r="r" b="b"/>
            <a:pathLst>
              <a:path w="355199" h="321110">
                <a:moveTo>
                  <a:pt x="6165" y="94350"/>
                </a:moveTo>
                <a:lnTo>
                  <a:pt x="0" y="6165"/>
                </a:lnTo>
                <a:lnTo>
                  <a:pt x="88184" y="0"/>
                </a:lnTo>
                <a:lnTo>
                  <a:pt x="67680" y="23587"/>
                </a:lnTo>
                <a:lnTo>
                  <a:pt x="328529" y="250347"/>
                </a:lnTo>
                <a:lnTo>
                  <a:pt x="349034" y="226759"/>
                </a:lnTo>
                <a:lnTo>
                  <a:pt x="355199" y="314944"/>
                </a:lnTo>
                <a:lnTo>
                  <a:pt x="267014" y="321110"/>
                </a:lnTo>
                <a:lnTo>
                  <a:pt x="287519" y="297522"/>
                </a:lnTo>
                <a:lnTo>
                  <a:pt x="26670" y="70762"/>
                </a:lnTo>
                <a:lnTo>
                  <a:pt x="6165" y="94350"/>
                </a:lnTo>
                <a:close/>
              </a:path>
            </a:pathLst>
          </a:custGeom>
          <a:ln w="25400">
            <a:solidFill>
              <a:srgbClr val="344E8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725421" y="4427100"/>
            <a:ext cx="500065" cy="142876"/>
          </a:xfrm>
          <a:custGeom>
            <a:avLst/>
            <a:gdLst/>
            <a:ahLst/>
            <a:cxnLst/>
            <a:rect l="l" t="t" r="r" b="b"/>
            <a:pathLst>
              <a:path w="500065" h="142876">
                <a:moveTo>
                  <a:pt x="71437" y="0"/>
                </a:moveTo>
                <a:lnTo>
                  <a:pt x="0" y="71437"/>
                </a:lnTo>
                <a:lnTo>
                  <a:pt x="71437" y="142876"/>
                </a:lnTo>
                <a:lnTo>
                  <a:pt x="71437" y="107157"/>
                </a:lnTo>
                <a:lnTo>
                  <a:pt x="464345" y="107157"/>
                </a:lnTo>
                <a:lnTo>
                  <a:pt x="500065" y="71437"/>
                </a:lnTo>
                <a:lnTo>
                  <a:pt x="464346" y="35718"/>
                </a:lnTo>
                <a:lnTo>
                  <a:pt x="71437" y="35718"/>
                </a:lnTo>
                <a:lnTo>
                  <a:pt x="71437" y="0"/>
                </a:lnTo>
                <a:close/>
              </a:path>
              <a:path w="500065" h="142876">
                <a:moveTo>
                  <a:pt x="464345" y="107157"/>
                </a:moveTo>
                <a:lnTo>
                  <a:pt x="428627" y="107157"/>
                </a:lnTo>
                <a:lnTo>
                  <a:pt x="428627" y="142876"/>
                </a:lnTo>
                <a:lnTo>
                  <a:pt x="464345" y="107157"/>
                </a:lnTo>
                <a:close/>
              </a:path>
              <a:path w="500065" h="142876">
                <a:moveTo>
                  <a:pt x="428627" y="0"/>
                </a:moveTo>
                <a:lnTo>
                  <a:pt x="428627" y="35718"/>
                </a:lnTo>
                <a:lnTo>
                  <a:pt x="464346" y="35718"/>
                </a:lnTo>
                <a:lnTo>
                  <a:pt x="428627" y="0"/>
                </a:lnTo>
                <a:close/>
              </a:path>
            </a:pathLst>
          </a:custGeom>
          <a:solidFill>
            <a:srgbClr val="4A6D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725421" y="4427100"/>
            <a:ext cx="500066" cy="142876"/>
          </a:xfrm>
          <a:custGeom>
            <a:avLst/>
            <a:gdLst/>
            <a:ahLst/>
            <a:cxnLst/>
            <a:rect l="l" t="t" r="r" b="b"/>
            <a:pathLst>
              <a:path w="500066" h="142876">
                <a:moveTo>
                  <a:pt x="71438" y="142876"/>
                </a:moveTo>
                <a:lnTo>
                  <a:pt x="0" y="71437"/>
                </a:lnTo>
                <a:lnTo>
                  <a:pt x="71438" y="0"/>
                </a:lnTo>
                <a:lnTo>
                  <a:pt x="71438" y="35718"/>
                </a:lnTo>
                <a:lnTo>
                  <a:pt x="428628" y="35718"/>
                </a:lnTo>
                <a:lnTo>
                  <a:pt x="428628" y="0"/>
                </a:lnTo>
                <a:lnTo>
                  <a:pt x="500066" y="71437"/>
                </a:lnTo>
                <a:lnTo>
                  <a:pt x="428628" y="142876"/>
                </a:lnTo>
                <a:lnTo>
                  <a:pt x="428628" y="107157"/>
                </a:lnTo>
                <a:lnTo>
                  <a:pt x="71438" y="107157"/>
                </a:lnTo>
                <a:lnTo>
                  <a:pt x="71438" y="142876"/>
                </a:lnTo>
                <a:close/>
              </a:path>
            </a:pathLst>
          </a:custGeom>
          <a:ln w="25400">
            <a:solidFill>
              <a:srgbClr val="344E87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3458633" y="3407833"/>
            <a:ext cx="1045633" cy="24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3511316" y="3444826"/>
            <a:ext cx="941301" cy="125017"/>
          </a:xfrm>
          <a:custGeom>
            <a:avLst/>
            <a:gdLst/>
            <a:ahLst/>
            <a:cxnLst/>
            <a:rect l="l" t="t" r="r" b="b"/>
            <a:pathLst>
              <a:path w="941301" h="125017">
                <a:moveTo>
                  <a:pt x="62508" y="0"/>
                </a:moveTo>
                <a:lnTo>
                  <a:pt x="0" y="62509"/>
                </a:lnTo>
                <a:lnTo>
                  <a:pt x="62508" y="125017"/>
                </a:lnTo>
                <a:lnTo>
                  <a:pt x="62508" y="93762"/>
                </a:lnTo>
                <a:lnTo>
                  <a:pt x="910047" y="93762"/>
                </a:lnTo>
                <a:lnTo>
                  <a:pt x="941301" y="62509"/>
                </a:lnTo>
                <a:lnTo>
                  <a:pt x="910046" y="31254"/>
                </a:lnTo>
                <a:lnTo>
                  <a:pt x="62508" y="31254"/>
                </a:lnTo>
                <a:lnTo>
                  <a:pt x="62508" y="0"/>
                </a:lnTo>
              </a:path>
              <a:path w="941301" h="125017">
                <a:moveTo>
                  <a:pt x="910047" y="93762"/>
                </a:moveTo>
                <a:lnTo>
                  <a:pt x="878791" y="93762"/>
                </a:lnTo>
              </a:path>
              <a:path w="941301" h="125017">
                <a:moveTo>
                  <a:pt x="878791" y="31254"/>
                </a:moveTo>
                <a:lnTo>
                  <a:pt x="910046" y="31254"/>
                </a:lnTo>
              </a:path>
              <a:path w="941301" h="125017">
                <a:moveTo>
                  <a:pt x="878791" y="93762"/>
                </a:moveTo>
                <a:lnTo>
                  <a:pt x="910047" y="93762"/>
                </a:lnTo>
              </a:path>
              <a:path w="941301" h="125017">
                <a:moveTo>
                  <a:pt x="910047" y="93762"/>
                </a:moveTo>
                <a:lnTo>
                  <a:pt x="878791" y="93762"/>
                </a:lnTo>
                <a:lnTo>
                  <a:pt x="878791" y="125017"/>
                </a:lnTo>
                <a:lnTo>
                  <a:pt x="910047" y="93762"/>
                </a:lnTo>
              </a:path>
              <a:path w="941301" h="125017">
                <a:moveTo>
                  <a:pt x="910046" y="31254"/>
                </a:moveTo>
                <a:lnTo>
                  <a:pt x="878791" y="31254"/>
                </a:lnTo>
              </a:path>
              <a:path w="941301" h="125017">
                <a:moveTo>
                  <a:pt x="878791" y="0"/>
                </a:moveTo>
                <a:lnTo>
                  <a:pt x="878791" y="31254"/>
                </a:lnTo>
                <a:lnTo>
                  <a:pt x="910046" y="31254"/>
                </a:lnTo>
                <a:lnTo>
                  <a:pt x="878791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3511316" y="3444826"/>
            <a:ext cx="941301" cy="125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3511316" y="3444826"/>
            <a:ext cx="941301" cy="125017"/>
          </a:xfrm>
          <a:custGeom>
            <a:avLst/>
            <a:gdLst/>
            <a:ahLst/>
            <a:cxnLst/>
            <a:rect l="l" t="t" r="r" b="b"/>
            <a:pathLst>
              <a:path w="941301" h="125017">
                <a:moveTo>
                  <a:pt x="62508" y="0"/>
                </a:moveTo>
                <a:lnTo>
                  <a:pt x="0" y="62509"/>
                </a:lnTo>
                <a:lnTo>
                  <a:pt x="62508" y="125017"/>
                </a:lnTo>
                <a:lnTo>
                  <a:pt x="62508" y="93762"/>
                </a:lnTo>
                <a:lnTo>
                  <a:pt x="910047" y="93762"/>
                </a:lnTo>
                <a:lnTo>
                  <a:pt x="941301" y="62509"/>
                </a:lnTo>
                <a:lnTo>
                  <a:pt x="910046" y="31254"/>
                </a:lnTo>
                <a:lnTo>
                  <a:pt x="62508" y="31254"/>
                </a:lnTo>
                <a:lnTo>
                  <a:pt x="62508" y="0"/>
                </a:lnTo>
              </a:path>
              <a:path w="941301" h="125017">
                <a:moveTo>
                  <a:pt x="910047" y="93762"/>
                </a:moveTo>
                <a:lnTo>
                  <a:pt x="878791" y="93762"/>
                </a:lnTo>
              </a:path>
              <a:path w="941301" h="125017">
                <a:moveTo>
                  <a:pt x="878791" y="31254"/>
                </a:moveTo>
                <a:lnTo>
                  <a:pt x="910046" y="31254"/>
                </a:lnTo>
              </a:path>
              <a:path w="941301" h="125017">
                <a:moveTo>
                  <a:pt x="878791" y="93762"/>
                </a:moveTo>
                <a:lnTo>
                  <a:pt x="910047" y="93762"/>
                </a:lnTo>
              </a:path>
              <a:path w="941301" h="125017">
                <a:moveTo>
                  <a:pt x="910047" y="93762"/>
                </a:moveTo>
                <a:lnTo>
                  <a:pt x="878791" y="93762"/>
                </a:lnTo>
                <a:lnTo>
                  <a:pt x="878791" y="125017"/>
                </a:lnTo>
                <a:lnTo>
                  <a:pt x="910047" y="93762"/>
                </a:lnTo>
              </a:path>
              <a:path w="941301" h="125017">
                <a:moveTo>
                  <a:pt x="910046" y="31254"/>
                </a:moveTo>
                <a:lnTo>
                  <a:pt x="878791" y="31254"/>
                </a:lnTo>
              </a:path>
              <a:path w="941301" h="125017">
                <a:moveTo>
                  <a:pt x="878791" y="0"/>
                </a:moveTo>
                <a:lnTo>
                  <a:pt x="878791" y="31254"/>
                </a:lnTo>
                <a:lnTo>
                  <a:pt x="910046" y="31254"/>
                </a:lnTo>
                <a:lnTo>
                  <a:pt x="878791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3511316" y="3444827"/>
            <a:ext cx="941301" cy="125017"/>
          </a:xfrm>
          <a:custGeom>
            <a:avLst/>
            <a:gdLst/>
            <a:ahLst/>
            <a:cxnLst/>
            <a:rect l="l" t="t" r="r" b="b"/>
            <a:pathLst>
              <a:path w="941301" h="125017">
                <a:moveTo>
                  <a:pt x="62508" y="125017"/>
                </a:moveTo>
                <a:lnTo>
                  <a:pt x="0" y="62508"/>
                </a:lnTo>
                <a:lnTo>
                  <a:pt x="62508" y="0"/>
                </a:lnTo>
                <a:lnTo>
                  <a:pt x="62508" y="31254"/>
                </a:lnTo>
                <a:lnTo>
                  <a:pt x="878792" y="31254"/>
                </a:lnTo>
                <a:lnTo>
                  <a:pt x="878792" y="0"/>
                </a:lnTo>
                <a:lnTo>
                  <a:pt x="941301" y="62508"/>
                </a:lnTo>
                <a:lnTo>
                  <a:pt x="878792" y="125017"/>
                </a:lnTo>
                <a:lnTo>
                  <a:pt x="878792" y="93762"/>
                </a:lnTo>
                <a:lnTo>
                  <a:pt x="62508" y="93762"/>
                </a:lnTo>
                <a:lnTo>
                  <a:pt x="62508" y="125017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670800" y="4660900"/>
            <a:ext cx="609600" cy="258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796858" y="4694137"/>
            <a:ext cx="483541" cy="142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725421" y="4694137"/>
            <a:ext cx="500065" cy="142875"/>
          </a:xfrm>
          <a:custGeom>
            <a:avLst/>
            <a:gdLst/>
            <a:ahLst/>
            <a:cxnLst/>
            <a:rect l="l" t="t" r="r" b="b"/>
            <a:pathLst>
              <a:path w="500065" h="142875">
                <a:moveTo>
                  <a:pt x="71437" y="0"/>
                </a:moveTo>
                <a:lnTo>
                  <a:pt x="0" y="71437"/>
                </a:lnTo>
                <a:lnTo>
                  <a:pt x="71437" y="142875"/>
                </a:lnTo>
                <a:lnTo>
                  <a:pt x="71437" y="107156"/>
                </a:lnTo>
                <a:lnTo>
                  <a:pt x="464346" y="107156"/>
                </a:lnTo>
                <a:lnTo>
                  <a:pt x="500065" y="71437"/>
                </a:lnTo>
                <a:lnTo>
                  <a:pt x="464346" y="35718"/>
                </a:lnTo>
                <a:lnTo>
                  <a:pt x="71437" y="35718"/>
                </a:lnTo>
                <a:lnTo>
                  <a:pt x="71437" y="0"/>
                </a:lnTo>
              </a:path>
              <a:path w="500065" h="142875">
                <a:moveTo>
                  <a:pt x="464346" y="107156"/>
                </a:moveTo>
                <a:lnTo>
                  <a:pt x="428627" y="107156"/>
                </a:lnTo>
              </a:path>
              <a:path w="500065" h="142875">
                <a:moveTo>
                  <a:pt x="428627" y="35718"/>
                </a:moveTo>
                <a:lnTo>
                  <a:pt x="464346" y="35718"/>
                </a:lnTo>
              </a:path>
              <a:path w="500065" h="142875">
                <a:moveTo>
                  <a:pt x="428627" y="107156"/>
                </a:moveTo>
                <a:lnTo>
                  <a:pt x="464346" y="107156"/>
                </a:lnTo>
              </a:path>
              <a:path w="500065" h="142875">
                <a:moveTo>
                  <a:pt x="464346" y="107156"/>
                </a:moveTo>
                <a:lnTo>
                  <a:pt x="428627" y="107156"/>
                </a:lnTo>
                <a:lnTo>
                  <a:pt x="428627" y="142875"/>
                </a:lnTo>
                <a:lnTo>
                  <a:pt x="464346" y="107156"/>
                </a:lnTo>
              </a:path>
              <a:path w="500065" h="142875">
                <a:moveTo>
                  <a:pt x="464346" y="35718"/>
                </a:moveTo>
                <a:lnTo>
                  <a:pt x="428627" y="35718"/>
                </a:lnTo>
              </a:path>
              <a:path w="500065" h="142875">
                <a:moveTo>
                  <a:pt x="428627" y="0"/>
                </a:moveTo>
                <a:lnTo>
                  <a:pt x="428627" y="35718"/>
                </a:lnTo>
                <a:lnTo>
                  <a:pt x="464346" y="35718"/>
                </a:lnTo>
                <a:lnTo>
                  <a:pt x="428627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725421" y="4694137"/>
            <a:ext cx="500065" cy="142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725421" y="4694136"/>
            <a:ext cx="500066" cy="142876"/>
          </a:xfrm>
          <a:custGeom>
            <a:avLst/>
            <a:gdLst/>
            <a:ahLst/>
            <a:cxnLst/>
            <a:rect l="l" t="t" r="r" b="b"/>
            <a:pathLst>
              <a:path w="500066" h="142876">
                <a:moveTo>
                  <a:pt x="71438" y="142876"/>
                </a:moveTo>
                <a:lnTo>
                  <a:pt x="0" y="71437"/>
                </a:lnTo>
                <a:lnTo>
                  <a:pt x="71438" y="0"/>
                </a:lnTo>
                <a:lnTo>
                  <a:pt x="71438" y="35718"/>
                </a:lnTo>
                <a:lnTo>
                  <a:pt x="428628" y="35718"/>
                </a:lnTo>
                <a:lnTo>
                  <a:pt x="428628" y="0"/>
                </a:lnTo>
                <a:lnTo>
                  <a:pt x="500066" y="71437"/>
                </a:lnTo>
                <a:lnTo>
                  <a:pt x="428628" y="142876"/>
                </a:lnTo>
                <a:lnTo>
                  <a:pt x="428628" y="107157"/>
                </a:lnTo>
                <a:lnTo>
                  <a:pt x="71438" y="107157"/>
                </a:lnTo>
                <a:lnTo>
                  <a:pt x="71438" y="142876"/>
                </a:lnTo>
                <a:close/>
              </a:path>
            </a:pathLst>
          </a:custGeom>
          <a:ln w="9525">
            <a:solidFill>
              <a:srgbClr val="3E3E3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8288914" y="4352117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b="1">
                <a:solidFill>
                  <a:srgbClr val="080808"/>
                </a:solidFill>
                <a:latin typeface="Microsoft YaHei UI"/>
                <a:cs typeface="Microsoft YaHei UI"/>
              </a:rPr>
              <a:t>近似关系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88914" y="4627284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b="1">
                <a:solidFill>
                  <a:srgbClr val="080808"/>
                </a:solidFill>
                <a:latin typeface="Microsoft YaHei UI"/>
                <a:cs typeface="Microsoft YaHei UI"/>
              </a:rPr>
              <a:t>反义关系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99590" y="5577568"/>
            <a:ext cx="4965065" cy="3784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400" b="1">
                <a:solidFill>
                  <a:srgbClr val="0000CC"/>
                </a:solidFill>
                <a:latin typeface="Microsoft YaHei UI"/>
                <a:cs typeface="Microsoft YaHei UI"/>
              </a:rPr>
              <a:t>基于反义、近义组织的形容词s</a:t>
            </a:r>
            <a:r>
              <a:rPr dirty="0" smtClean="0" sz="2400" spc="-5" b="1">
                <a:solidFill>
                  <a:srgbClr val="0000CC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400" spc="-10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0" b="1">
                <a:solidFill>
                  <a:srgbClr val="0000CC"/>
                </a:solidFill>
                <a:latin typeface="Microsoft YaHei UI"/>
                <a:cs typeface="Microsoft YaHei UI"/>
              </a:rPr>
              <a:t>set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的构建方法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8213725" cy="4089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人工构建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+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机器辅助（后续有很多自动构建技术研究）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0420" y="2674186"/>
            <a:ext cx="1457325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 b="1">
                <a:solidFill>
                  <a:srgbClr val="080808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ow</a:t>
            </a:r>
            <a:r>
              <a:rPr dirty="0" smtClean="0" sz="1800" spc="-5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800" spc="0" b="1">
                <a:solidFill>
                  <a:srgbClr val="080808"/>
                </a:solidFill>
                <a:latin typeface="Microsoft YaHei UI"/>
                <a:cs typeface="Microsoft YaHei UI"/>
              </a:rPr>
              <a:t>语料库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544" y="4334561"/>
            <a:ext cx="2932430" cy="20034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810260">
              <a:lnSpc>
                <a:spcPct val="100000"/>
              </a:lnSpc>
            </a:pP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400" spc="5" b="1">
                <a:solidFill>
                  <a:srgbClr val="080808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400" spc="5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ce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400" spc="5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1400" spc="-15" b="1">
                <a:solidFill>
                  <a:srgbClr val="080808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1350" spc="15">
                <a:solidFill>
                  <a:srgbClr val="080808"/>
                </a:solidFill>
                <a:latin typeface="Microsoft Sans Serif"/>
                <a:cs typeface="Microsoft Sans Serif"/>
              </a:rPr>
              <a:t>1978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)</a:t>
            </a:r>
            <a:endParaRPr sz="1400">
              <a:latin typeface="Microsoft YaHei UI"/>
              <a:cs typeface="Microsoft YaHei UI"/>
            </a:endParaRPr>
          </a:p>
          <a:p>
            <a:pPr marL="810260">
              <a:lnSpc>
                <a:spcPts val="1664"/>
              </a:lnSpc>
            </a:pPr>
            <a:r>
              <a:rPr dirty="0" smtClean="0" sz="1400" b="1">
                <a:solidFill>
                  <a:srgbClr val="080808"/>
                </a:solidFill>
                <a:latin typeface="Microsoft YaHei UI"/>
                <a:cs typeface="Microsoft YaHei UI"/>
              </a:rPr>
              <a:t>《同义反义小词典》</a:t>
            </a:r>
            <a:endParaRPr sz="1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8"/>
              </a:spcBef>
            </a:pPr>
            <a:endParaRPr sz="550"/>
          </a:p>
          <a:p>
            <a:pPr marL="521970">
              <a:lnSpc>
                <a:spcPct val="100000"/>
              </a:lnSpc>
            </a:pPr>
            <a:r>
              <a:rPr dirty="0" smtClean="0" sz="1400" b="1">
                <a:solidFill>
                  <a:srgbClr val="080808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400" spc="5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1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9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7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8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)</a:t>
            </a:r>
            <a:endParaRPr sz="1400">
              <a:latin typeface="Microsoft YaHei UI"/>
              <a:cs typeface="Microsoft YaHei UI"/>
            </a:endParaRPr>
          </a:p>
          <a:p>
            <a:pPr marL="521970">
              <a:lnSpc>
                <a:spcPct val="100000"/>
              </a:lnSpc>
              <a:spcBef>
                <a:spcPts val="20"/>
              </a:spcBef>
            </a:pPr>
            <a:r>
              <a:rPr dirty="0" smtClean="0" sz="1400" b="1">
                <a:solidFill>
                  <a:srgbClr val="080808"/>
                </a:solidFill>
                <a:latin typeface="Microsoft YaHei UI"/>
                <a:cs typeface="Microsoft YaHei UI"/>
              </a:rPr>
              <a:t>《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 R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le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同义词词典》</a:t>
            </a:r>
            <a:endParaRPr sz="1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8"/>
              </a:spcBef>
            </a:pPr>
            <a:endParaRPr sz="550"/>
          </a:p>
          <a:p>
            <a:pPr marL="261620">
              <a:lnSpc>
                <a:spcPct val="100000"/>
              </a:lnSpc>
            </a:pP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ob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Ch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400" spc="5" b="1">
                <a:solidFill>
                  <a:srgbClr val="080808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ma</a:t>
            </a:r>
            <a:r>
              <a:rPr dirty="0" smtClean="0" sz="1400" spc="5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1400" spc="-15" b="1">
                <a:solidFill>
                  <a:srgbClr val="080808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1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9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7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7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)</a:t>
            </a:r>
            <a:endParaRPr sz="1400">
              <a:latin typeface="Microsoft YaHei UI"/>
              <a:cs typeface="Microsoft YaHei UI"/>
            </a:endParaRPr>
          </a:p>
          <a:p>
            <a:pPr marL="261620">
              <a:lnSpc>
                <a:spcPct val="100000"/>
              </a:lnSpc>
              <a:spcBef>
                <a:spcPts val="20"/>
              </a:spcBef>
            </a:pPr>
            <a:r>
              <a:rPr dirty="0" smtClean="0" sz="1400" b="1">
                <a:solidFill>
                  <a:srgbClr val="080808"/>
                </a:solidFill>
                <a:latin typeface="Microsoft YaHei UI"/>
                <a:cs typeface="Microsoft YaHei UI"/>
              </a:rPr>
              <a:t>《罗杰斯同义词词林》</a:t>
            </a:r>
            <a:endParaRPr sz="1400">
              <a:latin typeface="Microsoft YaHei UI"/>
              <a:cs typeface="Microsoft YaHei UI"/>
            </a:endParaRPr>
          </a:p>
          <a:p>
            <a:pPr>
              <a:lnSpc>
                <a:spcPts val="950"/>
              </a:lnSpc>
              <a:spcBef>
                <a:spcPts val="39"/>
              </a:spcBef>
            </a:pPr>
            <a:endParaRPr sz="950"/>
          </a:p>
          <a:p>
            <a:pPr marL="12700" marR="365125">
              <a:lnSpc>
                <a:spcPct val="101200"/>
              </a:lnSpc>
            </a:pPr>
            <a:r>
              <a:rPr dirty="0" smtClean="0" sz="1400" b="1">
                <a:solidFill>
                  <a:srgbClr val="080808"/>
                </a:solidFill>
                <a:latin typeface="Microsoft YaHei UI"/>
                <a:cs typeface="Microsoft YaHei UI"/>
              </a:rPr>
              <a:t>美国海军研究与发展中心的</a:t>
            </a:r>
            <a:r>
              <a:rPr dirty="0" smtClean="0" sz="1400" spc="5" b="1">
                <a:solidFill>
                  <a:srgbClr val="080808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Ch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400" spc="5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400" spc="-10" b="1">
                <a:solidFill>
                  <a:srgbClr val="080808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的词表，</a:t>
            </a:r>
            <a:r>
              <a:rPr dirty="0" smtClean="0" sz="1400" spc="-5" b="1">
                <a:solidFill>
                  <a:srgbClr val="080808"/>
                </a:solidFill>
                <a:latin typeface="Microsoft YaHei UI"/>
                <a:cs typeface="Microsoft YaHei UI"/>
              </a:rPr>
              <a:t>15%</a:t>
            </a:r>
            <a:r>
              <a:rPr dirty="0" smtClean="0" sz="1400" spc="0" b="1">
                <a:solidFill>
                  <a:srgbClr val="080808"/>
                </a:solidFill>
                <a:latin typeface="Microsoft YaHei UI"/>
                <a:cs typeface="Microsoft YaHei UI"/>
              </a:rPr>
              <a:t>的重合词语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8812" y="5341848"/>
            <a:ext cx="2260600" cy="10007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ts val="1300"/>
              </a:lnSpc>
            </a:pPr>
            <a:r>
              <a:rPr dirty="0" smtClean="0" sz="1200" spc="-5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200" spc="-10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200" spc="-5" b="1">
                <a:solidFill>
                  <a:srgbClr val="080808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ph </a:t>
            </a:r>
            <a:r>
              <a:rPr dirty="0" smtClean="0" sz="1200" spc="-10" b="1">
                <a:solidFill>
                  <a:srgbClr val="080808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200" spc="-10" b="1">
                <a:solidFill>
                  <a:srgbClr val="080808"/>
                </a:solidFill>
                <a:latin typeface="Microsoft YaHei UI"/>
                <a:cs typeface="Microsoft YaHei UI"/>
              </a:rPr>
              <a:t>is</a:t>
            </a:r>
            <a:r>
              <a:rPr dirty="0" smtClean="0" sz="1200" spc="-5" b="1">
                <a:solidFill>
                  <a:srgbClr val="080808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1200" spc="-5" b="1">
                <a:solidFill>
                  <a:srgbClr val="080808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1200" spc="-10" b="1">
                <a:solidFill>
                  <a:srgbClr val="080808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200" spc="-5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和他在纽约大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 学的同事的一个词表，包含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200" spc="-5" b="1">
                <a:solidFill>
                  <a:srgbClr val="080808"/>
                </a:solidFill>
                <a:latin typeface="Microsoft YaHei UI"/>
                <a:cs typeface="Microsoft YaHei UI"/>
              </a:rPr>
              <a:t>39143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个词，这个词表实际上包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 含在著名的</a:t>
            </a:r>
            <a:r>
              <a:rPr dirty="0" smtClean="0" sz="1200" spc="5" b="1">
                <a:solidFill>
                  <a:srgbClr val="080808"/>
                </a:solidFill>
                <a:latin typeface="Microsoft YaHei UI"/>
                <a:cs typeface="Microsoft YaHei UI"/>
              </a:rPr>
              <a:t>CO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1200" spc="5" b="1">
                <a:solidFill>
                  <a:srgbClr val="080808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200" spc="-5" b="1">
                <a:solidFill>
                  <a:srgbClr val="080808"/>
                </a:solidFill>
                <a:latin typeface="Microsoft YaHei UI"/>
                <a:cs typeface="Microsoft YaHei UI"/>
              </a:rPr>
              <a:t>X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词典中。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200" spc="-5" b="1">
                <a:solidFill>
                  <a:srgbClr val="080808"/>
                </a:solidFill>
                <a:latin typeface="Microsoft YaHei UI"/>
                <a:cs typeface="Microsoft YaHei UI"/>
              </a:rPr>
              <a:t>Wo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rd</a:t>
            </a:r>
            <a:r>
              <a:rPr dirty="0" smtClean="0" sz="1200" spc="-5" b="1">
                <a:solidFill>
                  <a:srgbClr val="080808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et当时词表与该词表重合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 率为</a:t>
            </a:r>
            <a:r>
              <a:rPr dirty="0" smtClean="0" sz="1200" spc="-5" b="1">
                <a:solidFill>
                  <a:srgbClr val="080808"/>
                </a:solidFill>
                <a:latin typeface="Microsoft YaHei UI"/>
                <a:cs typeface="Microsoft YaHei UI"/>
              </a:rPr>
              <a:t>74%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（</a:t>
            </a:r>
            <a:r>
              <a:rPr dirty="0" smtClean="0" sz="1200" spc="-5" b="1">
                <a:solidFill>
                  <a:srgbClr val="080808"/>
                </a:solidFill>
                <a:latin typeface="Microsoft YaHei UI"/>
                <a:cs typeface="Microsoft YaHei UI"/>
              </a:rPr>
              <a:t>1993</a:t>
            </a:r>
            <a:r>
              <a:rPr dirty="0" smtClean="0" sz="1200" spc="0" b="1">
                <a:solidFill>
                  <a:srgbClr val="080808"/>
                </a:solidFill>
                <a:latin typeface="Microsoft YaHei UI"/>
                <a:cs typeface="Microsoft YaHei UI"/>
              </a:rPr>
              <a:t>年）。</a:t>
            </a:r>
            <a:endParaRPr sz="1200">
              <a:latin typeface="Microsoft YaHei UI"/>
              <a:cs typeface="Microsoft Ya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20925" y="2204980"/>
            <a:ext cx="1336838" cy="1251800"/>
          </a:xfrm>
          <a:custGeom>
            <a:avLst/>
            <a:gdLst/>
            <a:ahLst/>
            <a:cxnLst/>
            <a:rect l="l" t="t" r="r" b="b"/>
            <a:pathLst>
              <a:path w="1336838" h="1251800">
                <a:moveTo>
                  <a:pt x="668418" y="0"/>
                </a:moveTo>
                <a:lnTo>
                  <a:pt x="613598" y="2074"/>
                </a:lnTo>
                <a:lnTo>
                  <a:pt x="559997" y="8191"/>
                </a:lnTo>
                <a:lnTo>
                  <a:pt x="507790" y="18190"/>
                </a:lnTo>
                <a:lnTo>
                  <a:pt x="457146" y="31908"/>
                </a:lnTo>
                <a:lnTo>
                  <a:pt x="408240" y="49186"/>
                </a:lnTo>
                <a:lnTo>
                  <a:pt x="361241" y="69861"/>
                </a:lnTo>
                <a:lnTo>
                  <a:pt x="316324" y="93774"/>
                </a:lnTo>
                <a:lnTo>
                  <a:pt x="273659" y="120762"/>
                </a:lnTo>
                <a:lnTo>
                  <a:pt x="233419" y="150665"/>
                </a:lnTo>
                <a:lnTo>
                  <a:pt x="195775" y="183322"/>
                </a:lnTo>
                <a:lnTo>
                  <a:pt x="160900" y="218571"/>
                </a:lnTo>
                <a:lnTo>
                  <a:pt x="128966" y="256251"/>
                </a:lnTo>
                <a:lnTo>
                  <a:pt x="100144" y="296202"/>
                </a:lnTo>
                <a:lnTo>
                  <a:pt x="74607" y="338263"/>
                </a:lnTo>
                <a:lnTo>
                  <a:pt x="52527" y="382271"/>
                </a:lnTo>
                <a:lnTo>
                  <a:pt x="34076" y="428067"/>
                </a:lnTo>
                <a:lnTo>
                  <a:pt x="19426" y="475489"/>
                </a:lnTo>
                <a:lnTo>
                  <a:pt x="8748" y="524376"/>
                </a:lnTo>
                <a:lnTo>
                  <a:pt x="2215" y="574566"/>
                </a:lnTo>
                <a:lnTo>
                  <a:pt x="0" y="625900"/>
                </a:lnTo>
                <a:lnTo>
                  <a:pt x="2215" y="677233"/>
                </a:lnTo>
                <a:lnTo>
                  <a:pt x="8748" y="727424"/>
                </a:lnTo>
                <a:lnTo>
                  <a:pt x="19426" y="776311"/>
                </a:lnTo>
                <a:lnTo>
                  <a:pt x="34076" y="823733"/>
                </a:lnTo>
                <a:lnTo>
                  <a:pt x="52527" y="869529"/>
                </a:lnTo>
                <a:lnTo>
                  <a:pt x="74607" y="913537"/>
                </a:lnTo>
                <a:lnTo>
                  <a:pt x="100144" y="955597"/>
                </a:lnTo>
                <a:lnTo>
                  <a:pt x="128966" y="995548"/>
                </a:lnTo>
                <a:lnTo>
                  <a:pt x="160900" y="1033229"/>
                </a:lnTo>
                <a:lnTo>
                  <a:pt x="195775" y="1068478"/>
                </a:lnTo>
                <a:lnTo>
                  <a:pt x="233419" y="1101135"/>
                </a:lnTo>
                <a:lnTo>
                  <a:pt x="273659" y="1131038"/>
                </a:lnTo>
                <a:lnTo>
                  <a:pt x="316324" y="1158026"/>
                </a:lnTo>
                <a:lnTo>
                  <a:pt x="361241" y="1181938"/>
                </a:lnTo>
                <a:lnTo>
                  <a:pt x="408240" y="1202614"/>
                </a:lnTo>
                <a:lnTo>
                  <a:pt x="457146" y="1219892"/>
                </a:lnTo>
                <a:lnTo>
                  <a:pt x="507790" y="1233610"/>
                </a:lnTo>
                <a:lnTo>
                  <a:pt x="559997" y="1243608"/>
                </a:lnTo>
                <a:lnTo>
                  <a:pt x="613598" y="1249726"/>
                </a:lnTo>
                <a:lnTo>
                  <a:pt x="668418" y="1251800"/>
                </a:lnTo>
                <a:lnTo>
                  <a:pt x="723239" y="1249726"/>
                </a:lnTo>
                <a:lnTo>
                  <a:pt x="776840" y="1243608"/>
                </a:lnTo>
                <a:lnTo>
                  <a:pt x="829047" y="1233610"/>
                </a:lnTo>
                <a:lnTo>
                  <a:pt x="879691" y="1219892"/>
                </a:lnTo>
                <a:lnTo>
                  <a:pt x="928598" y="1202614"/>
                </a:lnTo>
                <a:lnTo>
                  <a:pt x="975596" y="1181938"/>
                </a:lnTo>
                <a:lnTo>
                  <a:pt x="1020514" y="1158026"/>
                </a:lnTo>
                <a:lnTo>
                  <a:pt x="1063179" y="1131038"/>
                </a:lnTo>
                <a:lnTo>
                  <a:pt x="1103419" y="1101135"/>
                </a:lnTo>
                <a:lnTo>
                  <a:pt x="1141063" y="1068478"/>
                </a:lnTo>
                <a:lnTo>
                  <a:pt x="1175938" y="1033229"/>
                </a:lnTo>
                <a:lnTo>
                  <a:pt x="1207872" y="995548"/>
                </a:lnTo>
                <a:lnTo>
                  <a:pt x="1236694" y="955597"/>
                </a:lnTo>
                <a:lnTo>
                  <a:pt x="1262231" y="913537"/>
                </a:lnTo>
                <a:lnTo>
                  <a:pt x="1284311" y="869529"/>
                </a:lnTo>
                <a:lnTo>
                  <a:pt x="1302762" y="823733"/>
                </a:lnTo>
                <a:lnTo>
                  <a:pt x="1317412" y="776311"/>
                </a:lnTo>
                <a:lnTo>
                  <a:pt x="1328090" y="727424"/>
                </a:lnTo>
                <a:lnTo>
                  <a:pt x="1334623" y="677233"/>
                </a:lnTo>
                <a:lnTo>
                  <a:pt x="1336838" y="625900"/>
                </a:lnTo>
                <a:lnTo>
                  <a:pt x="1334623" y="574566"/>
                </a:lnTo>
                <a:lnTo>
                  <a:pt x="1328090" y="524376"/>
                </a:lnTo>
                <a:lnTo>
                  <a:pt x="1317412" y="475489"/>
                </a:lnTo>
                <a:lnTo>
                  <a:pt x="1302762" y="428067"/>
                </a:lnTo>
                <a:lnTo>
                  <a:pt x="1284311" y="382271"/>
                </a:lnTo>
                <a:lnTo>
                  <a:pt x="1262231" y="338263"/>
                </a:lnTo>
                <a:lnTo>
                  <a:pt x="1236694" y="296202"/>
                </a:lnTo>
                <a:lnTo>
                  <a:pt x="1207872" y="256251"/>
                </a:lnTo>
                <a:lnTo>
                  <a:pt x="1175938" y="218571"/>
                </a:lnTo>
                <a:lnTo>
                  <a:pt x="1141063" y="183322"/>
                </a:lnTo>
                <a:lnTo>
                  <a:pt x="1103419" y="150665"/>
                </a:lnTo>
                <a:lnTo>
                  <a:pt x="1063179" y="120762"/>
                </a:lnTo>
                <a:lnTo>
                  <a:pt x="1020514" y="93774"/>
                </a:lnTo>
                <a:lnTo>
                  <a:pt x="975596" y="69861"/>
                </a:lnTo>
                <a:lnTo>
                  <a:pt x="928598" y="49186"/>
                </a:lnTo>
                <a:lnTo>
                  <a:pt x="879691" y="31908"/>
                </a:lnTo>
                <a:lnTo>
                  <a:pt x="829047" y="18190"/>
                </a:lnTo>
                <a:lnTo>
                  <a:pt x="776840" y="8191"/>
                </a:lnTo>
                <a:lnTo>
                  <a:pt x="723239" y="2074"/>
                </a:lnTo>
                <a:lnTo>
                  <a:pt x="668418" y="0"/>
                </a:lnTo>
                <a:close/>
              </a:path>
            </a:pathLst>
          </a:custGeom>
          <a:solidFill>
            <a:srgbClr val="4362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520925" y="2204980"/>
            <a:ext cx="1336839" cy="1251800"/>
          </a:xfrm>
          <a:custGeom>
            <a:avLst/>
            <a:gdLst/>
            <a:ahLst/>
            <a:cxnLst/>
            <a:rect l="l" t="t" r="r" b="b"/>
            <a:pathLst>
              <a:path w="1336839" h="1251800">
                <a:moveTo>
                  <a:pt x="0" y="625900"/>
                </a:moveTo>
                <a:lnTo>
                  <a:pt x="2215" y="574566"/>
                </a:lnTo>
                <a:lnTo>
                  <a:pt x="8748" y="524375"/>
                </a:lnTo>
                <a:lnTo>
                  <a:pt x="19426" y="475488"/>
                </a:lnTo>
                <a:lnTo>
                  <a:pt x="34076" y="428067"/>
                </a:lnTo>
                <a:lnTo>
                  <a:pt x="52527" y="382271"/>
                </a:lnTo>
                <a:lnTo>
                  <a:pt x="74607" y="338262"/>
                </a:lnTo>
                <a:lnTo>
                  <a:pt x="100144" y="296202"/>
                </a:lnTo>
                <a:lnTo>
                  <a:pt x="128966" y="256251"/>
                </a:lnTo>
                <a:lnTo>
                  <a:pt x="160900" y="218571"/>
                </a:lnTo>
                <a:lnTo>
                  <a:pt x="195775" y="183321"/>
                </a:lnTo>
                <a:lnTo>
                  <a:pt x="233419" y="150665"/>
                </a:lnTo>
                <a:lnTo>
                  <a:pt x="273659" y="120762"/>
                </a:lnTo>
                <a:lnTo>
                  <a:pt x="316324" y="93774"/>
                </a:lnTo>
                <a:lnTo>
                  <a:pt x="361242" y="69861"/>
                </a:lnTo>
                <a:lnTo>
                  <a:pt x="408240" y="49186"/>
                </a:lnTo>
                <a:lnTo>
                  <a:pt x="457147" y="31908"/>
                </a:lnTo>
                <a:lnTo>
                  <a:pt x="507790" y="18190"/>
                </a:lnTo>
                <a:lnTo>
                  <a:pt x="559998" y="8191"/>
                </a:lnTo>
                <a:lnTo>
                  <a:pt x="613598" y="2074"/>
                </a:lnTo>
                <a:lnTo>
                  <a:pt x="668419" y="0"/>
                </a:lnTo>
                <a:lnTo>
                  <a:pt x="723240" y="2074"/>
                </a:lnTo>
                <a:lnTo>
                  <a:pt x="776840" y="8191"/>
                </a:lnTo>
                <a:lnTo>
                  <a:pt x="829048" y="18190"/>
                </a:lnTo>
                <a:lnTo>
                  <a:pt x="879691" y="31908"/>
                </a:lnTo>
                <a:lnTo>
                  <a:pt x="928598" y="49186"/>
                </a:lnTo>
                <a:lnTo>
                  <a:pt x="975596" y="69861"/>
                </a:lnTo>
                <a:lnTo>
                  <a:pt x="1020514" y="93774"/>
                </a:lnTo>
                <a:lnTo>
                  <a:pt x="1063179" y="120762"/>
                </a:lnTo>
                <a:lnTo>
                  <a:pt x="1103419" y="150665"/>
                </a:lnTo>
                <a:lnTo>
                  <a:pt x="1141063" y="183321"/>
                </a:lnTo>
                <a:lnTo>
                  <a:pt x="1175938" y="218571"/>
                </a:lnTo>
                <a:lnTo>
                  <a:pt x="1207872" y="256251"/>
                </a:lnTo>
                <a:lnTo>
                  <a:pt x="1236694" y="296202"/>
                </a:lnTo>
                <a:lnTo>
                  <a:pt x="1262231" y="338262"/>
                </a:lnTo>
                <a:lnTo>
                  <a:pt x="1284311" y="382271"/>
                </a:lnTo>
                <a:lnTo>
                  <a:pt x="1302762" y="428067"/>
                </a:lnTo>
                <a:lnTo>
                  <a:pt x="1317412" y="475488"/>
                </a:lnTo>
                <a:lnTo>
                  <a:pt x="1328090" y="524375"/>
                </a:lnTo>
                <a:lnTo>
                  <a:pt x="1334623" y="574566"/>
                </a:lnTo>
                <a:lnTo>
                  <a:pt x="1336839" y="625900"/>
                </a:lnTo>
                <a:lnTo>
                  <a:pt x="1334623" y="677233"/>
                </a:lnTo>
                <a:lnTo>
                  <a:pt x="1328090" y="727424"/>
                </a:lnTo>
                <a:lnTo>
                  <a:pt x="1317412" y="776311"/>
                </a:lnTo>
                <a:lnTo>
                  <a:pt x="1302762" y="823732"/>
                </a:lnTo>
                <a:lnTo>
                  <a:pt x="1284311" y="869528"/>
                </a:lnTo>
                <a:lnTo>
                  <a:pt x="1262231" y="913537"/>
                </a:lnTo>
                <a:lnTo>
                  <a:pt x="1236694" y="955597"/>
                </a:lnTo>
                <a:lnTo>
                  <a:pt x="1207872" y="995548"/>
                </a:lnTo>
                <a:lnTo>
                  <a:pt x="1175938" y="1033229"/>
                </a:lnTo>
                <a:lnTo>
                  <a:pt x="1141063" y="1068478"/>
                </a:lnTo>
                <a:lnTo>
                  <a:pt x="1103419" y="1101134"/>
                </a:lnTo>
                <a:lnTo>
                  <a:pt x="1063179" y="1131037"/>
                </a:lnTo>
                <a:lnTo>
                  <a:pt x="1020514" y="1158025"/>
                </a:lnTo>
                <a:lnTo>
                  <a:pt x="975596" y="1181938"/>
                </a:lnTo>
                <a:lnTo>
                  <a:pt x="928598" y="1202613"/>
                </a:lnTo>
                <a:lnTo>
                  <a:pt x="879691" y="1219891"/>
                </a:lnTo>
                <a:lnTo>
                  <a:pt x="829048" y="1233609"/>
                </a:lnTo>
                <a:lnTo>
                  <a:pt x="776840" y="1243608"/>
                </a:lnTo>
                <a:lnTo>
                  <a:pt x="723240" y="1249725"/>
                </a:lnTo>
                <a:lnTo>
                  <a:pt x="668419" y="1251800"/>
                </a:lnTo>
                <a:lnTo>
                  <a:pt x="613598" y="1249725"/>
                </a:lnTo>
                <a:lnTo>
                  <a:pt x="559998" y="1243608"/>
                </a:lnTo>
                <a:lnTo>
                  <a:pt x="507790" y="1233609"/>
                </a:lnTo>
                <a:lnTo>
                  <a:pt x="457147" y="1219891"/>
                </a:lnTo>
                <a:lnTo>
                  <a:pt x="408240" y="1202613"/>
                </a:lnTo>
                <a:lnTo>
                  <a:pt x="361242" y="1181938"/>
                </a:lnTo>
                <a:lnTo>
                  <a:pt x="316324" y="1158025"/>
                </a:lnTo>
                <a:lnTo>
                  <a:pt x="273659" y="1131037"/>
                </a:lnTo>
                <a:lnTo>
                  <a:pt x="233419" y="1101134"/>
                </a:lnTo>
                <a:lnTo>
                  <a:pt x="195775" y="1068478"/>
                </a:lnTo>
                <a:lnTo>
                  <a:pt x="160900" y="1033229"/>
                </a:lnTo>
                <a:lnTo>
                  <a:pt x="128966" y="995548"/>
                </a:lnTo>
                <a:lnTo>
                  <a:pt x="100144" y="955597"/>
                </a:lnTo>
                <a:lnTo>
                  <a:pt x="74607" y="913537"/>
                </a:lnTo>
                <a:lnTo>
                  <a:pt x="52527" y="869528"/>
                </a:lnTo>
                <a:lnTo>
                  <a:pt x="34076" y="823732"/>
                </a:lnTo>
                <a:lnTo>
                  <a:pt x="19426" y="776311"/>
                </a:lnTo>
                <a:lnTo>
                  <a:pt x="8748" y="727424"/>
                </a:lnTo>
                <a:lnTo>
                  <a:pt x="2215" y="677233"/>
                </a:lnTo>
                <a:lnTo>
                  <a:pt x="0" y="6259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38493" y="2643428"/>
            <a:ext cx="901700" cy="3632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300" b="1">
                <a:solidFill>
                  <a:srgbClr val="FFFFFF"/>
                </a:solidFill>
                <a:latin typeface="Microsoft YaHei UI"/>
                <a:cs typeface="Microsoft YaHei UI"/>
              </a:rPr>
              <a:t>语料库</a:t>
            </a:r>
            <a:endParaRPr sz="2300">
              <a:latin typeface="Microsoft YaHei UI"/>
              <a:cs typeface="Microsoft Ya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03668" y="4008725"/>
            <a:ext cx="171352" cy="182026"/>
          </a:xfrm>
          <a:custGeom>
            <a:avLst/>
            <a:gdLst/>
            <a:ahLst/>
            <a:cxnLst/>
            <a:rect l="l" t="t" r="r" b="b"/>
            <a:pathLst>
              <a:path w="171352" h="182026">
                <a:moveTo>
                  <a:pt x="171352" y="0"/>
                </a:moveTo>
                <a:lnTo>
                  <a:pt x="0" y="0"/>
                </a:lnTo>
                <a:lnTo>
                  <a:pt x="0" y="182026"/>
                </a:lnTo>
                <a:lnTo>
                  <a:pt x="171352" y="182026"/>
                </a:lnTo>
                <a:lnTo>
                  <a:pt x="171352" y="0"/>
                </a:lnTo>
                <a:close/>
              </a:path>
            </a:pathLst>
          </a:custGeom>
          <a:solidFill>
            <a:srgbClr val="B0B7D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921642" y="3837373"/>
            <a:ext cx="535405" cy="171352"/>
          </a:xfrm>
          <a:custGeom>
            <a:avLst/>
            <a:gdLst/>
            <a:ahLst/>
            <a:cxnLst/>
            <a:rect l="l" t="t" r="r" b="b"/>
            <a:pathLst>
              <a:path w="535405" h="171352">
                <a:moveTo>
                  <a:pt x="535405" y="0"/>
                </a:moveTo>
                <a:lnTo>
                  <a:pt x="0" y="0"/>
                </a:lnTo>
                <a:lnTo>
                  <a:pt x="0" y="171352"/>
                </a:lnTo>
                <a:lnTo>
                  <a:pt x="535405" y="171352"/>
                </a:lnTo>
                <a:lnTo>
                  <a:pt x="535405" y="0"/>
                </a:lnTo>
                <a:close/>
              </a:path>
            </a:pathLst>
          </a:custGeom>
          <a:solidFill>
            <a:srgbClr val="B0B7D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103668" y="3655347"/>
            <a:ext cx="171352" cy="182026"/>
          </a:xfrm>
          <a:custGeom>
            <a:avLst/>
            <a:gdLst/>
            <a:ahLst/>
            <a:cxnLst/>
            <a:rect l="l" t="t" r="r" b="b"/>
            <a:pathLst>
              <a:path w="171352" h="182026">
                <a:moveTo>
                  <a:pt x="171352" y="0"/>
                </a:moveTo>
                <a:lnTo>
                  <a:pt x="0" y="0"/>
                </a:lnTo>
                <a:lnTo>
                  <a:pt x="0" y="182026"/>
                </a:lnTo>
                <a:lnTo>
                  <a:pt x="171352" y="182026"/>
                </a:lnTo>
                <a:lnTo>
                  <a:pt x="171352" y="0"/>
                </a:lnTo>
                <a:close/>
              </a:path>
            </a:pathLst>
          </a:custGeom>
          <a:solidFill>
            <a:srgbClr val="B0B7D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186661" y="4389316"/>
            <a:ext cx="2005365" cy="1879428"/>
          </a:xfrm>
          <a:custGeom>
            <a:avLst/>
            <a:gdLst/>
            <a:ahLst/>
            <a:cxnLst/>
            <a:rect l="l" t="t" r="r" b="b"/>
            <a:pathLst>
              <a:path w="2005365" h="1879428">
                <a:moveTo>
                  <a:pt x="1002682" y="0"/>
                </a:moveTo>
                <a:lnTo>
                  <a:pt x="920447" y="3115"/>
                </a:lnTo>
                <a:lnTo>
                  <a:pt x="840042" y="12299"/>
                </a:lnTo>
                <a:lnTo>
                  <a:pt x="761726" y="27310"/>
                </a:lnTo>
                <a:lnTo>
                  <a:pt x="685757" y="47907"/>
                </a:lnTo>
                <a:lnTo>
                  <a:pt x="612393" y="73847"/>
                </a:lnTo>
                <a:lnTo>
                  <a:pt x="541892" y="104889"/>
                </a:lnTo>
                <a:lnTo>
                  <a:pt x="474512" y="140790"/>
                </a:lnTo>
                <a:lnTo>
                  <a:pt x="410511" y="181310"/>
                </a:lnTo>
                <a:lnTo>
                  <a:pt x="350147" y="226205"/>
                </a:lnTo>
                <a:lnTo>
                  <a:pt x="293678" y="275235"/>
                </a:lnTo>
                <a:lnTo>
                  <a:pt x="241363" y="328158"/>
                </a:lnTo>
                <a:lnTo>
                  <a:pt x="193459" y="384731"/>
                </a:lnTo>
                <a:lnTo>
                  <a:pt x="150224" y="444712"/>
                </a:lnTo>
                <a:lnTo>
                  <a:pt x="111917" y="507861"/>
                </a:lnTo>
                <a:lnTo>
                  <a:pt x="78795" y="573934"/>
                </a:lnTo>
                <a:lnTo>
                  <a:pt x="51117" y="642691"/>
                </a:lnTo>
                <a:lnTo>
                  <a:pt x="29140" y="713889"/>
                </a:lnTo>
                <a:lnTo>
                  <a:pt x="13123" y="787287"/>
                </a:lnTo>
                <a:lnTo>
                  <a:pt x="3323" y="862642"/>
                </a:lnTo>
                <a:lnTo>
                  <a:pt x="0" y="939713"/>
                </a:lnTo>
                <a:lnTo>
                  <a:pt x="3323" y="1016784"/>
                </a:lnTo>
                <a:lnTo>
                  <a:pt x="13123" y="1092140"/>
                </a:lnTo>
                <a:lnTo>
                  <a:pt x="29140" y="1165537"/>
                </a:lnTo>
                <a:lnTo>
                  <a:pt x="51117" y="1236736"/>
                </a:lnTo>
                <a:lnTo>
                  <a:pt x="78795" y="1305493"/>
                </a:lnTo>
                <a:lnTo>
                  <a:pt x="111917" y="1371566"/>
                </a:lnTo>
                <a:lnTo>
                  <a:pt x="150224" y="1434715"/>
                </a:lnTo>
                <a:lnTo>
                  <a:pt x="193459" y="1494696"/>
                </a:lnTo>
                <a:lnTo>
                  <a:pt x="241363" y="1551269"/>
                </a:lnTo>
                <a:lnTo>
                  <a:pt x="293678" y="1604192"/>
                </a:lnTo>
                <a:lnTo>
                  <a:pt x="350147" y="1653222"/>
                </a:lnTo>
                <a:lnTo>
                  <a:pt x="410511" y="1698117"/>
                </a:lnTo>
                <a:lnTo>
                  <a:pt x="474512" y="1738637"/>
                </a:lnTo>
                <a:lnTo>
                  <a:pt x="541892" y="1774538"/>
                </a:lnTo>
                <a:lnTo>
                  <a:pt x="612393" y="1805580"/>
                </a:lnTo>
                <a:lnTo>
                  <a:pt x="685757" y="1831520"/>
                </a:lnTo>
                <a:lnTo>
                  <a:pt x="761726" y="1852117"/>
                </a:lnTo>
                <a:lnTo>
                  <a:pt x="840042" y="1867128"/>
                </a:lnTo>
                <a:lnTo>
                  <a:pt x="920447" y="1876313"/>
                </a:lnTo>
                <a:lnTo>
                  <a:pt x="1002682" y="1879428"/>
                </a:lnTo>
                <a:lnTo>
                  <a:pt x="1084918" y="1876313"/>
                </a:lnTo>
                <a:lnTo>
                  <a:pt x="1165323" y="1867128"/>
                </a:lnTo>
                <a:lnTo>
                  <a:pt x="1243639" y="1852117"/>
                </a:lnTo>
                <a:lnTo>
                  <a:pt x="1319608" y="1831520"/>
                </a:lnTo>
                <a:lnTo>
                  <a:pt x="1392972" y="1805580"/>
                </a:lnTo>
                <a:lnTo>
                  <a:pt x="1463473" y="1774538"/>
                </a:lnTo>
                <a:lnTo>
                  <a:pt x="1530853" y="1738637"/>
                </a:lnTo>
                <a:lnTo>
                  <a:pt x="1594854" y="1698117"/>
                </a:lnTo>
                <a:lnTo>
                  <a:pt x="1655218" y="1653222"/>
                </a:lnTo>
                <a:lnTo>
                  <a:pt x="1711686" y="1604192"/>
                </a:lnTo>
                <a:lnTo>
                  <a:pt x="1764002" y="1551269"/>
                </a:lnTo>
                <a:lnTo>
                  <a:pt x="1811906" y="1494696"/>
                </a:lnTo>
                <a:lnTo>
                  <a:pt x="1855140" y="1434715"/>
                </a:lnTo>
                <a:lnTo>
                  <a:pt x="1893448" y="1371566"/>
                </a:lnTo>
                <a:lnTo>
                  <a:pt x="1926569" y="1305493"/>
                </a:lnTo>
                <a:lnTo>
                  <a:pt x="1954248" y="1236736"/>
                </a:lnTo>
                <a:lnTo>
                  <a:pt x="1976224" y="1165537"/>
                </a:lnTo>
                <a:lnTo>
                  <a:pt x="1992242" y="1092140"/>
                </a:lnTo>
                <a:lnTo>
                  <a:pt x="2002041" y="1016784"/>
                </a:lnTo>
                <a:lnTo>
                  <a:pt x="2005365" y="939713"/>
                </a:lnTo>
                <a:lnTo>
                  <a:pt x="2002041" y="862642"/>
                </a:lnTo>
                <a:lnTo>
                  <a:pt x="1992242" y="787287"/>
                </a:lnTo>
                <a:lnTo>
                  <a:pt x="1976224" y="713889"/>
                </a:lnTo>
                <a:lnTo>
                  <a:pt x="1954248" y="642691"/>
                </a:lnTo>
                <a:lnTo>
                  <a:pt x="1926569" y="573934"/>
                </a:lnTo>
                <a:lnTo>
                  <a:pt x="1893448" y="507861"/>
                </a:lnTo>
                <a:lnTo>
                  <a:pt x="1855140" y="444712"/>
                </a:lnTo>
                <a:lnTo>
                  <a:pt x="1811906" y="384731"/>
                </a:lnTo>
                <a:lnTo>
                  <a:pt x="1764002" y="328158"/>
                </a:lnTo>
                <a:lnTo>
                  <a:pt x="1711686" y="275235"/>
                </a:lnTo>
                <a:lnTo>
                  <a:pt x="1655218" y="226205"/>
                </a:lnTo>
                <a:lnTo>
                  <a:pt x="1594854" y="181310"/>
                </a:lnTo>
                <a:lnTo>
                  <a:pt x="1530853" y="140790"/>
                </a:lnTo>
                <a:lnTo>
                  <a:pt x="1463473" y="104889"/>
                </a:lnTo>
                <a:lnTo>
                  <a:pt x="1392972" y="73847"/>
                </a:lnTo>
                <a:lnTo>
                  <a:pt x="1319608" y="47907"/>
                </a:lnTo>
                <a:lnTo>
                  <a:pt x="1243639" y="27310"/>
                </a:lnTo>
                <a:lnTo>
                  <a:pt x="1165323" y="12299"/>
                </a:lnTo>
                <a:lnTo>
                  <a:pt x="1084918" y="3115"/>
                </a:lnTo>
                <a:lnTo>
                  <a:pt x="1002682" y="0"/>
                </a:lnTo>
                <a:close/>
              </a:path>
            </a:pathLst>
          </a:custGeom>
          <a:solidFill>
            <a:srgbClr val="4362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186661" y="4389316"/>
            <a:ext cx="2005366" cy="1879428"/>
          </a:xfrm>
          <a:custGeom>
            <a:avLst/>
            <a:gdLst/>
            <a:ahLst/>
            <a:cxnLst/>
            <a:rect l="l" t="t" r="r" b="b"/>
            <a:pathLst>
              <a:path w="2005366" h="1879428">
                <a:moveTo>
                  <a:pt x="0" y="939714"/>
                </a:moveTo>
                <a:lnTo>
                  <a:pt x="3323" y="862642"/>
                </a:lnTo>
                <a:lnTo>
                  <a:pt x="13123" y="787287"/>
                </a:lnTo>
                <a:lnTo>
                  <a:pt x="29140" y="713889"/>
                </a:lnTo>
                <a:lnTo>
                  <a:pt x="51117" y="642691"/>
                </a:lnTo>
                <a:lnTo>
                  <a:pt x="78795" y="573934"/>
                </a:lnTo>
                <a:lnTo>
                  <a:pt x="111917" y="507861"/>
                </a:lnTo>
                <a:lnTo>
                  <a:pt x="150224" y="444712"/>
                </a:lnTo>
                <a:lnTo>
                  <a:pt x="193459" y="384731"/>
                </a:lnTo>
                <a:lnTo>
                  <a:pt x="241363" y="328158"/>
                </a:lnTo>
                <a:lnTo>
                  <a:pt x="293679" y="275235"/>
                </a:lnTo>
                <a:lnTo>
                  <a:pt x="350147" y="226205"/>
                </a:lnTo>
                <a:lnTo>
                  <a:pt x="410511" y="181310"/>
                </a:lnTo>
                <a:lnTo>
                  <a:pt x="474512" y="140790"/>
                </a:lnTo>
                <a:lnTo>
                  <a:pt x="541892" y="104889"/>
                </a:lnTo>
                <a:lnTo>
                  <a:pt x="612393" y="73847"/>
                </a:lnTo>
                <a:lnTo>
                  <a:pt x="685757" y="47907"/>
                </a:lnTo>
                <a:lnTo>
                  <a:pt x="761726" y="27310"/>
                </a:lnTo>
                <a:lnTo>
                  <a:pt x="840042" y="12299"/>
                </a:lnTo>
                <a:lnTo>
                  <a:pt x="920447" y="3115"/>
                </a:lnTo>
                <a:lnTo>
                  <a:pt x="1002683" y="0"/>
                </a:lnTo>
                <a:lnTo>
                  <a:pt x="1084918" y="3115"/>
                </a:lnTo>
                <a:lnTo>
                  <a:pt x="1165323" y="12299"/>
                </a:lnTo>
                <a:lnTo>
                  <a:pt x="1243639" y="27310"/>
                </a:lnTo>
                <a:lnTo>
                  <a:pt x="1319608" y="47907"/>
                </a:lnTo>
                <a:lnTo>
                  <a:pt x="1392972" y="73847"/>
                </a:lnTo>
                <a:lnTo>
                  <a:pt x="1463473" y="104889"/>
                </a:lnTo>
                <a:lnTo>
                  <a:pt x="1530853" y="140790"/>
                </a:lnTo>
                <a:lnTo>
                  <a:pt x="1594854" y="181310"/>
                </a:lnTo>
                <a:lnTo>
                  <a:pt x="1655218" y="226205"/>
                </a:lnTo>
                <a:lnTo>
                  <a:pt x="1711687" y="275235"/>
                </a:lnTo>
                <a:lnTo>
                  <a:pt x="1764002" y="328158"/>
                </a:lnTo>
                <a:lnTo>
                  <a:pt x="1811906" y="384731"/>
                </a:lnTo>
                <a:lnTo>
                  <a:pt x="1855141" y="444712"/>
                </a:lnTo>
                <a:lnTo>
                  <a:pt x="1893448" y="507861"/>
                </a:lnTo>
                <a:lnTo>
                  <a:pt x="1926570" y="573934"/>
                </a:lnTo>
                <a:lnTo>
                  <a:pt x="1954248" y="642691"/>
                </a:lnTo>
                <a:lnTo>
                  <a:pt x="1976225" y="713889"/>
                </a:lnTo>
                <a:lnTo>
                  <a:pt x="1992242" y="787287"/>
                </a:lnTo>
                <a:lnTo>
                  <a:pt x="2002042" y="862642"/>
                </a:lnTo>
                <a:lnTo>
                  <a:pt x="2005366" y="939714"/>
                </a:lnTo>
                <a:lnTo>
                  <a:pt x="2002042" y="1016785"/>
                </a:lnTo>
                <a:lnTo>
                  <a:pt x="1992242" y="1092140"/>
                </a:lnTo>
                <a:lnTo>
                  <a:pt x="1976225" y="1165538"/>
                </a:lnTo>
                <a:lnTo>
                  <a:pt x="1954248" y="1236736"/>
                </a:lnTo>
                <a:lnTo>
                  <a:pt x="1926570" y="1305493"/>
                </a:lnTo>
                <a:lnTo>
                  <a:pt x="1893448" y="1371566"/>
                </a:lnTo>
                <a:lnTo>
                  <a:pt x="1855141" y="1434715"/>
                </a:lnTo>
                <a:lnTo>
                  <a:pt x="1811906" y="1494697"/>
                </a:lnTo>
                <a:lnTo>
                  <a:pt x="1764002" y="1551269"/>
                </a:lnTo>
                <a:lnTo>
                  <a:pt x="1711687" y="1604192"/>
                </a:lnTo>
                <a:lnTo>
                  <a:pt x="1655218" y="1653222"/>
                </a:lnTo>
                <a:lnTo>
                  <a:pt x="1594854" y="1698117"/>
                </a:lnTo>
                <a:lnTo>
                  <a:pt x="1530853" y="1738637"/>
                </a:lnTo>
                <a:lnTo>
                  <a:pt x="1463473" y="1774538"/>
                </a:lnTo>
                <a:lnTo>
                  <a:pt x="1392972" y="1805580"/>
                </a:lnTo>
                <a:lnTo>
                  <a:pt x="1319608" y="1831520"/>
                </a:lnTo>
                <a:lnTo>
                  <a:pt x="1243639" y="1852117"/>
                </a:lnTo>
                <a:lnTo>
                  <a:pt x="1165323" y="1867128"/>
                </a:lnTo>
                <a:lnTo>
                  <a:pt x="1084918" y="1876312"/>
                </a:lnTo>
                <a:lnTo>
                  <a:pt x="1002683" y="1879428"/>
                </a:lnTo>
                <a:lnTo>
                  <a:pt x="920447" y="1876312"/>
                </a:lnTo>
                <a:lnTo>
                  <a:pt x="840042" y="1867128"/>
                </a:lnTo>
                <a:lnTo>
                  <a:pt x="761726" y="1852117"/>
                </a:lnTo>
                <a:lnTo>
                  <a:pt x="685757" y="1831520"/>
                </a:lnTo>
                <a:lnTo>
                  <a:pt x="612393" y="1805580"/>
                </a:lnTo>
                <a:lnTo>
                  <a:pt x="541892" y="1774538"/>
                </a:lnTo>
                <a:lnTo>
                  <a:pt x="474512" y="1738637"/>
                </a:lnTo>
                <a:lnTo>
                  <a:pt x="410511" y="1698117"/>
                </a:lnTo>
                <a:lnTo>
                  <a:pt x="350147" y="1653222"/>
                </a:lnTo>
                <a:lnTo>
                  <a:pt x="293679" y="1604192"/>
                </a:lnTo>
                <a:lnTo>
                  <a:pt x="241363" y="1551269"/>
                </a:lnTo>
                <a:lnTo>
                  <a:pt x="193459" y="1494697"/>
                </a:lnTo>
                <a:lnTo>
                  <a:pt x="150224" y="1434715"/>
                </a:lnTo>
                <a:lnTo>
                  <a:pt x="111917" y="1371566"/>
                </a:lnTo>
                <a:lnTo>
                  <a:pt x="78795" y="1305493"/>
                </a:lnTo>
                <a:lnTo>
                  <a:pt x="51117" y="1236736"/>
                </a:lnTo>
                <a:lnTo>
                  <a:pt x="29140" y="1165538"/>
                </a:lnTo>
                <a:lnTo>
                  <a:pt x="13123" y="1092140"/>
                </a:lnTo>
                <a:lnTo>
                  <a:pt x="3323" y="1016785"/>
                </a:lnTo>
                <a:lnTo>
                  <a:pt x="0" y="939714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567043" y="5131800"/>
            <a:ext cx="1244600" cy="3784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400" b="1">
                <a:solidFill>
                  <a:srgbClr val="FFFFFF"/>
                </a:solidFill>
                <a:latin typeface="Microsoft YaHei UI"/>
                <a:cs typeface="Microsoft YaHei UI"/>
              </a:rPr>
              <a:t>已有词表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82233" y="3681807"/>
            <a:ext cx="413779" cy="467271"/>
          </a:xfrm>
          <a:custGeom>
            <a:avLst/>
            <a:gdLst/>
            <a:ahLst/>
            <a:cxnLst/>
            <a:rect l="l" t="t" r="r" b="b"/>
            <a:pathLst>
              <a:path w="413779" h="467271">
                <a:moveTo>
                  <a:pt x="206890" y="0"/>
                </a:moveTo>
                <a:lnTo>
                  <a:pt x="206890" y="93454"/>
                </a:lnTo>
                <a:lnTo>
                  <a:pt x="0" y="93454"/>
                </a:lnTo>
                <a:lnTo>
                  <a:pt x="0" y="373816"/>
                </a:lnTo>
                <a:lnTo>
                  <a:pt x="206890" y="373816"/>
                </a:lnTo>
                <a:lnTo>
                  <a:pt x="206890" y="467271"/>
                </a:lnTo>
                <a:lnTo>
                  <a:pt x="413779" y="233635"/>
                </a:lnTo>
                <a:lnTo>
                  <a:pt x="206890" y="0"/>
                </a:lnTo>
                <a:close/>
              </a:path>
            </a:pathLst>
          </a:custGeom>
          <a:solidFill>
            <a:srgbClr val="B0B7D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945692" y="2576851"/>
            <a:ext cx="2507244" cy="2364324"/>
          </a:xfrm>
          <a:custGeom>
            <a:avLst/>
            <a:gdLst/>
            <a:ahLst/>
            <a:cxnLst/>
            <a:rect l="l" t="t" r="r" b="b"/>
            <a:pathLst>
              <a:path w="2507244" h="2364324">
                <a:moveTo>
                  <a:pt x="1253622" y="0"/>
                </a:moveTo>
                <a:lnTo>
                  <a:pt x="1150805" y="3918"/>
                </a:lnTo>
                <a:lnTo>
                  <a:pt x="1050277" y="15472"/>
                </a:lnTo>
                <a:lnTo>
                  <a:pt x="952361" y="34356"/>
                </a:lnTo>
                <a:lnTo>
                  <a:pt x="857380" y="60267"/>
                </a:lnTo>
                <a:lnTo>
                  <a:pt x="765655" y="92900"/>
                </a:lnTo>
                <a:lnTo>
                  <a:pt x="677510" y="131950"/>
                </a:lnTo>
                <a:lnTo>
                  <a:pt x="593267" y="177115"/>
                </a:lnTo>
                <a:lnTo>
                  <a:pt x="513248" y="228088"/>
                </a:lnTo>
                <a:lnTo>
                  <a:pt x="437777" y="284567"/>
                </a:lnTo>
                <a:lnTo>
                  <a:pt x="367177" y="346247"/>
                </a:lnTo>
                <a:lnTo>
                  <a:pt x="301769" y="412824"/>
                </a:lnTo>
                <a:lnTo>
                  <a:pt x="241876" y="483992"/>
                </a:lnTo>
                <a:lnTo>
                  <a:pt x="187821" y="559450"/>
                </a:lnTo>
                <a:lnTo>
                  <a:pt x="139926" y="638891"/>
                </a:lnTo>
                <a:lnTo>
                  <a:pt x="98515" y="722011"/>
                </a:lnTo>
                <a:lnTo>
                  <a:pt x="63910" y="808508"/>
                </a:lnTo>
                <a:lnTo>
                  <a:pt x="36433" y="898075"/>
                </a:lnTo>
                <a:lnTo>
                  <a:pt x="16407" y="990410"/>
                </a:lnTo>
                <a:lnTo>
                  <a:pt x="4155" y="1085207"/>
                </a:lnTo>
                <a:lnTo>
                  <a:pt x="0" y="1182162"/>
                </a:lnTo>
                <a:lnTo>
                  <a:pt x="4155" y="1279118"/>
                </a:lnTo>
                <a:lnTo>
                  <a:pt x="16407" y="1373915"/>
                </a:lnTo>
                <a:lnTo>
                  <a:pt x="36433" y="1466249"/>
                </a:lnTo>
                <a:lnTo>
                  <a:pt x="63910" y="1555817"/>
                </a:lnTo>
                <a:lnTo>
                  <a:pt x="98515" y="1642313"/>
                </a:lnTo>
                <a:lnTo>
                  <a:pt x="139926" y="1725434"/>
                </a:lnTo>
                <a:lnTo>
                  <a:pt x="187821" y="1804875"/>
                </a:lnTo>
                <a:lnTo>
                  <a:pt x="241876" y="1880332"/>
                </a:lnTo>
                <a:lnTo>
                  <a:pt x="301769" y="1951500"/>
                </a:lnTo>
                <a:lnTo>
                  <a:pt x="367177" y="2018077"/>
                </a:lnTo>
                <a:lnTo>
                  <a:pt x="437777" y="2079757"/>
                </a:lnTo>
                <a:lnTo>
                  <a:pt x="513248" y="2136235"/>
                </a:lnTo>
                <a:lnTo>
                  <a:pt x="593267" y="2187209"/>
                </a:lnTo>
                <a:lnTo>
                  <a:pt x="677510" y="2232373"/>
                </a:lnTo>
                <a:lnTo>
                  <a:pt x="765655" y="2271424"/>
                </a:lnTo>
                <a:lnTo>
                  <a:pt x="857380" y="2304057"/>
                </a:lnTo>
                <a:lnTo>
                  <a:pt x="952361" y="2329967"/>
                </a:lnTo>
                <a:lnTo>
                  <a:pt x="1050277" y="2348852"/>
                </a:lnTo>
                <a:lnTo>
                  <a:pt x="1150805" y="2360405"/>
                </a:lnTo>
                <a:lnTo>
                  <a:pt x="1253622" y="2364324"/>
                </a:lnTo>
                <a:lnTo>
                  <a:pt x="1356438" y="2360405"/>
                </a:lnTo>
                <a:lnTo>
                  <a:pt x="1456965" y="2348852"/>
                </a:lnTo>
                <a:lnTo>
                  <a:pt x="1554881" y="2329967"/>
                </a:lnTo>
                <a:lnTo>
                  <a:pt x="1649863" y="2304057"/>
                </a:lnTo>
                <a:lnTo>
                  <a:pt x="1741588" y="2271424"/>
                </a:lnTo>
                <a:lnTo>
                  <a:pt x="1829733" y="2232373"/>
                </a:lnTo>
                <a:lnTo>
                  <a:pt x="1913976" y="2187209"/>
                </a:lnTo>
                <a:lnTo>
                  <a:pt x="1993994" y="2136235"/>
                </a:lnTo>
                <a:lnTo>
                  <a:pt x="2069465" y="2079757"/>
                </a:lnTo>
                <a:lnTo>
                  <a:pt x="2140066" y="2018077"/>
                </a:lnTo>
                <a:lnTo>
                  <a:pt x="2205474" y="1951500"/>
                </a:lnTo>
                <a:lnTo>
                  <a:pt x="2265367" y="1880332"/>
                </a:lnTo>
                <a:lnTo>
                  <a:pt x="2319422" y="1804875"/>
                </a:lnTo>
                <a:lnTo>
                  <a:pt x="2367317" y="1725434"/>
                </a:lnTo>
                <a:lnTo>
                  <a:pt x="2408728" y="1642313"/>
                </a:lnTo>
                <a:lnTo>
                  <a:pt x="2443333" y="1555817"/>
                </a:lnTo>
                <a:lnTo>
                  <a:pt x="2470810" y="1466249"/>
                </a:lnTo>
                <a:lnTo>
                  <a:pt x="2490836" y="1373915"/>
                </a:lnTo>
                <a:lnTo>
                  <a:pt x="2503088" y="1279118"/>
                </a:lnTo>
                <a:lnTo>
                  <a:pt x="2507244" y="1182162"/>
                </a:lnTo>
                <a:lnTo>
                  <a:pt x="2503088" y="1085207"/>
                </a:lnTo>
                <a:lnTo>
                  <a:pt x="2490836" y="990410"/>
                </a:lnTo>
                <a:lnTo>
                  <a:pt x="2470810" y="898075"/>
                </a:lnTo>
                <a:lnTo>
                  <a:pt x="2443333" y="808508"/>
                </a:lnTo>
                <a:lnTo>
                  <a:pt x="2408728" y="722011"/>
                </a:lnTo>
                <a:lnTo>
                  <a:pt x="2367317" y="638891"/>
                </a:lnTo>
                <a:lnTo>
                  <a:pt x="2319422" y="559450"/>
                </a:lnTo>
                <a:lnTo>
                  <a:pt x="2265367" y="483992"/>
                </a:lnTo>
                <a:lnTo>
                  <a:pt x="2205474" y="412824"/>
                </a:lnTo>
                <a:lnTo>
                  <a:pt x="2140066" y="346247"/>
                </a:lnTo>
                <a:lnTo>
                  <a:pt x="2069465" y="284567"/>
                </a:lnTo>
                <a:lnTo>
                  <a:pt x="1993994" y="228088"/>
                </a:lnTo>
                <a:lnTo>
                  <a:pt x="1913976" y="177115"/>
                </a:lnTo>
                <a:lnTo>
                  <a:pt x="1829733" y="131950"/>
                </a:lnTo>
                <a:lnTo>
                  <a:pt x="1741588" y="92900"/>
                </a:lnTo>
                <a:lnTo>
                  <a:pt x="1649863" y="60267"/>
                </a:lnTo>
                <a:lnTo>
                  <a:pt x="1554881" y="34356"/>
                </a:lnTo>
                <a:lnTo>
                  <a:pt x="1456965" y="15472"/>
                </a:lnTo>
                <a:lnTo>
                  <a:pt x="1356438" y="3918"/>
                </a:lnTo>
                <a:lnTo>
                  <a:pt x="1253622" y="0"/>
                </a:lnTo>
                <a:close/>
              </a:path>
            </a:pathLst>
          </a:custGeom>
          <a:solidFill>
            <a:srgbClr val="4362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945692" y="2576851"/>
            <a:ext cx="2507244" cy="2364324"/>
          </a:xfrm>
          <a:custGeom>
            <a:avLst/>
            <a:gdLst/>
            <a:ahLst/>
            <a:cxnLst/>
            <a:rect l="l" t="t" r="r" b="b"/>
            <a:pathLst>
              <a:path w="2507244" h="2364324">
                <a:moveTo>
                  <a:pt x="0" y="1182162"/>
                </a:moveTo>
                <a:lnTo>
                  <a:pt x="4155" y="1085206"/>
                </a:lnTo>
                <a:lnTo>
                  <a:pt x="16407" y="990409"/>
                </a:lnTo>
                <a:lnTo>
                  <a:pt x="36433" y="898074"/>
                </a:lnTo>
                <a:lnTo>
                  <a:pt x="63910" y="808507"/>
                </a:lnTo>
                <a:lnTo>
                  <a:pt x="98515" y="722011"/>
                </a:lnTo>
                <a:lnTo>
                  <a:pt x="139927" y="638890"/>
                </a:lnTo>
                <a:lnTo>
                  <a:pt x="187821" y="559449"/>
                </a:lnTo>
                <a:lnTo>
                  <a:pt x="241876" y="483992"/>
                </a:lnTo>
                <a:lnTo>
                  <a:pt x="301769" y="412823"/>
                </a:lnTo>
                <a:lnTo>
                  <a:pt x="367177" y="346247"/>
                </a:lnTo>
                <a:lnTo>
                  <a:pt x="437778" y="284567"/>
                </a:lnTo>
                <a:lnTo>
                  <a:pt x="513249" y="228088"/>
                </a:lnTo>
                <a:lnTo>
                  <a:pt x="593267" y="177115"/>
                </a:lnTo>
                <a:lnTo>
                  <a:pt x="677510" y="131950"/>
                </a:lnTo>
                <a:lnTo>
                  <a:pt x="765655" y="92900"/>
                </a:lnTo>
                <a:lnTo>
                  <a:pt x="857380" y="60267"/>
                </a:lnTo>
                <a:lnTo>
                  <a:pt x="952362" y="34356"/>
                </a:lnTo>
                <a:lnTo>
                  <a:pt x="1050278" y="15472"/>
                </a:lnTo>
                <a:lnTo>
                  <a:pt x="1150805" y="3918"/>
                </a:lnTo>
                <a:lnTo>
                  <a:pt x="1253622" y="0"/>
                </a:lnTo>
                <a:lnTo>
                  <a:pt x="1356438" y="3918"/>
                </a:lnTo>
                <a:lnTo>
                  <a:pt x="1456965" y="15472"/>
                </a:lnTo>
                <a:lnTo>
                  <a:pt x="1554881" y="34356"/>
                </a:lnTo>
                <a:lnTo>
                  <a:pt x="1649863" y="60267"/>
                </a:lnTo>
                <a:lnTo>
                  <a:pt x="1741588" y="92900"/>
                </a:lnTo>
                <a:lnTo>
                  <a:pt x="1829733" y="131950"/>
                </a:lnTo>
                <a:lnTo>
                  <a:pt x="1913976" y="177115"/>
                </a:lnTo>
                <a:lnTo>
                  <a:pt x="1993994" y="228088"/>
                </a:lnTo>
                <a:lnTo>
                  <a:pt x="2069465" y="284567"/>
                </a:lnTo>
                <a:lnTo>
                  <a:pt x="2140066" y="346247"/>
                </a:lnTo>
                <a:lnTo>
                  <a:pt x="2205474" y="412823"/>
                </a:lnTo>
                <a:lnTo>
                  <a:pt x="2265367" y="483992"/>
                </a:lnTo>
                <a:lnTo>
                  <a:pt x="2319422" y="559449"/>
                </a:lnTo>
                <a:lnTo>
                  <a:pt x="2367316" y="638890"/>
                </a:lnTo>
                <a:lnTo>
                  <a:pt x="2408728" y="722011"/>
                </a:lnTo>
                <a:lnTo>
                  <a:pt x="2443333" y="808507"/>
                </a:lnTo>
                <a:lnTo>
                  <a:pt x="2470810" y="898074"/>
                </a:lnTo>
                <a:lnTo>
                  <a:pt x="2490836" y="990409"/>
                </a:lnTo>
                <a:lnTo>
                  <a:pt x="2503088" y="1085206"/>
                </a:lnTo>
                <a:lnTo>
                  <a:pt x="2507244" y="1182162"/>
                </a:lnTo>
                <a:lnTo>
                  <a:pt x="2503088" y="1279117"/>
                </a:lnTo>
                <a:lnTo>
                  <a:pt x="2490836" y="1373914"/>
                </a:lnTo>
                <a:lnTo>
                  <a:pt x="2470810" y="1466249"/>
                </a:lnTo>
                <a:lnTo>
                  <a:pt x="2443333" y="1555816"/>
                </a:lnTo>
                <a:lnTo>
                  <a:pt x="2408728" y="1642312"/>
                </a:lnTo>
                <a:lnTo>
                  <a:pt x="2367316" y="1725433"/>
                </a:lnTo>
                <a:lnTo>
                  <a:pt x="2319422" y="1804874"/>
                </a:lnTo>
                <a:lnTo>
                  <a:pt x="2265367" y="1880331"/>
                </a:lnTo>
                <a:lnTo>
                  <a:pt x="2205474" y="1951500"/>
                </a:lnTo>
                <a:lnTo>
                  <a:pt x="2140066" y="2018076"/>
                </a:lnTo>
                <a:lnTo>
                  <a:pt x="2069465" y="2079756"/>
                </a:lnTo>
                <a:lnTo>
                  <a:pt x="1993994" y="2136235"/>
                </a:lnTo>
                <a:lnTo>
                  <a:pt x="1913976" y="2187208"/>
                </a:lnTo>
                <a:lnTo>
                  <a:pt x="1829733" y="2232373"/>
                </a:lnTo>
                <a:lnTo>
                  <a:pt x="1741588" y="2271423"/>
                </a:lnTo>
                <a:lnTo>
                  <a:pt x="1649863" y="2304056"/>
                </a:lnTo>
                <a:lnTo>
                  <a:pt x="1554881" y="2329967"/>
                </a:lnTo>
                <a:lnTo>
                  <a:pt x="1456965" y="2348851"/>
                </a:lnTo>
                <a:lnTo>
                  <a:pt x="1356438" y="2360405"/>
                </a:lnTo>
                <a:lnTo>
                  <a:pt x="1253622" y="2364324"/>
                </a:lnTo>
                <a:lnTo>
                  <a:pt x="1150805" y="2360405"/>
                </a:lnTo>
                <a:lnTo>
                  <a:pt x="1050278" y="2348851"/>
                </a:lnTo>
                <a:lnTo>
                  <a:pt x="952362" y="2329967"/>
                </a:lnTo>
                <a:lnTo>
                  <a:pt x="857380" y="2304056"/>
                </a:lnTo>
                <a:lnTo>
                  <a:pt x="765655" y="2271423"/>
                </a:lnTo>
                <a:lnTo>
                  <a:pt x="677510" y="2232373"/>
                </a:lnTo>
                <a:lnTo>
                  <a:pt x="593267" y="2187208"/>
                </a:lnTo>
                <a:lnTo>
                  <a:pt x="513249" y="2136235"/>
                </a:lnTo>
                <a:lnTo>
                  <a:pt x="437778" y="2079756"/>
                </a:lnTo>
                <a:lnTo>
                  <a:pt x="367177" y="2018076"/>
                </a:lnTo>
                <a:lnTo>
                  <a:pt x="301769" y="1951500"/>
                </a:lnTo>
                <a:lnTo>
                  <a:pt x="241876" y="1880331"/>
                </a:lnTo>
                <a:lnTo>
                  <a:pt x="187821" y="1804874"/>
                </a:lnTo>
                <a:lnTo>
                  <a:pt x="139927" y="1725433"/>
                </a:lnTo>
                <a:lnTo>
                  <a:pt x="98515" y="1642312"/>
                </a:lnTo>
                <a:lnTo>
                  <a:pt x="63910" y="1555816"/>
                </a:lnTo>
                <a:lnTo>
                  <a:pt x="36433" y="1466249"/>
                </a:lnTo>
                <a:lnTo>
                  <a:pt x="16407" y="1373914"/>
                </a:lnTo>
                <a:lnTo>
                  <a:pt x="4155" y="1279117"/>
                </a:lnTo>
                <a:lnTo>
                  <a:pt x="0" y="1182162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62702" y="3136930"/>
            <a:ext cx="1673225" cy="11049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80695" marR="12700" indent="-468630">
              <a:lnSpc>
                <a:spcPct val="128000"/>
              </a:lnSpc>
            </a:pPr>
            <a:r>
              <a:rPr dirty="0" smtClean="0" sz="2800" spc="-80" b="1">
                <a:solidFill>
                  <a:srgbClr val="FFFFFF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800" spc="0" b="1">
                <a:solidFill>
                  <a:srgbClr val="FFFF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800" spc="-15" b="1">
                <a:solidFill>
                  <a:srgbClr val="FFFFFF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800" spc="-5" b="1">
                <a:solidFill>
                  <a:srgbClr val="FFFFFF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800" spc="0" b="1">
                <a:solidFill>
                  <a:srgbClr val="FFFFFF"/>
                </a:solidFill>
                <a:latin typeface="Microsoft YaHei UI"/>
                <a:cs typeface="Microsoft YaHei UI"/>
              </a:rPr>
              <a:t>Net</a:t>
            </a:r>
            <a:r>
              <a:rPr dirty="0" smtClean="0" sz="2800" spc="0" b="1">
                <a:solidFill>
                  <a:srgbClr val="FFFFFF"/>
                </a:solidFill>
                <a:latin typeface="Microsoft YaHei UI"/>
                <a:cs typeface="Microsoft YaHei UI"/>
              </a:rPr>
              <a:t> 词汇</a:t>
            </a:r>
            <a:endParaRPr sz="28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规模</a:t>
            </a:r>
            <a:endParaRPr sz="4000">
              <a:latin typeface="Microsoft YaHei UI"/>
              <a:cs typeface="Microsoft YaHei U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2541" y="3139620"/>
          <a:ext cx="8618766" cy="18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9929"/>
                <a:gridCol w="2041074"/>
                <a:gridCol w="1415143"/>
                <a:gridCol w="2993570"/>
              </a:tblGrid>
              <a:tr h="311150"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</a:pPr>
                      <a:r>
                        <a:rPr dirty="0" smtClean="0" sz="20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dirty="0" smtClean="0" sz="2000" spc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mtClean="0" sz="2000" spc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q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mtClean="0" sz="2000" spc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 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mtClean="0" sz="20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mtClean="0" sz="20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m</a:t>
                      </a:r>
                      <a:r>
                        <a:rPr dirty="0" smtClean="0" sz="2000" spc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mtClean="0" sz="20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y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mtClean="0" sz="20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mtClean="0" sz="2000" spc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mtClean="0" sz="2000" spc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To</a:t>
                      </a:r>
                      <a:r>
                        <a:rPr dirty="0" smtClean="0" sz="2000" spc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mtClean="0" sz="2000" spc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l W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dirty="0" smtClean="0" sz="20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mtClean="0" sz="2000" spc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-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Se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mtClean="0" sz="20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mtClean="0" sz="2000" spc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 </a:t>
                      </a:r>
                      <a:r>
                        <a:rPr dirty="0" smtClean="0" sz="20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mtClean="0" sz="20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mtClean="0" sz="20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mtClean="0" sz="20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mtClean="0" sz="2000" spc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Nou</a:t>
                      </a:r>
                      <a:r>
                        <a:rPr dirty="0" smtClean="0" sz="2000" spc="0">
                          <a:latin typeface="Lucida Sans Unicode"/>
                          <a:cs typeface="Lucida Sans Unicode"/>
                        </a:rPr>
                        <a:t>n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532765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109195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75804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134716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ctr" marR="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Lucida Sans Unicode"/>
                          <a:cs typeface="Lucida Sans Unicode"/>
                        </a:rPr>
                        <a:t>V</a:t>
                      </a: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mtClean="0" sz="2000" spc="-10"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mtClean="0" sz="2000" spc="0">
                          <a:latin typeface="Lucida Sans Unicode"/>
                          <a:cs typeface="Lucida Sans Unicode"/>
                        </a:rPr>
                        <a:t>b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612775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11088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13214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24169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505459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mtClean="0" sz="2000" spc="0">
                          <a:latin typeface="Lucida Sans Unicode"/>
                          <a:cs typeface="Lucida Sans Unicode"/>
                        </a:rPr>
                        <a:t>dj</a:t>
                      </a: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mtClean="0" sz="2000" spc="0">
                          <a:latin typeface="Lucida Sans Unicode"/>
                          <a:cs typeface="Lucida Sans Unicode"/>
                        </a:rPr>
                        <a:t>ct</a:t>
                      </a: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mtClean="0" sz="2000" spc="0">
                          <a:latin typeface="Lucida Sans Unicode"/>
                          <a:cs typeface="Lucida Sans Unicode"/>
                        </a:rPr>
                        <a:t>v</a:t>
                      </a:r>
                      <a:r>
                        <a:rPr dirty="0" smtClean="0" sz="2000" spc="0">
                          <a:latin typeface="Lucida Sans Unicode"/>
                          <a:cs typeface="Lucida Sans Unicode"/>
                        </a:rPr>
                        <a:t>e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612775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21460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18576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31184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63246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mtClean="0" sz="2000" spc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dirty="0" smtClean="0" sz="2000" spc="0">
                          <a:latin typeface="Lucida Sans Unicode"/>
                          <a:cs typeface="Lucida Sans Unicode"/>
                        </a:rPr>
                        <a:t>v</a:t>
                      </a: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erb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4607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3629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Lucida Sans Unicode"/>
                          <a:cs typeface="Lucida Sans Unicode"/>
                        </a:rPr>
                        <a:t>5748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691515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solidFill>
                            <a:srgbClr val="C00000"/>
                          </a:solidFill>
                          <a:latin typeface="Lucida Sans Unicode"/>
                          <a:cs typeface="Lucida Sans Unicode"/>
                        </a:rPr>
                        <a:t>To</a:t>
                      </a:r>
                      <a:r>
                        <a:rPr dirty="0" smtClean="0" sz="2000" spc="0">
                          <a:solidFill>
                            <a:srgbClr val="C0000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mtClean="0" sz="2000" spc="-5">
                          <a:solidFill>
                            <a:srgbClr val="C00000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mtClean="0" sz="2000" spc="-5">
                          <a:solidFill>
                            <a:srgbClr val="C00000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dirty="0" smtClean="0" sz="2000" spc="0">
                          <a:solidFill>
                            <a:srgbClr val="C00000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532765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solidFill>
                            <a:srgbClr val="C00000"/>
                          </a:solidFill>
                          <a:latin typeface="Lucida Sans Unicode"/>
                          <a:cs typeface="Lucida Sans Unicode"/>
                        </a:rPr>
                        <a:t>146350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solidFill>
                            <a:srgbClr val="C00000"/>
                          </a:solidFill>
                          <a:latin typeface="Lucida Sans Unicode"/>
                          <a:cs typeface="Lucida Sans Unicode"/>
                        </a:rPr>
                        <a:t>111223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solidFill>
                            <a:srgbClr val="C00000"/>
                          </a:solidFill>
                          <a:latin typeface="Lucida Sans Unicode"/>
                          <a:cs typeface="Lucida Sans Unicode"/>
                        </a:rPr>
                        <a:t>195817</a:t>
                      </a:r>
                      <a:endParaRPr sz="2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的应用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200775" cy="17284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W</a:t>
            </a:r>
            <a:r>
              <a:rPr dirty="0" smtClean="0" sz="2600" spc="5" b="1">
                <a:latin typeface="Microsoft YaHei UI"/>
                <a:cs typeface="Microsoft YaHei UI"/>
              </a:rPr>
              <a:t>o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-5" b="1">
                <a:latin typeface="Microsoft YaHei UI"/>
                <a:cs typeface="Microsoft YaHei UI"/>
              </a:rPr>
              <a:t>d</a:t>
            </a:r>
            <a:r>
              <a:rPr dirty="0" smtClean="0" sz="2600" spc="-10" b="1">
                <a:latin typeface="Microsoft YaHei UI"/>
                <a:cs typeface="Microsoft YaHei UI"/>
              </a:rPr>
              <a:t>N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0" b="1">
                <a:latin typeface="Microsoft YaHei UI"/>
                <a:cs typeface="Microsoft YaHei UI"/>
              </a:rPr>
              <a:t>在自然语言处理中被广泛应用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作为词义消歧的目标知识库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作为高质量的</a:t>
            </a:r>
            <a:r>
              <a:rPr dirty="0" smtClean="0" sz="2400" spc="-5">
                <a:latin typeface="Microsoft YaHei UI"/>
                <a:cs typeface="Microsoft YaHei UI"/>
              </a:rPr>
              <a:t>Ta</a:t>
            </a:r>
            <a:r>
              <a:rPr dirty="0" smtClean="0" sz="2400" spc="-5">
                <a:latin typeface="Microsoft YaHei UI"/>
                <a:cs typeface="Microsoft YaHei UI"/>
              </a:rPr>
              <a:t>x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my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用于计算语义相似度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2013" y="5364048"/>
            <a:ext cx="7086600" cy="139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40869" y="3265347"/>
            <a:ext cx="4876800" cy="1873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671455" y="3378299"/>
            <a:ext cx="3180943" cy="1647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综述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800" y="6180666"/>
            <a:ext cx="5977467" cy="677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498680" y="6207760"/>
            <a:ext cx="5876127" cy="650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498680" y="6207760"/>
            <a:ext cx="5876128" cy="650239"/>
          </a:xfrm>
          <a:custGeom>
            <a:avLst/>
            <a:gdLst/>
            <a:ahLst/>
            <a:cxnLst/>
            <a:rect l="l" t="t" r="r" b="b"/>
            <a:pathLst>
              <a:path w="5876128" h="650239">
                <a:moveTo>
                  <a:pt x="0" y="0"/>
                </a:moveTo>
                <a:lnTo>
                  <a:pt x="5876128" y="0"/>
                </a:lnTo>
                <a:lnTo>
                  <a:pt x="5876128" y="650239"/>
                </a:lnTo>
              </a:path>
              <a:path w="5876128" h="650239">
                <a:moveTo>
                  <a:pt x="0" y="650239"/>
                </a:moveTo>
                <a:lnTo>
                  <a:pt x="0" y="0"/>
                </a:lnTo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34843" y="6306820"/>
            <a:ext cx="5003800" cy="4394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800">
                <a:solidFill>
                  <a:srgbClr val="FFFFFF"/>
                </a:solidFill>
                <a:latin typeface="Microsoft YaHei UI"/>
                <a:cs typeface="Microsoft YaHei UI"/>
              </a:rPr>
              <a:t>一个高质量英文电子词典和本体</a:t>
            </a:r>
            <a:endParaRPr sz="2800">
              <a:latin typeface="Microsoft YaHei UI"/>
              <a:cs typeface="Microsoft YaHei UI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74687" y="981075"/>
          <a:ext cx="8094662" cy="50663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230"/>
                <a:gridCol w="1208400"/>
                <a:gridCol w="4658086"/>
                <a:gridCol w="1394658"/>
              </a:tblGrid>
              <a:tr h="160337">
                <a:tc gridSpan="4">
                  <a:txBody>
                    <a:bodyPr/>
                    <a:lstStyle/>
                    <a:p>
                      <a:pPr/>
                      <a:endParaRPr sz="24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28748">
                <a:tc rowSpan="10">
                  <a:txBody>
                    <a:bodyPr/>
                    <a:lstStyle/>
                    <a:p>
                      <a:pPr/>
                      <a:endParaRPr sz="24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t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401320" marR="99060">
                        <a:lnSpc>
                          <a:spcPct val="100299"/>
                        </a:lnSpc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1850" spc="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jecti</a:t>
                      </a:r>
                      <a:r>
                        <a:rPr dirty="0" smtClean="0" sz="1850" spc="-30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es,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-30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er</a:t>
                      </a:r>
                      <a:r>
                        <a:rPr dirty="0" smtClean="0" sz="1850" spc="-15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s,</a:t>
                      </a:r>
                      <a:r>
                        <a:rPr dirty="0" smtClean="0" sz="185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nouns</a:t>
                      </a:r>
                      <a:r>
                        <a:rPr dirty="0" smtClean="0" sz="18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mtClean="0" sz="18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ad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er</a:t>
                      </a:r>
                      <a:r>
                        <a:rPr dirty="0" smtClean="0" sz="1850" spc="-15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185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 En</a:t>
                      </a:r>
                      <a:r>
                        <a:rPr dirty="0" smtClean="0" sz="1850" spc="5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sh</a:t>
                      </a:r>
                      <a:r>
                        <a:rPr dirty="0" smtClean="0" sz="18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langua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0D8E8"/>
                    </a:solidFill>
                  </a:tcPr>
                </a:tc>
                <a:tc rowSpan="10">
                  <a:txBody>
                    <a:bodyPr/>
                    <a:lstStyle/>
                    <a:p>
                      <a:pPr/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5056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</a:pPr>
                      <a:r>
                        <a:rPr dirty="0" smtClean="0" sz="1850" spc="-2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t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Visual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1850" spc="-35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tion</a:t>
                      </a:r>
                      <a:r>
                        <a:rPr dirty="0" smtClean="0" sz="185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ool</a:t>
                      </a:r>
                      <a:endParaRPr sz="1850">
                        <a:latin typeface="Calibri"/>
                        <a:cs typeface="Calibri"/>
                      </a:endParaRPr>
                    </a:p>
                    <a:p>
                      <a:pPr marL="4013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mtClean="0" sz="1850" spc="-2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wnloadab</a:t>
                      </a:r>
                      <a:r>
                        <a:rPr dirty="0" smtClean="0" sz="1850" spc="-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18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mtClean="0" sz="185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olog</a:t>
                      </a:r>
                      <a:r>
                        <a:rPr dirty="0" smtClean="0" sz="1850" spc="-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1850" spc="-55">
                          <a:latin typeface="Calibri"/>
                          <a:cs typeface="Calibri"/>
                        </a:rPr>
                        <a:t>k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 </a:t>
                      </a:r>
                      <a:r>
                        <a:rPr dirty="0" smtClean="0" sz="1850" spc="-35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t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665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tabLst>
                          <a:tab pos="1609725" algn="l"/>
                        </a:tabLst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Main</a:t>
                      </a:r>
                      <a:r>
                        <a:rPr dirty="0" smtClean="0" sz="18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-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mtClean="0" sz="1850" spc="-3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th	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High</a:t>
                      </a:r>
                      <a:r>
                        <a:rPr dirty="0" smtClean="0" sz="18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qual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ty 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1850" spc="-3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on </a:t>
                      </a:r>
                      <a:r>
                        <a:rPr dirty="0" smtClean="0" sz="1850" spc="-35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mtClean="0" sz="1850" spc="5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sh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665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</a:pPr>
                      <a:r>
                        <a:rPr dirty="0" smtClean="0" sz="1850" spc="-17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echnique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Manual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665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Si</a:t>
                      </a:r>
                      <a:r>
                        <a:rPr dirty="0" smtClean="0" sz="1850" spc="-5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</a:pPr>
                      <a:r>
                        <a:rPr dirty="0" smtClean="0" sz="1850" spc="-8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185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ds:</a:t>
                      </a:r>
                      <a:r>
                        <a:rPr dirty="0" smtClean="0" sz="18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15</a:t>
                      </a:r>
                      <a:r>
                        <a:rPr dirty="0" smtClean="0" sz="1850" spc="5"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k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664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609725">
                        <a:lnSpc>
                          <a:spcPct val="100000"/>
                        </a:lnSpc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Sense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:</a:t>
                      </a:r>
                      <a:r>
                        <a:rPr dirty="0" smtClean="0" sz="185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mtClean="0" sz="1850" spc="5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7k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66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609725">
                        <a:lnSpc>
                          <a:spcPct val="100000"/>
                        </a:lnSpc>
                      </a:pPr>
                      <a:r>
                        <a:rPr dirty="0" smtClean="0" sz="1850" spc="-75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185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mtClean="0" sz="1850" spc="-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sense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pai</a:t>
                      </a:r>
                      <a:r>
                        <a:rPr dirty="0" smtClean="0" sz="185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s:</a:t>
                      </a:r>
                      <a:r>
                        <a:rPr dirty="0" smtClean="0" sz="185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207k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665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cense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mtClean="0" sz="1850" spc="-4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opr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1850" spc="-1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185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ar</a:t>
                      </a:r>
                      <a:r>
                        <a:rPr dirty="0" smtClean="0" sz="1850" spc="-13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18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185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ee</a:t>
                      </a:r>
                      <a:r>
                        <a:rPr dirty="0" smtClean="0" sz="185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use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664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</a:pPr>
                      <a:r>
                        <a:rPr dirty="0" smtClean="0" sz="185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1850" spc="-1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1850" spc="-45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185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ence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[Mi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1850" spc="-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1850" spc="-16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185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Comm</a:t>
                      </a:r>
                      <a:r>
                        <a:rPr dirty="0" smtClean="0" sz="18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-1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CM</a:t>
                      </a:r>
                      <a:r>
                        <a:rPr dirty="0" smtClean="0" sz="18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mtClean="0" sz="1850" spc="5">
                          <a:latin typeface="Calibri"/>
                          <a:cs typeface="Calibri"/>
                        </a:rPr>
                        <a:t>9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9</a:t>
                      </a:r>
                      <a:r>
                        <a:rPr dirty="0" smtClean="0" sz="1850" spc="5"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mtClean="0" sz="1850" spc="0">
                          <a:latin typeface="Calibri"/>
                          <a:cs typeface="Calibri"/>
                        </a:rPr>
                        <a:t>]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206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</a:pPr>
                      <a:r>
                        <a:rPr dirty="0" smtClean="0" sz="1850">
                          <a:latin typeface="Calibri"/>
                          <a:cs typeface="Calibri"/>
                        </a:rPr>
                        <a:t>URL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</a:pPr>
                      <a:r>
                        <a:rPr dirty="0" smtClean="0" sz="1850" spc="-2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h</a:t>
                      </a:r>
                      <a:r>
                        <a:rPr dirty="0" smtClean="0" sz="1850" spc="-2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t</a:t>
                      </a:r>
                      <a:r>
                        <a:rPr dirty="0" smtClean="0" sz="185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tp</a:t>
                      </a:r>
                      <a:r>
                        <a:rPr dirty="0" smtClean="0" sz="1850" spc="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:</a:t>
                      </a:r>
                      <a:r>
                        <a:rPr dirty="0" smtClean="0" sz="185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/</a:t>
                      </a:r>
                      <a:r>
                        <a:rPr dirty="0" smtClean="0" sz="185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/</a:t>
                      </a:r>
                      <a:r>
                        <a:rPr dirty="0" smtClean="0" sz="1850" spc="-3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w</a:t>
                      </a:r>
                      <a:r>
                        <a:rPr dirty="0" smtClean="0" sz="185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o</a:t>
                      </a:r>
                      <a:r>
                        <a:rPr dirty="0" smtClean="0" sz="1850" spc="-3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r</a:t>
                      </a:r>
                      <a:r>
                        <a:rPr dirty="0" smtClean="0" sz="185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dn</a:t>
                      </a:r>
                      <a:r>
                        <a:rPr dirty="0" smtClean="0" sz="1850" spc="-1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e</a:t>
                      </a:r>
                      <a:r>
                        <a:rPr dirty="0" smtClean="0" sz="185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t.pri</a:t>
                      </a:r>
                      <a:r>
                        <a:rPr dirty="0" smtClean="0" sz="185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nc</a:t>
                      </a:r>
                      <a:r>
                        <a:rPr dirty="0" smtClean="0" sz="1850" spc="-1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e</a:t>
                      </a:r>
                      <a:r>
                        <a:rPr dirty="0" smtClean="0" sz="1850" spc="-2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t</a:t>
                      </a:r>
                      <a:r>
                        <a:rPr dirty="0" smtClean="0" sz="185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on.edu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代表性知识图谱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4349750" cy="4946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人工构建知识图谱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 b="1">
                <a:solidFill>
                  <a:srgbClr val="C0000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00" spc="5" b="1">
                <a:solidFill>
                  <a:srgbClr val="C00000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400" spc="0" b="1">
                <a:solidFill>
                  <a:srgbClr val="C00000"/>
                </a:solidFill>
                <a:latin typeface="Microsoft YaHei UI"/>
                <a:cs typeface="Microsoft YaHei UI"/>
              </a:rPr>
              <a:t>C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基于W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k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5" b="1">
                <a:latin typeface="Microsoft YaHei UI"/>
                <a:cs typeface="Microsoft YaHei UI"/>
              </a:rPr>
              <a:t>p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d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0" b="1">
                <a:latin typeface="Microsoft YaHei UI"/>
                <a:cs typeface="Microsoft YaHei UI"/>
              </a:rPr>
              <a:t>的知识图谱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go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DB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0">
                <a:latin typeface="Microsoft YaHei UI"/>
                <a:cs typeface="Microsoft YaHei UI"/>
              </a:rPr>
              <a:t>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a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eeb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  <a:buFont typeface="Microsoft YaHei UI"/>
              <a:buChar char="-"/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文本抽取知识图谱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L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189" y="314134"/>
            <a:ext cx="88773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y</a:t>
            </a:r>
            <a:r>
              <a:rPr dirty="0" smtClean="0" sz="4000" spc="0">
                <a:latin typeface="Microsoft YaHei UI"/>
                <a:cs typeface="Microsoft YaHei UI"/>
              </a:rPr>
              <a:t>c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249441"/>
            <a:ext cx="7632700" cy="47009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999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latin typeface="Microsoft YaHei UI"/>
                <a:cs typeface="Microsoft YaHei UI"/>
              </a:rPr>
              <a:t>y</a:t>
            </a:r>
            <a:r>
              <a:rPr dirty="0" smtClean="0" sz="2600" spc="0" b="1">
                <a:latin typeface="Microsoft YaHei UI"/>
                <a:cs typeface="Microsoft YaHei UI"/>
              </a:rPr>
              <a:t>c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是一个由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-5">
                <a:latin typeface="Microsoft YaHei UI"/>
                <a:cs typeface="Microsoft YaHei UI"/>
              </a:rPr>
              <a:t>g</a:t>
            </a:r>
            <a:r>
              <a:rPr dirty="0" smtClean="0" sz="2600" spc="-5">
                <a:latin typeface="Microsoft YaHei UI"/>
                <a:cs typeface="Microsoft YaHei UI"/>
              </a:rPr>
              <a:t>l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0">
                <a:latin typeface="Microsoft YaHei UI"/>
                <a:cs typeface="Microsoft YaHei UI"/>
              </a:rPr>
              <a:t>s Le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0">
                <a:latin typeface="Microsoft YaHei UI"/>
                <a:cs typeface="Microsoft YaHei UI"/>
              </a:rPr>
              <a:t>t</a:t>
            </a:r>
            <a:r>
              <a:rPr dirty="0" smtClean="0" sz="2600" spc="-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在1984年启动的人</a:t>
            </a:r>
            <a:r>
              <a:rPr dirty="0" smtClean="0" sz="2600" spc="0">
                <a:latin typeface="Microsoft YaHei UI"/>
                <a:cs typeface="Microsoft YaHei UI"/>
              </a:rPr>
              <a:t> 工智能项目，其目的是构建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一个完整的、机器可使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 用的本体体系和人类常识知识库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5">
                <a:latin typeface="Microsoft YaHei UI"/>
                <a:cs typeface="Microsoft YaHei UI"/>
              </a:rPr>
              <a:t>500</a:t>
            </a:r>
            <a:r>
              <a:rPr dirty="0" smtClean="0" sz="2400" spc="0">
                <a:latin typeface="Microsoft YaHei UI"/>
                <a:cs typeface="Microsoft YaHei UI"/>
              </a:rPr>
              <a:t>万条知识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5">
                <a:latin typeface="Microsoft YaHei UI"/>
                <a:cs typeface="Microsoft YaHei UI"/>
              </a:rPr>
              <a:t>5</a:t>
            </a:r>
            <a:r>
              <a:rPr dirty="0" smtClean="0" sz="2400" spc="5">
                <a:latin typeface="Microsoft YaHei UI"/>
                <a:cs typeface="Microsoft YaHei UI"/>
              </a:rPr>
              <a:t>0</a:t>
            </a:r>
            <a:r>
              <a:rPr dirty="0" smtClean="0" sz="2400" spc="0">
                <a:latin typeface="Microsoft YaHei UI"/>
                <a:cs typeface="Microsoft YaHei UI"/>
              </a:rPr>
              <a:t>万概念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7"/>
              </a:spcBef>
            </a:pPr>
            <a:endParaRPr sz="600"/>
          </a:p>
          <a:p>
            <a:pPr marL="355600" marR="86995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latin typeface="Microsoft YaHei UI"/>
                <a:cs typeface="Microsoft YaHei UI"/>
              </a:rPr>
              <a:t>O</a:t>
            </a:r>
            <a:r>
              <a:rPr dirty="0" smtClean="0" sz="2600" spc="5" b="1">
                <a:latin typeface="Microsoft YaHei UI"/>
                <a:cs typeface="Microsoft YaHei UI"/>
              </a:rPr>
              <a:t>p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0" b="1">
                <a:latin typeface="Microsoft YaHei UI"/>
                <a:cs typeface="Microsoft YaHei UI"/>
              </a:rPr>
              <a:t>nC</a:t>
            </a:r>
            <a:r>
              <a:rPr dirty="0" smtClean="0" sz="2600" spc="-5" b="1">
                <a:latin typeface="Microsoft YaHei UI"/>
                <a:cs typeface="Microsoft YaHei UI"/>
              </a:rPr>
              <a:t>y</a:t>
            </a:r>
            <a:r>
              <a:rPr dirty="0" smtClean="0" sz="2600" spc="0" b="1">
                <a:latin typeface="Microsoft YaHei UI"/>
                <a:cs typeface="Microsoft YaHei UI"/>
              </a:rPr>
              <a:t>c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是其开放出来免费供大众使用的一部分</a:t>
            </a:r>
            <a:r>
              <a:rPr dirty="0" smtClean="0" sz="2600" spc="0">
                <a:latin typeface="Microsoft YaHei UI"/>
                <a:cs typeface="Microsoft YaHei UI"/>
              </a:rPr>
              <a:t> 知识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5">
                <a:latin typeface="Microsoft YaHei UI"/>
                <a:cs typeface="Microsoft YaHei UI"/>
              </a:rPr>
              <a:t>24</a:t>
            </a:r>
            <a:r>
              <a:rPr dirty="0" smtClean="0" sz="2400" spc="0">
                <a:latin typeface="Microsoft YaHei UI"/>
                <a:cs typeface="Microsoft YaHei UI"/>
              </a:rPr>
              <a:t>万概念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5">
                <a:latin typeface="Microsoft YaHei UI"/>
                <a:cs typeface="Microsoft YaHei UI"/>
              </a:rPr>
              <a:t>200</a:t>
            </a:r>
            <a:r>
              <a:rPr dirty="0" smtClean="0" sz="2400" spc="0">
                <a:latin typeface="Microsoft YaHei UI"/>
                <a:cs typeface="Microsoft YaHei UI"/>
              </a:rPr>
              <a:t>万条知识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7"/>
              </a:spcBef>
            </a:pPr>
            <a:endParaRPr sz="600"/>
          </a:p>
          <a:p>
            <a:pPr marL="355600" marR="58419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0" b="1">
                <a:latin typeface="Microsoft YaHei UI"/>
                <a:cs typeface="Microsoft YaHei UI"/>
              </a:rPr>
              <a:t>ese</a:t>
            </a:r>
            <a:r>
              <a:rPr dirty="0" smtClean="0" sz="2600" spc="-5" b="1">
                <a:latin typeface="Microsoft YaHei UI"/>
                <a:cs typeface="Microsoft YaHei UI"/>
              </a:rPr>
              <a:t>ar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latin typeface="Microsoft YaHei UI"/>
                <a:cs typeface="Microsoft YaHei UI"/>
              </a:rPr>
              <a:t>h</a:t>
            </a:r>
            <a:r>
              <a:rPr dirty="0" smtClean="0" sz="2600" spc="0" b="1"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latin typeface="Microsoft YaHei UI"/>
                <a:cs typeface="Microsoft YaHei UI"/>
              </a:rPr>
              <a:t>y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是提供R</a:t>
            </a:r>
            <a:r>
              <a:rPr dirty="0" smtClean="0" sz="2600" spc="-5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5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h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L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-5">
                <a:latin typeface="Microsoft YaHei UI"/>
                <a:cs typeface="Microsoft YaHei UI"/>
              </a:rPr>
              <a:t>e</a:t>
            </a:r>
            <a:r>
              <a:rPr dirty="0" smtClean="0" sz="2600" spc="0">
                <a:latin typeface="Microsoft YaHei UI"/>
                <a:cs typeface="Microsoft YaHei UI"/>
              </a:rPr>
              <a:t>供研究使</a:t>
            </a:r>
            <a:r>
              <a:rPr dirty="0" smtClean="0" sz="2600" spc="0">
                <a:latin typeface="Microsoft YaHei UI"/>
                <a:cs typeface="Microsoft YaHei UI"/>
              </a:rPr>
              <a:t> 用的完整版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66115" y="77288"/>
            <a:ext cx="1959429" cy="836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y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0">
                <a:latin typeface="Microsoft YaHei UI"/>
                <a:cs typeface="Microsoft YaHei UI"/>
              </a:rPr>
              <a:t>构建方法</a:t>
            </a:r>
            <a:r>
              <a:rPr dirty="0" smtClean="0" sz="4000" spc="-10">
                <a:latin typeface="Microsoft YaHei UI"/>
                <a:cs typeface="Microsoft YaHei UI"/>
              </a:rPr>
              <a:t>--</a:t>
            </a:r>
            <a:r>
              <a:rPr dirty="0" smtClean="0" sz="4000" spc="0">
                <a:latin typeface="Microsoft YaHei UI"/>
                <a:cs typeface="Microsoft YaHei UI"/>
              </a:rPr>
              <a:t>人手工构建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7460"/>
            <a:ext cx="7758430" cy="39408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1986年, 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u</a:t>
            </a:r>
            <a:r>
              <a:rPr dirty="0" smtClean="0" sz="2600" spc="0">
                <a:latin typeface="Microsoft YaHei UI"/>
                <a:cs typeface="Microsoft YaHei UI"/>
              </a:rPr>
              <a:t>g Le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估计整个</a:t>
            </a:r>
            <a:r>
              <a:rPr dirty="0" smtClean="0" sz="2600" spc="-5">
                <a:latin typeface="Microsoft YaHei UI"/>
                <a:cs typeface="Microsoft YaHei UI"/>
              </a:rPr>
              <a:t>Cyc</a:t>
            </a:r>
            <a:r>
              <a:rPr dirty="0" smtClean="0" sz="2600" spc="0">
                <a:latin typeface="Microsoft YaHei UI"/>
                <a:cs typeface="Microsoft YaHei UI"/>
              </a:rPr>
              <a:t>需要包括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25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万条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 规则，耗费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350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人年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这是一个明显的低估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40"/>
              </a:spcBef>
            </a:pPr>
            <a:endParaRPr sz="1300"/>
          </a:p>
          <a:p>
            <a:pPr marL="355600" marR="137795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近年来，也开始使用自动构建方法，从自然语言中</a:t>
            </a:r>
            <a:r>
              <a:rPr dirty="0" smtClean="0" sz="2600" spc="300">
                <a:latin typeface="Microsoft YaHei UI"/>
                <a:cs typeface="Microsoft YaHei UI"/>
              </a:rPr>
              <a:t> 抽取知识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33"/>
              </a:spcBef>
            </a:pPr>
            <a:endParaRPr sz="1300"/>
          </a:p>
          <a:p>
            <a:pPr marL="355600" marR="53467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2008年开始，</a:t>
            </a:r>
            <a:r>
              <a:rPr dirty="0" smtClean="0" sz="2600" spc="-5">
                <a:latin typeface="Microsoft YaHei UI"/>
                <a:cs typeface="Microsoft YaHei UI"/>
              </a:rPr>
              <a:t>Cyc</a:t>
            </a:r>
            <a:r>
              <a:rPr dirty="0" smtClean="0" sz="2600" spc="0">
                <a:latin typeface="Microsoft YaHei UI"/>
                <a:cs typeface="Microsoft YaHei UI"/>
              </a:rPr>
              <a:t>开始将其资源与W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k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pe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a、</a:t>
            </a:r>
            <a:r>
              <a:rPr dirty="0" smtClean="0" sz="2600" spc="0">
                <a:latin typeface="Microsoft YaHei UI"/>
                <a:cs typeface="Microsoft YaHei UI"/>
              </a:rPr>
              <a:t> 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5">
                <a:latin typeface="Microsoft YaHei UI"/>
                <a:cs typeface="Microsoft YaHei UI"/>
              </a:rPr>
              <a:t>B</a:t>
            </a:r>
            <a:r>
              <a:rPr dirty="0" smtClean="0" sz="2600" spc="0">
                <a:latin typeface="Microsoft YaHei UI"/>
                <a:cs typeface="Microsoft YaHei UI"/>
              </a:rPr>
              <a:t>pe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0">
                <a:latin typeface="Microsoft YaHei UI"/>
                <a:cs typeface="Microsoft YaHei UI"/>
              </a:rPr>
              <a:t>和</a:t>
            </a:r>
            <a:r>
              <a:rPr dirty="0" smtClean="0" sz="2600" spc="5">
                <a:latin typeface="Microsoft YaHei UI"/>
                <a:cs typeface="Microsoft YaHei UI"/>
              </a:rPr>
              <a:t>F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eeb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5">
                <a:latin typeface="Microsoft YaHei UI"/>
                <a:cs typeface="Microsoft YaHei UI"/>
              </a:rPr>
              <a:t>e</a:t>
            </a:r>
            <a:r>
              <a:rPr dirty="0" smtClean="0" sz="2600" spc="0">
                <a:latin typeface="Microsoft YaHei UI"/>
                <a:cs typeface="Microsoft YaHei UI"/>
              </a:rPr>
              <a:t>等资源开始建立L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k</a:t>
            </a:r>
            <a:endParaRPr sz="26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知识表示语言</a:t>
            </a:r>
            <a:r>
              <a:rPr dirty="0" smtClean="0" sz="4000" spc="-10">
                <a:latin typeface="Microsoft YaHei UI"/>
                <a:cs typeface="Microsoft YaHei UI"/>
              </a:rPr>
              <a:t>--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y</a:t>
            </a:r>
            <a:r>
              <a:rPr dirty="0" smtClean="0" sz="4000" spc="-10">
                <a:latin typeface="Microsoft YaHei UI"/>
                <a:cs typeface="Microsoft YaHei UI"/>
              </a:rPr>
              <a:t>c</a:t>
            </a:r>
            <a:r>
              <a:rPr dirty="0" smtClean="0" sz="4000" spc="0">
                <a:latin typeface="Microsoft YaHei UI"/>
                <a:cs typeface="Microsoft YaHei UI"/>
              </a:rPr>
              <a:t>L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567805" cy="51466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latin typeface="Microsoft YaHei UI"/>
                <a:cs typeface="Microsoft YaHei UI"/>
              </a:rPr>
              <a:t>y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0" b="1">
                <a:latin typeface="Microsoft YaHei UI"/>
                <a:cs typeface="Microsoft YaHei UI"/>
              </a:rPr>
              <a:t>L: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自己设计的知识表示语言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基于F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st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der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 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c 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采用类似于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P</a:t>
            </a:r>
            <a:r>
              <a:rPr dirty="0" smtClean="0" sz="2400" spc="0">
                <a:latin typeface="Microsoft YaHei UI"/>
                <a:cs typeface="Microsoft YaHei UI"/>
              </a:rPr>
              <a:t>语言的语法</a:t>
            </a:r>
            <a:endParaRPr sz="24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 b="1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st</a:t>
            </a:r>
            <a:r>
              <a:rPr dirty="0" smtClean="0" sz="2800" spc="-10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800" spc="5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: </a:t>
            </a:r>
            <a:r>
              <a:rPr dirty="0" smtClean="0" sz="2600" spc="0">
                <a:latin typeface="Microsoft YaHei UI"/>
                <a:cs typeface="Microsoft YaHei UI"/>
              </a:rPr>
              <a:t>概念名字</a:t>
            </a:r>
            <a:endParaRPr sz="26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  <a:tabLst>
                <a:tab pos="755015" algn="l"/>
                <a:tab pos="1526540" algn="l"/>
                <a:tab pos="3388995" algn="l"/>
                <a:tab pos="4700270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50" spc="-60">
                <a:solidFill>
                  <a:srgbClr val="00B05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	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Dou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na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	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Ba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seK</a:t>
            </a:r>
            <a:r>
              <a:rPr dirty="0" smtClean="0" sz="2450" spc="-60">
                <a:solidFill>
                  <a:srgbClr val="00B05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	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2450" spc="-85">
                <a:solidFill>
                  <a:srgbClr val="00B050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d</a:t>
            </a:r>
            <a:endParaRPr sz="245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Va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abl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endParaRPr sz="28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305"/>
              </a:spcBef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以?开头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235"/>
              </a:spcBef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?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TY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endParaRPr sz="245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endParaRPr sz="28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  <a:tabLst>
                <a:tab pos="755015" algn="l"/>
                <a:tab pos="1490345" algn="l"/>
                <a:tab pos="2612390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	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ge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s,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	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co</a:t>
            </a:r>
            <a:r>
              <a:rPr dirty="0" smtClean="0" sz="2450" spc="-60">
                <a:solidFill>
                  <a:srgbClr val="00B050"/>
                </a:solidFill>
                <a:latin typeface="Microsoft YaHei UI"/>
                <a:cs typeface="Microsoft YaHei UI"/>
              </a:rPr>
              <a:t>mme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nt</a:t>
            </a:r>
            <a:endParaRPr sz="245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un</a:t>
            </a:r>
            <a:r>
              <a:rPr dirty="0" smtClean="0" sz="2600" spc="-10" b="1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ions</a:t>
            </a:r>
            <a:endParaRPr sz="26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260"/>
              </a:spcBef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Fn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6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leT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)</a:t>
            </a:r>
            <a:r>
              <a:rPr dirty="0" smtClean="0" sz="2450" spc="-1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980">
                <a:solidFill>
                  <a:srgbClr val="00B050"/>
                </a:solidFill>
                <a:latin typeface="Arial"/>
                <a:cs typeface="Arial"/>
              </a:rPr>
              <a:t>à</a:t>
            </a:r>
            <a:r>
              <a:rPr dirty="0" smtClean="0" sz="2450" spc="3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mtClean="0" sz="2450" spc="-6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le</a:t>
            </a:r>
            <a:endParaRPr sz="245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知识表示语言</a:t>
            </a:r>
            <a:r>
              <a:rPr dirty="0" smtClean="0" sz="4000" spc="-10">
                <a:latin typeface="Microsoft YaHei UI"/>
                <a:cs typeface="Microsoft YaHei UI"/>
              </a:rPr>
              <a:t>-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y</a:t>
            </a:r>
            <a:r>
              <a:rPr dirty="0" smtClean="0" sz="4000" spc="-10">
                <a:latin typeface="Microsoft YaHei UI"/>
                <a:cs typeface="Microsoft YaHei UI"/>
              </a:rPr>
              <a:t>c</a:t>
            </a:r>
            <a:r>
              <a:rPr dirty="0" smtClean="0" sz="4000" spc="0">
                <a:latin typeface="Microsoft YaHei UI"/>
                <a:cs typeface="Microsoft YaHei UI"/>
              </a:rPr>
              <a:t>L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06690"/>
            <a:ext cx="7446009" cy="50031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320" b="1">
                <a:solidFill>
                  <a:srgbClr val="0000CC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rm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800" spc="-10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endParaRPr sz="2800">
              <a:latin typeface="Microsoft YaHei UI"/>
              <a:cs typeface="Microsoft YaHei UI"/>
            </a:endParaRPr>
          </a:p>
          <a:p>
            <a:pPr marL="755650" indent="-285750">
              <a:lnSpc>
                <a:spcPct val="100000"/>
              </a:lnSpc>
              <a:spcBef>
                <a:spcPts val="254"/>
              </a:spcBef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形式为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50" spc="-50">
                <a:latin typeface="Microsoft YaHei UI"/>
                <a:cs typeface="Microsoft YaHei UI"/>
              </a:rPr>
              <a:t>p</a:t>
            </a:r>
            <a:r>
              <a:rPr dirty="0" smtClean="0" sz="2450" spc="-35">
                <a:latin typeface="Microsoft YaHei UI"/>
                <a:cs typeface="Microsoft YaHei UI"/>
              </a:rPr>
              <a:t>r</a:t>
            </a:r>
            <a:r>
              <a:rPr dirty="0" smtClean="0" sz="2450" spc="-45">
                <a:latin typeface="Microsoft YaHei UI"/>
                <a:cs typeface="Microsoft YaHei UI"/>
              </a:rPr>
              <a:t>ed</a:t>
            </a:r>
            <a:r>
              <a:rPr dirty="0" smtClean="0" sz="2450" spc="-25">
                <a:latin typeface="Microsoft YaHei UI"/>
                <a:cs typeface="Microsoft YaHei UI"/>
              </a:rPr>
              <a:t>i</a:t>
            </a:r>
            <a:r>
              <a:rPr dirty="0" smtClean="0" sz="2450" spc="-45">
                <a:latin typeface="Microsoft YaHei UI"/>
                <a:cs typeface="Microsoft YaHei UI"/>
              </a:rPr>
              <a:t>c</a:t>
            </a:r>
            <a:r>
              <a:rPr dirty="0" smtClean="0" sz="2450" spc="-50">
                <a:latin typeface="Microsoft YaHei UI"/>
                <a:cs typeface="Microsoft YaHei UI"/>
              </a:rPr>
              <a:t>a</a:t>
            </a:r>
            <a:r>
              <a:rPr dirty="0" smtClean="0" sz="2450" spc="-35">
                <a:latin typeface="Microsoft YaHei UI"/>
                <a:cs typeface="Microsoft YaHei UI"/>
              </a:rPr>
              <a:t>te</a:t>
            </a:r>
            <a:r>
              <a:rPr dirty="0" smtClean="0" sz="2450" spc="-10">
                <a:latin typeface="Microsoft YaHei UI"/>
                <a:cs typeface="Microsoft YaHei UI"/>
              </a:rPr>
              <a:t> </a:t>
            </a:r>
            <a:r>
              <a:rPr dirty="0" smtClean="0" sz="2450" spc="-40">
                <a:latin typeface="Microsoft YaHei UI"/>
                <a:cs typeface="Microsoft YaHei UI"/>
              </a:rPr>
              <a:t>ar</a:t>
            </a:r>
            <a:r>
              <a:rPr dirty="0" smtClean="0" sz="2450" spc="-45">
                <a:latin typeface="Microsoft YaHei UI"/>
                <a:cs typeface="Microsoft YaHei UI"/>
              </a:rPr>
              <a:t>g1</a:t>
            </a:r>
            <a:r>
              <a:rPr dirty="0" smtClean="0" sz="2450" spc="-10">
                <a:latin typeface="Microsoft YaHei UI"/>
                <a:cs typeface="Microsoft YaHei UI"/>
              </a:rPr>
              <a:t> </a:t>
            </a:r>
            <a:r>
              <a:rPr dirty="0" smtClean="0" sz="2450" spc="-40">
                <a:latin typeface="Microsoft YaHei UI"/>
                <a:cs typeface="Microsoft YaHei UI"/>
              </a:rPr>
              <a:t>ar</a:t>
            </a:r>
            <a:r>
              <a:rPr dirty="0" smtClean="0" sz="2450" spc="-45">
                <a:latin typeface="Microsoft YaHei UI"/>
                <a:cs typeface="Microsoft YaHei UI"/>
              </a:rPr>
              <a:t>g2</a:t>
            </a:r>
            <a:r>
              <a:rPr dirty="0" smtClean="0" sz="2450" spc="-10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…)</a:t>
            </a:r>
            <a:r>
              <a:rPr dirty="0" smtClean="0" sz="2400" spc="0">
                <a:latin typeface="Microsoft YaHei UI"/>
                <a:cs typeface="Microsoft YaHei UI"/>
              </a:rPr>
              <a:t>的表达式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20"/>
              </a:spcBef>
              <a:buFont typeface="Microsoft YaHei UI"/>
              <a:buChar char="-"/>
            </a:pPr>
            <a:endParaRPr sz="600"/>
          </a:p>
          <a:p>
            <a:pPr marL="755650" marR="12700" indent="-285750">
              <a:lnSpc>
                <a:spcPts val="257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5">
                <a:latin typeface="Microsoft YaHei UI"/>
                <a:cs typeface="Microsoft YaHei UI"/>
              </a:rPr>
              <a:t>5</a:t>
            </a:r>
            <a:r>
              <a:rPr dirty="0" smtClean="0" sz="2400" spc="0">
                <a:latin typeface="Microsoft YaHei UI"/>
                <a:cs typeface="Microsoft YaHei UI"/>
              </a:rPr>
              <a:t>种真值: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latin typeface="Microsoft YaHei UI"/>
                <a:cs typeface="Microsoft YaHei UI"/>
              </a:rPr>
              <a:t>{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e,</a:t>
            </a:r>
            <a:r>
              <a:rPr dirty="0" smtClean="0" sz="2450" spc="-1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def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lt</a:t>
            </a:r>
            <a:r>
              <a:rPr dirty="0" smtClean="0" sz="2450" spc="-1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e,</a:t>
            </a:r>
            <a:r>
              <a:rPr dirty="0" smtClean="0" sz="2450" spc="-1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lse,</a:t>
            </a:r>
            <a:r>
              <a:rPr dirty="0" smtClean="0" sz="2450" spc="-1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def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lt</a:t>
            </a:r>
            <a:r>
              <a:rPr dirty="0" smtClean="0" sz="2450" spc="-1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lse,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un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k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no</a:t>
            </a:r>
            <a:r>
              <a:rPr dirty="0" smtClean="0" sz="2450" spc="-60">
                <a:solidFill>
                  <a:srgbClr val="00B050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}</a:t>
            </a:r>
            <a:endParaRPr sz="24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250"/>
              </a:spcBef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示例:</a:t>
            </a:r>
            <a:endParaRPr sz="24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235"/>
              </a:spcBef>
              <a:buClr>
                <a:srgbClr val="CC0000"/>
              </a:buClr>
              <a:buSzPct val="48780"/>
              <a:buFont typeface="Arial"/>
              <a:buChar char="➢"/>
              <a:tabLst>
                <a:tab pos="1155065" algn="l"/>
              </a:tabLst>
            </a:pP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50" spc="-3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Dog</a:t>
            </a:r>
            <a:r>
              <a:rPr dirty="0" smtClean="0" sz="2050" spc="-2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50" spc="-50">
                <a:solidFill>
                  <a:srgbClr val="00B050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Sp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50" spc="-25">
                <a:solidFill>
                  <a:srgbClr val="00B050"/>
                </a:solidFill>
                <a:latin typeface="Microsoft YaHei UI"/>
                <a:cs typeface="Microsoft YaHei UI"/>
              </a:rPr>
              <a:t>)</a:t>
            </a:r>
            <a:endParaRPr sz="205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170"/>
              </a:spcBef>
              <a:buClr>
                <a:srgbClr val="CC0000"/>
              </a:buClr>
              <a:buSzPct val="48780"/>
              <a:buFont typeface="Arial"/>
              <a:buChar char="➢"/>
              <a:tabLst>
                <a:tab pos="1155065" algn="l"/>
              </a:tabLst>
            </a:pP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50" spc="-30">
                <a:solidFill>
                  <a:srgbClr val="00B05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50" spc="-2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Dog</a:t>
            </a:r>
            <a:r>
              <a:rPr dirty="0" smtClean="0" sz="2050" spc="-2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050" spc="-50">
                <a:solidFill>
                  <a:srgbClr val="00B05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50" spc="-30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vo</a:t>
            </a:r>
            <a:r>
              <a:rPr dirty="0" smtClean="0" sz="2050" spc="-30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50" spc="-30">
                <a:solidFill>
                  <a:srgbClr val="00B050"/>
                </a:solidFill>
                <a:latin typeface="Microsoft YaHei UI"/>
                <a:cs typeface="Microsoft YaHei UI"/>
              </a:rPr>
              <a:t>e)</a:t>
            </a:r>
            <a:endParaRPr sz="2050">
              <a:latin typeface="Microsoft YaHei UI"/>
              <a:cs typeface="Microsoft YaHei UI"/>
            </a:endParaRPr>
          </a:p>
          <a:p>
            <a:pPr lvl="1" marL="1155700" marR="1144270" indent="-228600">
              <a:lnSpc>
                <a:spcPts val="2170"/>
              </a:lnSpc>
              <a:spcBef>
                <a:spcPts val="484"/>
              </a:spcBef>
              <a:buClr>
                <a:srgbClr val="CC0000"/>
              </a:buClr>
              <a:buSzPct val="48780"/>
              <a:buFont typeface="Arial"/>
              <a:buChar char="➢"/>
              <a:tabLst>
                <a:tab pos="1155065" algn="l"/>
                <a:tab pos="3128645" algn="l"/>
                <a:tab pos="4628515" algn="l"/>
              </a:tabLst>
            </a:pP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sk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50" spc="-50">
                <a:solidFill>
                  <a:srgbClr val="00B05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50" spc="-55">
                <a:solidFill>
                  <a:srgbClr val="00B05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50" spc="-25">
                <a:solidFill>
                  <a:srgbClr val="00B050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050" spc="-25">
                <a:solidFill>
                  <a:srgbClr val="00B050"/>
                </a:solidFill>
                <a:latin typeface="Microsoft YaHei UI"/>
                <a:cs typeface="Microsoft YaHei UI"/>
              </a:rPr>
              <a:t>	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sV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Pe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50" spc="-25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50" spc="-30">
                <a:solidFill>
                  <a:srgbClr val="00B050"/>
                </a:solidFill>
                <a:latin typeface="Microsoft YaHei UI"/>
                <a:cs typeface="Microsoft YaHei UI"/>
              </a:rPr>
              <a:t> P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50" spc="-30">
                <a:solidFill>
                  <a:srgbClr val="00B050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50" spc="-65">
                <a:solidFill>
                  <a:srgbClr val="00B050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050" spc="-1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050" spc="-2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050" spc="-20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50" spc="-30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050" spc="-50">
                <a:solidFill>
                  <a:srgbClr val="00B050"/>
                </a:solidFill>
                <a:latin typeface="Microsoft YaHei UI"/>
                <a:cs typeface="Microsoft YaHei UI"/>
              </a:rPr>
              <a:t>me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050" spc="-25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050" spc="-25">
                <a:solidFill>
                  <a:srgbClr val="00B050"/>
                </a:solidFill>
                <a:latin typeface="Microsoft YaHei UI"/>
                <a:cs typeface="Microsoft YaHei UI"/>
              </a:rPr>
              <a:t>	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050" spc="-30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50" spc="-35">
                <a:solidFill>
                  <a:srgbClr val="00B050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050" spc="-40">
                <a:solidFill>
                  <a:srgbClr val="00B05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050" spc="-30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050" spc="-50">
                <a:solidFill>
                  <a:srgbClr val="00B050"/>
                </a:solidFill>
                <a:latin typeface="Microsoft YaHei UI"/>
                <a:cs typeface="Microsoft YaHei UI"/>
              </a:rPr>
              <a:t>me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050" spc="-45">
                <a:solidFill>
                  <a:srgbClr val="00B05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050" spc="-30">
                <a:solidFill>
                  <a:srgbClr val="00B050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050" spc="-25">
                <a:solidFill>
                  <a:srgbClr val="00B050"/>
                </a:solidFill>
                <a:latin typeface="Microsoft YaHei UI"/>
                <a:cs typeface="Microsoft YaHei UI"/>
              </a:rPr>
              <a:t>)</a:t>
            </a:r>
            <a:endParaRPr sz="205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5" b="1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2800" spc="-10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800" spc="-10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800" spc="-1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ct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rs</a:t>
            </a:r>
            <a:endParaRPr sz="28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no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t,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an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d,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or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50" spc="-60">
                <a:solidFill>
                  <a:srgbClr val="00B050"/>
                </a:solidFill>
                <a:latin typeface="Microsoft YaHei UI"/>
                <a:cs typeface="Microsoft YaHei UI"/>
              </a:rPr>
              <a:t>mp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li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es</a:t>
            </a:r>
            <a:endParaRPr sz="245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  <a:tabLst>
                <a:tab pos="354965" algn="l"/>
              </a:tabLst>
            </a:pP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650" spc="32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Qu</a:t>
            </a:r>
            <a:r>
              <a:rPr dirty="0" smtClean="0" sz="2800" spc="-10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800" spc="-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800" spc="-1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800" spc="0" b="1">
                <a:solidFill>
                  <a:srgbClr val="0000CC"/>
                </a:solidFill>
                <a:latin typeface="Microsoft YaHei UI"/>
                <a:cs typeface="Microsoft YaHei UI"/>
              </a:rPr>
              <a:t>rs</a:t>
            </a:r>
            <a:endParaRPr sz="2800">
              <a:latin typeface="Microsoft YaHei UI"/>
              <a:cs typeface="Microsoft YaHei UI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任一,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75">
                <a:solidFill>
                  <a:srgbClr val="00B050"/>
                </a:solidFill>
                <a:latin typeface="Microsoft YaHei UI"/>
                <a:cs typeface="Microsoft YaHei UI"/>
              </a:rPr>
              <a:t>存在</a:t>
            </a:r>
            <a:endParaRPr sz="245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深度自然语言理解需要知识的支撑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3136" y="1956061"/>
            <a:ext cx="6144260" cy="1129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12700" marR="12700">
              <a:lnSpc>
                <a:spcPct val="102000"/>
              </a:lnSpc>
            </a:pPr>
            <a:r>
              <a:rPr dirty="0" smtClean="0" sz="1450" spc="15">
                <a:latin typeface="Lucida Sans Unicode"/>
                <a:cs typeface="Lucida Sans Unicode"/>
              </a:rPr>
              <a:t>2011</a:t>
            </a:r>
            <a:r>
              <a:rPr dirty="0" smtClean="0" sz="1450" spc="20">
                <a:latin typeface="Microsoft JhengHei Light"/>
                <a:cs typeface="Microsoft JhengHei Light"/>
              </a:rPr>
              <a:t>年</a:t>
            </a:r>
            <a:r>
              <a:rPr dirty="0" smtClean="0" sz="1450" spc="20">
                <a:latin typeface="Lucida Sans Unicode"/>
                <a:cs typeface="Lucida Sans Unicode"/>
              </a:rPr>
              <a:t>4</a:t>
            </a:r>
            <a:r>
              <a:rPr dirty="0" smtClean="0" sz="1450" spc="20">
                <a:latin typeface="Microsoft JhengHei Light"/>
                <a:cs typeface="Microsoft JhengHei Light"/>
              </a:rPr>
              <a:t>月</a:t>
            </a:r>
            <a:r>
              <a:rPr dirty="0" smtClean="0" sz="1450" spc="15">
                <a:latin typeface="Lucida Sans Unicode"/>
                <a:cs typeface="Lucida Sans Unicode"/>
              </a:rPr>
              <a:t>11</a:t>
            </a:r>
            <a:r>
              <a:rPr dirty="0" smtClean="0" sz="1450" spc="20">
                <a:latin typeface="Microsoft JhengHei Light"/>
                <a:cs typeface="Microsoft JhengHei Light"/>
              </a:rPr>
              <a:t>日</a:t>
            </a:r>
            <a:r>
              <a:rPr dirty="0" smtClean="0" sz="1450" spc="15">
                <a:latin typeface="Lucida Sans Unicode"/>
                <a:cs typeface="Lucida Sans Unicode"/>
              </a:rPr>
              <a:t>17</a:t>
            </a:r>
            <a:r>
              <a:rPr dirty="0" smtClean="0" sz="1450" spc="20">
                <a:latin typeface="Microsoft JhengHei Light"/>
                <a:cs typeface="Microsoft JhengHei Light"/>
              </a:rPr>
              <a:t>点</a:t>
            </a:r>
            <a:r>
              <a:rPr dirty="0" smtClean="0" sz="1450" spc="15">
                <a:latin typeface="Lucida Sans Unicode"/>
                <a:cs typeface="Lucida Sans Unicode"/>
              </a:rPr>
              <a:t>16</a:t>
            </a:r>
            <a:r>
              <a:rPr dirty="0" smtClean="0" sz="1450" spc="20">
                <a:latin typeface="Microsoft JhengHei Light"/>
                <a:cs typeface="Microsoft JhengHei Light"/>
              </a:rPr>
              <a:t>分</a:t>
            </a:r>
            <a:r>
              <a:rPr dirty="0" smtClean="0" sz="1450" spc="20">
                <a:latin typeface="Microsoft JhengHei Light"/>
                <a:cs typeface="Microsoft JhengHei Light"/>
              </a:rPr>
              <a:t>，</a:t>
            </a:r>
            <a:r>
              <a:rPr dirty="0" smtClean="0" sz="1450" spc="20">
                <a:latin typeface="Microsoft JhengHei Light"/>
                <a:cs typeface="Microsoft JhengHei Light"/>
              </a:rPr>
              <a:t>日</a:t>
            </a:r>
            <a:r>
              <a:rPr dirty="0" smtClean="0" sz="1450" spc="20">
                <a:latin typeface="Microsoft JhengHei Light"/>
                <a:cs typeface="Microsoft JhengHei Light"/>
              </a:rPr>
              <a:t>本</a:t>
            </a:r>
            <a:r>
              <a:rPr dirty="0" smtClean="0" sz="1450" spc="20">
                <a:latin typeface="宋体"/>
                <a:cs typeface="宋体"/>
              </a:rPr>
              <a:t>东</a:t>
            </a:r>
            <a:r>
              <a:rPr dirty="0" smtClean="0" sz="1450" spc="20">
                <a:latin typeface="Microsoft JhengHei Light"/>
                <a:cs typeface="Microsoft JhengHei Light"/>
              </a:rPr>
              <a:t>北</a:t>
            </a:r>
            <a:r>
              <a:rPr dirty="0" smtClean="0" sz="1450" spc="20">
                <a:latin typeface="Microsoft JhengHei Light"/>
                <a:cs typeface="Microsoft JhengHei Light"/>
              </a:rPr>
              <a:t>部</a:t>
            </a:r>
            <a:r>
              <a:rPr dirty="0" smtClean="0" sz="1450" spc="20">
                <a:latin typeface="Microsoft JhengHei Light"/>
                <a:cs typeface="Microsoft JhengHei Light"/>
              </a:rPr>
              <a:t>的</a:t>
            </a:r>
            <a:r>
              <a:rPr dirty="0" smtClean="0" sz="1450" spc="20">
                <a:latin typeface="Microsoft JhengHei Light"/>
                <a:cs typeface="Microsoft JhengHei Light"/>
              </a:rPr>
              <a:t>福</a:t>
            </a:r>
            <a:r>
              <a:rPr dirty="0" smtClean="0" sz="1450" spc="20">
                <a:latin typeface="宋体"/>
                <a:cs typeface="宋体"/>
              </a:rPr>
              <a:t>岛</a:t>
            </a:r>
            <a:r>
              <a:rPr dirty="0" smtClean="0" sz="1450" spc="20">
                <a:latin typeface="Microsoft JhengHei Light"/>
                <a:cs typeface="Microsoft JhengHei Light"/>
              </a:rPr>
              <a:t>和</a:t>
            </a:r>
            <a:r>
              <a:rPr dirty="0" smtClean="0" sz="1450" spc="20">
                <a:latin typeface="Microsoft JhengHei Light"/>
                <a:cs typeface="Microsoft JhengHei Light"/>
              </a:rPr>
              <a:t>茨</a:t>
            </a:r>
            <a:r>
              <a:rPr dirty="0" smtClean="0" sz="1450" spc="20">
                <a:latin typeface="Microsoft JhengHei Light"/>
                <a:cs typeface="Microsoft JhengHei Light"/>
              </a:rPr>
              <a:t>城</a:t>
            </a:r>
            <a:r>
              <a:rPr dirty="0" smtClean="0" sz="1450" spc="20">
                <a:latin typeface="Microsoft JhengHei Light"/>
                <a:cs typeface="Microsoft JhengHei Light"/>
              </a:rPr>
              <a:t>地</a:t>
            </a:r>
            <a:r>
              <a:rPr dirty="0" smtClean="0" sz="1450" spc="20">
                <a:latin typeface="Microsoft JhengHei Light"/>
                <a:cs typeface="Microsoft JhengHei Light"/>
              </a:rPr>
              <a:t>区</a:t>
            </a:r>
            <a:r>
              <a:rPr dirty="0" smtClean="0" sz="1450" spc="20">
                <a:latin typeface="宋体"/>
                <a:cs typeface="宋体"/>
              </a:rPr>
              <a:t>发</a:t>
            </a:r>
            <a:r>
              <a:rPr dirty="0" smtClean="0" sz="1450" spc="20">
                <a:latin typeface="Microsoft JhengHei Light"/>
                <a:cs typeface="Microsoft JhengHei Light"/>
              </a:rPr>
              <a:t>生</a:t>
            </a:r>
            <a:r>
              <a:rPr dirty="0" smtClean="0" sz="1450" spc="20">
                <a:latin typeface="Microsoft JhengHei Light"/>
                <a:cs typeface="Microsoft JhengHei Light"/>
              </a:rPr>
              <a:t>里</a:t>
            </a:r>
            <a:r>
              <a:rPr dirty="0" smtClean="0" sz="1450" spc="20">
                <a:latin typeface="Microsoft JhengHei Light"/>
                <a:cs typeface="Microsoft JhengHei Light"/>
              </a:rPr>
              <a:t>氏</a:t>
            </a:r>
            <a:r>
              <a:rPr dirty="0" smtClean="0" sz="1450" spc="15">
                <a:latin typeface="Lucida Sans Unicode"/>
                <a:cs typeface="Lucida Sans Unicode"/>
              </a:rPr>
              <a:t>7</a:t>
            </a:r>
            <a:r>
              <a:rPr dirty="0" smtClean="0" sz="1450" spc="-5">
                <a:latin typeface="Lucida Sans Unicode"/>
                <a:cs typeface="Lucida Sans Unicode"/>
              </a:rPr>
              <a:t>.</a:t>
            </a:r>
            <a:r>
              <a:rPr dirty="0" smtClean="0" sz="1450" spc="15">
                <a:latin typeface="Lucida Sans Unicode"/>
                <a:cs typeface="Lucida Sans Unicode"/>
              </a:rPr>
              <a:t>0</a:t>
            </a:r>
            <a:r>
              <a:rPr dirty="0" smtClean="0" sz="1450" spc="10">
                <a:latin typeface="宋体"/>
                <a:cs typeface="宋体"/>
              </a:rPr>
              <a:t>级</a:t>
            </a:r>
            <a:r>
              <a:rPr dirty="0" smtClean="0" sz="1450" spc="5">
                <a:latin typeface="宋体"/>
                <a:cs typeface="宋体"/>
              </a:rPr>
              <a:t> </a:t>
            </a:r>
            <a:r>
              <a:rPr dirty="0" smtClean="0" sz="1450" spc="35">
                <a:latin typeface="宋体"/>
                <a:cs typeface="宋体"/>
              </a:rPr>
              <a:t>强</a:t>
            </a:r>
            <a:r>
              <a:rPr dirty="0" smtClean="0" sz="1450" spc="35">
                <a:latin typeface="Microsoft JhengHei Light"/>
                <a:cs typeface="Microsoft JhengHei Light"/>
              </a:rPr>
              <a:t>烈</a:t>
            </a:r>
            <a:r>
              <a:rPr dirty="0" smtClean="0" sz="1450" spc="35">
                <a:latin typeface="Microsoft JhengHei Light"/>
                <a:cs typeface="Microsoft JhengHei Light"/>
              </a:rPr>
              <a:t>地</a:t>
            </a:r>
            <a:r>
              <a:rPr dirty="0" smtClean="0" sz="1450" spc="35">
                <a:latin typeface="Microsoft JhengHei Light"/>
                <a:cs typeface="Microsoft JhengHei Light"/>
              </a:rPr>
              <a:t>震</a:t>
            </a:r>
            <a:r>
              <a:rPr dirty="0" smtClean="0" sz="1450" spc="35">
                <a:latin typeface="Microsoft JhengHei Light"/>
                <a:cs typeface="Microsoft JhengHei Light"/>
              </a:rPr>
              <a:t>（</a:t>
            </a:r>
            <a:r>
              <a:rPr dirty="0" smtClean="0" sz="1450" spc="35">
                <a:latin typeface="Microsoft JhengHei Light"/>
                <a:cs typeface="Microsoft JhengHei Light"/>
              </a:rPr>
              <a:t>震</a:t>
            </a:r>
            <a:r>
              <a:rPr dirty="0" smtClean="0" sz="1450" spc="35">
                <a:latin typeface="Microsoft JhengHei Light"/>
                <a:cs typeface="Microsoft JhengHei Light"/>
              </a:rPr>
              <a:t>中</a:t>
            </a:r>
            <a:r>
              <a:rPr dirty="0" smtClean="0" sz="1450" spc="35">
                <a:latin typeface="Microsoft JhengHei Light"/>
                <a:cs typeface="Microsoft JhengHei Light"/>
              </a:rPr>
              <a:t>北</a:t>
            </a:r>
            <a:r>
              <a:rPr dirty="0" smtClean="0" sz="1450" spc="35">
                <a:latin typeface="宋体"/>
                <a:cs typeface="宋体"/>
              </a:rPr>
              <a:t>纬</a:t>
            </a:r>
            <a:r>
              <a:rPr dirty="0" smtClean="0" sz="1450" spc="15">
                <a:latin typeface="Lucida Sans Unicode"/>
                <a:cs typeface="Lucida Sans Unicode"/>
              </a:rPr>
              <a:t>3</a:t>
            </a:r>
            <a:r>
              <a:rPr dirty="0" smtClean="0" sz="1450" spc="10">
                <a:latin typeface="Lucida Sans Unicode"/>
                <a:cs typeface="Lucida Sans Unicode"/>
              </a:rPr>
              <a:t>6</a:t>
            </a:r>
            <a:r>
              <a:rPr dirty="0" smtClean="0" sz="1450" spc="-5">
                <a:latin typeface="Lucida Sans Unicode"/>
                <a:cs typeface="Lucida Sans Unicode"/>
              </a:rPr>
              <a:t>.</a:t>
            </a:r>
            <a:r>
              <a:rPr dirty="0" smtClean="0" sz="1450" spc="30">
                <a:latin typeface="Lucida Sans Unicode"/>
                <a:cs typeface="Lucida Sans Unicode"/>
              </a:rPr>
              <a:t>9</a:t>
            </a:r>
            <a:r>
              <a:rPr dirty="0" smtClean="0" sz="1450" spc="35">
                <a:latin typeface="Microsoft JhengHei Light"/>
                <a:cs typeface="Microsoft JhengHei Light"/>
              </a:rPr>
              <a:t>度</a:t>
            </a:r>
            <a:r>
              <a:rPr dirty="0" smtClean="0" sz="1450" spc="35">
                <a:latin typeface="Microsoft JhengHei Light"/>
                <a:cs typeface="Microsoft JhengHei Light"/>
              </a:rPr>
              <a:t>、</a:t>
            </a:r>
            <a:r>
              <a:rPr dirty="0" smtClean="0" sz="1450" spc="35">
                <a:latin typeface="宋体"/>
                <a:cs typeface="宋体"/>
              </a:rPr>
              <a:t>东</a:t>
            </a:r>
            <a:r>
              <a:rPr dirty="0" smtClean="0" sz="1450" spc="35">
                <a:latin typeface="宋体"/>
                <a:cs typeface="宋体"/>
              </a:rPr>
              <a:t>经</a:t>
            </a:r>
            <a:r>
              <a:rPr dirty="0" smtClean="0" sz="1450" spc="15">
                <a:latin typeface="Lucida Sans Unicode"/>
                <a:cs typeface="Lucida Sans Unicode"/>
              </a:rPr>
              <a:t>14</a:t>
            </a:r>
            <a:r>
              <a:rPr dirty="0" smtClean="0" sz="1450" spc="10">
                <a:latin typeface="Lucida Sans Unicode"/>
                <a:cs typeface="Lucida Sans Unicode"/>
              </a:rPr>
              <a:t>0</a:t>
            </a:r>
            <a:r>
              <a:rPr dirty="0" smtClean="0" sz="1450" spc="-5">
                <a:latin typeface="Lucida Sans Unicode"/>
                <a:cs typeface="Lucida Sans Unicode"/>
              </a:rPr>
              <a:t>.</a:t>
            </a:r>
            <a:r>
              <a:rPr dirty="0" smtClean="0" sz="1450" spc="30">
                <a:latin typeface="Lucida Sans Unicode"/>
                <a:cs typeface="Lucida Sans Unicode"/>
              </a:rPr>
              <a:t>7</a:t>
            </a:r>
            <a:r>
              <a:rPr dirty="0" smtClean="0" sz="1450" spc="35">
                <a:latin typeface="Microsoft JhengHei Light"/>
                <a:cs typeface="Microsoft JhengHei Light"/>
              </a:rPr>
              <a:t>度</a:t>
            </a:r>
            <a:r>
              <a:rPr dirty="0" smtClean="0" sz="1450" spc="35">
                <a:latin typeface="Microsoft JhengHei Light"/>
                <a:cs typeface="Microsoft JhengHei Light"/>
              </a:rPr>
              <a:t>，</a:t>
            </a:r>
            <a:r>
              <a:rPr dirty="0" smtClean="0" sz="1450" spc="35">
                <a:latin typeface="Microsoft JhengHei Light"/>
                <a:cs typeface="Microsoft JhengHei Light"/>
              </a:rPr>
              <a:t>即</a:t>
            </a:r>
            <a:r>
              <a:rPr dirty="0" smtClean="0" sz="1450" spc="35">
                <a:latin typeface="Microsoft JhengHei Light"/>
                <a:cs typeface="Microsoft JhengHei Light"/>
              </a:rPr>
              <a:t>福</a:t>
            </a:r>
            <a:r>
              <a:rPr dirty="0" smtClean="0" sz="1450" spc="35">
                <a:latin typeface="宋体"/>
                <a:cs typeface="宋体"/>
              </a:rPr>
              <a:t>岛</a:t>
            </a:r>
            <a:r>
              <a:rPr dirty="0" smtClean="0" sz="1450" spc="35">
                <a:latin typeface="Microsoft JhengHei Light"/>
                <a:cs typeface="Microsoft JhengHei Light"/>
              </a:rPr>
              <a:t>西</a:t>
            </a:r>
            <a:r>
              <a:rPr dirty="0" smtClean="0" sz="1450" spc="35">
                <a:latin typeface="Microsoft JhengHei Light"/>
                <a:cs typeface="Microsoft JhengHei Light"/>
              </a:rPr>
              <a:t>南</a:t>
            </a:r>
            <a:r>
              <a:rPr dirty="0" smtClean="0" sz="1450" spc="15">
                <a:latin typeface="Lucida Sans Unicode"/>
                <a:cs typeface="Lucida Sans Unicode"/>
              </a:rPr>
              <a:t>3</a:t>
            </a:r>
            <a:r>
              <a:rPr dirty="0" smtClean="0" sz="1450" spc="30">
                <a:latin typeface="Lucida Sans Unicode"/>
                <a:cs typeface="Lucida Sans Unicode"/>
              </a:rPr>
              <a:t>0</a:t>
            </a:r>
            <a:r>
              <a:rPr dirty="0" smtClean="0" sz="1450" spc="35">
                <a:latin typeface="Microsoft JhengHei Light"/>
                <a:cs typeface="Microsoft JhengHei Light"/>
              </a:rPr>
              <a:t>公</a:t>
            </a:r>
            <a:r>
              <a:rPr dirty="0" smtClean="0" sz="1450" spc="35">
                <a:latin typeface="Microsoft JhengHei Light"/>
                <a:cs typeface="Microsoft JhengHei Light"/>
              </a:rPr>
              <a:t>里</a:t>
            </a:r>
            <a:r>
              <a:rPr dirty="0" smtClean="0" sz="1450" spc="35">
                <a:latin typeface="Microsoft JhengHei Light"/>
                <a:cs typeface="Microsoft JhengHei Light"/>
              </a:rPr>
              <a:t>左</a:t>
            </a:r>
            <a:r>
              <a:rPr dirty="0" smtClean="0" sz="1450" spc="30">
                <a:latin typeface="Microsoft JhengHei Light"/>
                <a:cs typeface="Microsoft JhengHei Light"/>
              </a:rPr>
              <a:t>右</a:t>
            </a:r>
            <a:r>
              <a:rPr dirty="0" smtClean="0" sz="1450" spc="30">
                <a:latin typeface="Microsoft JhengHei Light"/>
                <a:cs typeface="Microsoft JhengHei Light"/>
              </a:rPr>
              <a:t>的</a:t>
            </a:r>
            <a:r>
              <a:rPr dirty="0" smtClean="0" sz="1450" spc="10">
                <a:latin typeface="Microsoft JhengHei Light"/>
                <a:cs typeface="Microsoft JhengHei Light"/>
              </a:rPr>
              <a:t>地</a:t>
            </a:r>
            <a:r>
              <a:rPr dirty="0" smtClean="0" sz="1450" spc="0">
                <a:latin typeface="Microsoft JhengHei Light"/>
                <a:cs typeface="Microsoft JhengHei Light"/>
              </a:rPr>
              <a:t> </a:t>
            </a:r>
            <a:r>
              <a:rPr dirty="0" smtClean="0" sz="1450" spc="35">
                <a:latin typeface="Microsoft JhengHei Light"/>
                <a:cs typeface="Microsoft JhengHei Light"/>
              </a:rPr>
              <a:t>方</a:t>
            </a:r>
            <a:r>
              <a:rPr dirty="0" smtClean="0" sz="1450" spc="35">
                <a:latin typeface="Microsoft JhengHei Light"/>
                <a:cs typeface="Microsoft JhengHei Light"/>
              </a:rPr>
              <a:t>，</a:t>
            </a:r>
            <a:r>
              <a:rPr dirty="0" smtClean="0" sz="1450" spc="35">
                <a:latin typeface="Microsoft JhengHei Light"/>
                <a:cs typeface="Microsoft JhengHei Light"/>
              </a:rPr>
              <a:t>震</a:t>
            </a:r>
            <a:r>
              <a:rPr dirty="0" smtClean="0" sz="1450" spc="35">
                <a:latin typeface="Microsoft JhengHei Light"/>
                <a:cs typeface="Microsoft JhengHei Light"/>
              </a:rPr>
              <a:t>源</a:t>
            </a:r>
            <a:r>
              <a:rPr dirty="0" smtClean="0" sz="1450" spc="35">
                <a:latin typeface="Microsoft JhengHei Light"/>
                <a:cs typeface="Microsoft JhengHei Light"/>
              </a:rPr>
              <a:t>深</a:t>
            </a:r>
            <a:r>
              <a:rPr dirty="0" smtClean="0" sz="1450" spc="35">
                <a:latin typeface="Microsoft JhengHei Light"/>
                <a:cs typeface="Microsoft JhengHei Light"/>
              </a:rPr>
              <a:t>度</a:t>
            </a:r>
            <a:r>
              <a:rPr dirty="0" smtClean="0" sz="1450" spc="15">
                <a:latin typeface="Lucida Sans Unicode"/>
                <a:cs typeface="Lucida Sans Unicode"/>
              </a:rPr>
              <a:t>1</a:t>
            </a:r>
            <a:r>
              <a:rPr dirty="0" smtClean="0" sz="1450" spc="30">
                <a:latin typeface="Lucida Sans Unicode"/>
                <a:cs typeface="Lucida Sans Unicode"/>
              </a:rPr>
              <a:t>0</a:t>
            </a:r>
            <a:r>
              <a:rPr dirty="0" smtClean="0" sz="1450" spc="35">
                <a:latin typeface="Microsoft JhengHei Light"/>
                <a:cs typeface="Microsoft JhengHei Light"/>
              </a:rPr>
              <a:t>公</a:t>
            </a:r>
            <a:r>
              <a:rPr dirty="0" smtClean="0" sz="1450" spc="35">
                <a:latin typeface="Microsoft JhengHei Light"/>
                <a:cs typeface="Microsoft JhengHei Light"/>
              </a:rPr>
              <a:t>里</a:t>
            </a:r>
            <a:r>
              <a:rPr dirty="0" smtClean="0" sz="1450" spc="35">
                <a:latin typeface="Microsoft JhengHei Light"/>
                <a:cs typeface="Microsoft JhengHei Light"/>
              </a:rPr>
              <a:t>，</a:t>
            </a:r>
            <a:r>
              <a:rPr dirty="0" smtClean="0" sz="1450" spc="35">
                <a:latin typeface="Microsoft JhengHei Light"/>
                <a:cs typeface="Microsoft JhengHei Light"/>
              </a:rPr>
              <a:t>属</a:t>
            </a:r>
            <a:r>
              <a:rPr dirty="0" smtClean="0" sz="1450" spc="35">
                <a:latin typeface="Microsoft JhengHei Light"/>
                <a:cs typeface="Microsoft JhengHei Light"/>
              </a:rPr>
              <a:t>于</a:t>
            </a:r>
            <a:r>
              <a:rPr dirty="0" smtClean="0" sz="1450" spc="35">
                <a:latin typeface="Microsoft JhengHei Light"/>
                <a:cs typeface="Microsoft JhengHei Light"/>
              </a:rPr>
              <a:t>浅</a:t>
            </a:r>
            <a:r>
              <a:rPr dirty="0" smtClean="0" sz="1450" spc="35">
                <a:latin typeface="宋体"/>
                <a:cs typeface="宋体"/>
              </a:rPr>
              <a:t>层</a:t>
            </a:r>
            <a:r>
              <a:rPr dirty="0" smtClean="0" sz="1450" spc="35">
                <a:latin typeface="Microsoft JhengHei Light"/>
                <a:cs typeface="Microsoft JhengHei Light"/>
              </a:rPr>
              <a:t>地</a:t>
            </a:r>
            <a:r>
              <a:rPr dirty="0" smtClean="0" sz="1450" spc="35">
                <a:latin typeface="Microsoft JhengHei Light"/>
                <a:cs typeface="Microsoft JhengHei Light"/>
              </a:rPr>
              <a:t>震</a:t>
            </a:r>
            <a:r>
              <a:rPr dirty="0" smtClean="0" sz="1450" spc="35">
                <a:latin typeface="Microsoft JhengHei Light"/>
                <a:cs typeface="Microsoft JhengHei Light"/>
              </a:rPr>
              <a:t>）</a:t>
            </a:r>
            <a:r>
              <a:rPr dirty="0" smtClean="0" sz="1450" spc="35">
                <a:latin typeface="Microsoft JhengHei Light"/>
                <a:cs typeface="Microsoft JhengHei Light"/>
              </a:rPr>
              <a:t>。</a:t>
            </a:r>
            <a:r>
              <a:rPr dirty="0" smtClean="0" sz="1450" spc="35">
                <a:latin typeface="Microsoft JhengHei Light"/>
                <a:cs typeface="Microsoft JhengHei Light"/>
              </a:rPr>
              <a:t>当</a:t>
            </a:r>
            <a:r>
              <a:rPr dirty="0" smtClean="0" sz="1450" spc="35">
                <a:latin typeface="Microsoft JhengHei Light"/>
                <a:cs typeface="Microsoft JhengHei Light"/>
              </a:rPr>
              <a:t>局</a:t>
            </a:r>
            <a:r>
              <a:rPr dirty="0" smtClean="0" sz="1450" spc="35">
                <a:latin typeface="Microsoft JhengHei Light"/>
                <a:cs typeface="Microsoft JhengHei Light"/>
              </a:rPr>
              <a:t>已</a:t>
            </a:r>
            <a:r>
              <a:rPr dirty="0" smtClean="0" sz="1450" spc="35">
                <a:latin typeface="宋体"/>
                <a:cs typeface="宋体"/>
              </a:rPr>
              <a:t>经</a:t>
            </a:r>
            <a:r>
              <a:rPr dirty="0" smtClean="0" sz="1450" spc="35">
                <a:latin typeface="宋体"/>
                <a:cs typeface="宋体"/>
              </a:rPr>
              <a:t>发</a:t>
            </a:r>
            <a:r>
              <a:rPr dirty="0" smtClean="0" sz="1450" spc="35">
                <a:latin typeface="Microsoft JhengHei Light"/>
                <a:cs typeface="Microsoft JhengHei Light"/>
              </a:rPr>
              <a:t>布</a:t>
            </a:r>
            <a:r>
              <a:rPr dirty="0" smtClean="0" sz="1450" spc="35">
                <a:latin typeface="Microsoft JhengHei Light"/>
                <a:cs typeface="Microsoft JhengHei Light"/>
              </a:rPr>
              <a:t>海</a:t>
            </a:r>
            <a:r>
              <a:rPr dirty="0" smtClean="0" sz="1450" spc="35">
                <a:latin typeface="宋体"/>
                <a:cs typeface="宋体"/>
              </a:rPr>
              <a:t>啸</a:t>
            </a:r>
            <a:r>
              <a:rPr dirty="0" smtClean="0" sz="1450" spc="35">
                <a:latin typeface="宋体"/>
                <a:cs typeface="宋体"/>
              </a:rPr>
              <a:t>预</a:t>
            </a:r>
            <a:r>
              <a:rPr dirty="0" smtClean="0" sz="1450" spc="35">
                <a:latin typeface="Microsoft JhengHei Light"/>
                <a:cs typeface="Microsoft JhengHei Light"/>
              </a:rPr>
              <a:t>警</a:t>
            </a:r>
            <a:r>
              <a:rPr dirty="0" smtClean="0" sz="1450" spc="35">
                <a:latin typeface="Microsoft JhengHei Light"/>
                <a:cs typeface="Microsoft JhengHei Light"/>
              </a:rPr>
              <a:t>。</a:t>
            </a:r>
            <a:r>
              <a:rPr dirty="0" smtClean="0" sz="1450" spc="35">
                <a:latin typeface="Microsoft JhengHei Light"/>
                <a:cs typeface="Microsoft JhengHei Light"/>
              </a:rPr>
              <a:t>震</a:t>
            </a:r>
            <a:r>
              <a:rPr dirty="0" smtClean="0" sz="1450" spc="35">
                <a:latin typeface="Microsoft JhengHei Light"/>
                <a:cs typeface="Microsoft JhengHei Light"/>
              </a:rPr>
              <a:t>后</a:t>
            </a:r>
            <a:r>
              <a:rPr dirty="0" smtClean="0" sz="1450" spc="10">
                <a:latin typeface="宋体"/>
                <a:cs typeface="宋体"/>
              </a:rPr>
              <a:t>约</a:t>
            </a:r>
            <a:r>
              <a:rPr dirty="0" smtClean="0" sz="1450" spc="5">
                <a:latin typeface="宋体"/>
                <a:cs typeface="宋体"/>
              </a:rPr>
              <a:t> </a:t>
            </a:r>
            <a:r>
              <a:rPr dirty="0" smtClean="0" sz="1450" spc="15">
                <a:latin typeface="Lucida Sans Unicode"/>
                <a:cs typeface="Lucida Sans Unicode"/>
              </a:rPr>
              <a:t>3</a:t>
            </a:r>
            <a:r>
              <a:rPr dirty="0" smtClean="0" sz="1450" spc="30">
                <a:latin typeface="Lucida Sans Unicode"/>
                <a:cs typeface="Lucida Sans Unicode"/>
              </a:rPr>
              <a:t>0</a:t>
            </a:r>
            <a:r>
              <a:rPr dirty="0" smtClean="0" sz="1450" spc="35">
                <a:latin typeface="Microsoft JhengHei Light"/>
                <a:cs typeface="Microsoft JhengHei Light"/>
              </a:rPr>
              <a:t>分</a:t>
            </a:r>
            <a:r>
              <a:rPr dirty="0" smtClean="0" sz="1450" spc="35">
                <a:latin typeface="宋体"/>
                <a:cs typeface="宋体"/>
              </a:rPr>
              <a:t>钟</a:t>
            </a:r>
            <a:r>
              <a:rPr dirty="0" smtClean="0" sz="1450" spc="35">
                <a:latin typeface="Microsoft JhengHei Light"/>
                <a:cs typeface="Microsoft JhengHei Light"/>
              </a:rPr>
              <a:t>后</a:t>
            </a:r>
            <a:r>
              <a:rPr dirty="0" smtClean="0" sz="1450" spc="35">
                <a:latin typeface="Microsoft JhengHei Light"/>
                <a:cs typeface="Microsoft JhengHei Light"/>
              </a:rPr>
              <a:t>在</a:t>
            </a:r>
            <a:r>
              <a:rPr dirty="0" smtClean="0" sz="1450" spc="35">
                <a:latin typeface="Microsoft JhengHei Light"/>
                <a:cs typeface="Microsoft JhengHei Light"/>
              </a:rPr>
              <a:t>日</a:t>
            </a:r>
            <a:r>
              <a:rPr dirty="0" smtClean="0" sz="1450" spc="35">
                <a:latin typeface="Microsoft JhengHei Light"/>
                <a:cs typeface="Microsoft JhengHei Light"/>
              </a:rPr>
              <a:t>本</a:t>
            </a:r>
            <a:r>
              <a:rPr dirty="0" smtClean="0" sz="1450" spc="35">
                <a:latin typeface="Microsoft JhengHei Light"/>
                <a:cs typeface="Microsoft JhengHei Light"/>
              </a:rPr>
              <a:t>海</a:t>
            </a:r>
            <a:r>
              <a:rPr dirty="0" smtClean="0" sz="1450" spc="35">
                <a:latin typeface="Microsoft JhengHei Light"/>
                <a:cs typeface="Microsoft JhengHei Light"/>
              </a:rPr>
              <a:t>地</a:t>
            </a:r>
            <a:r>
              <a:rPr dirty="0" smtClean="0" sz="1450" spc="35">
                <a:latin typeface="Microsoft JhengHei Light"/>
                <a:cs typeface="Microsoft JhengHei Light"/>
              </a:rPr>
              <a:t>区</a:t>
            </a:r>
            <a:r>
              <a:rPr dirty="0" smtClean="0" sz="1450" spc="35">
                <a:latin typeface="宋体"/>
                <a:cs typeface="宋体"/>
              </a:rPr>
              <a:t>发</a:t>
            </a:r>
            <a:r>
              <a:rPr dirty="0" smtClean="0" sz="1450" spc="35">
                <a:latin typeface="Microsoft JhengHei Light"/>
                <a:cs typeface="Microsoft JhengHei Light"/>
              </a:rPr>
              <a:t>生</a:t>
            </a:r>
            <a:r>
              <a:rPr dirty="0" smtClean="0" sz="1450" spc="35">
                <a:latin typeface="Microsoft JhengHei Light"/>
                <a:cs typeface="Microsoft JhengHei Light"/>
              </a:rPr>
              <a:t>巨</a:t>
            </a:r>
            <a:r>
              <a:rPr dirty="0" smtClean="0" sz="1450" spc="35">
                <a:latin typeface="Microsoft JhengHei Light"/>
                <a:cs typeface="Microsoft JhengHei Light"/>
              </a:rPr>
              <a:t>型</a:t>
            </a:r>
            <a:r>
              <a:rPr dirty="0" smtClean="0" sz="1450" spc="35">
                <a:latin typeface="Microsoft JhengHei Light"/>
                <a:cs typeface="Microsoft JhengHei Light"/>
              </a:rPr>
              <a:t>海</a:t>
            </a:r>
            <a:r>
              <a:rPr dirty="0" smtClean="0" sz="1450" spc="35">
                <a:latin typeface="宋体"/>
                <a:cs typeface="宋体"/>
              </a:rPr>
              <a:t>啸</a:t>
            </a:r>
            <a:r>
              <a:rPr dirty="0" smtClean="0" sz="1450" spc="35">
                <a:latin typeface="Microsoft JhengHei Light"/>
                <a:cs typeface="Microsoft JhengHei Light"/>
              </a:rPr>
              <a:t>，</a:t>
            </a:r>
            <a:r>
              <a:rPr dirty="0" smtClean="0" sz="1450" spc="35">
                <a:latin typeface="Microsoft JhengHei Light"/>
                <a:cs typeface="Microsoft JhengHei Light"/>
              </a:rPr>
              <a:t>同</a:t>
            </a:r>
            <a:r>
              <a:rPr dirty="0" smtClean="0" sz="1450" spc="35">
                <a:latin typeface="宋体"/>
                <a:cs typeface="宋体"/>
              </a:rPr>
              <a:t>时</a:t>
            </a:r>
            <a:r>
              <a:rPr dirty="0" smtClean="0" sz="1450" spc="35">
                <a:latin typeface="Microsoft JhengHei Light"/>
                <a:cs typeface="Microsoft JhengHei Light"/>
              </a:rPr>
              <a:t>造</a:t>
            </a:r>
            <a:r>
              <a:rPr dirty="0" smtClean="0" sz="1450" spc="35">
                <a:latin typeface="Microsoft JhengHei Light"/>
                <a:cs typeface="Microsoft JhengHei Light"/>
              </a:rPr>
              <a:t>成</a:t>
            </a:r>
            <a:r>
              <a:rPr dirty="0" smtClean="0" sz="1450" spc="35">
                <a:latin typeface="Microsoft JhengHei Light"/>
                <a:cs typeface="Microsoft JhengHei Light"/>
              </a:rPr>
              <a:t>福</a:t>
            </a:r>
            <a:r>
              <a:rPr dirty="0" smtClean="0" sz="1450" spc="35">
                <a:latin typeface="宋体"/>
                <a:cs typeface="宋体"/>
              </a:rPr>
              <a:t>岛</a:t>
            </a:r>
            <a:r>
              <a:rPr dirty="0" smtClean="0" sz="1450" spc="35">
                <a:latin typeface="Microsoft JhengHei Light"/>
                <a:cs typeface="Microsoft JhengHei Light"/>
              </a:rPr>
              <a:t>核</a:t>
            </a:r>
            <a:r>
              <a:rPr dirty="0" smtClean="0" sz="1450" spc="35">
                <a:latin typeface="宋体"/>
                <a:cs typeface="宋体"/>
              </a:rPr>
              <a:t>电</a:t>
            </a:r>
            <a:r>
              <a:rPr dirty="0" smtClean="0" sz="1450" spc="35">
                <a:latin typeface="Microsoft JhengHei Light"/>
                <a:cs typeface="Microsoft JhengHei Light"/>
              </a:rPr>
              <a:t>站</a:t>
            </a:r>
            <a:r>
              <a:rPr dirty="0" smtClean="0" sz="1450" spc="35">
                <a:latin typeface="Microsoft JhengHei Light"/>
                <a:cs typeface="Microsoft JhengHei Light"/>
              </a:rPr>
              <a:t>出</a:t>
            </a:r>
            <a:r>
              <a:rPr dirty="0" smtClean="0" sz="1450" spc="35">
                <a:latin typeface="宋体"/>
                <a:cs typeface="宋体"/>
              </a:rPr>
              <a:t>现</a:t>
            </a:r>
            <a:r>
              <a:rPr dirty="0" smtClean="0" sz="1450" spc="35">
                <a:latin typeface="Microsoft JhengHei Light"/>
                <a:cs typeface="Microsoft JhengHei Light"/>
              </a:rPr>
              <a:t>核</a:t>
            </a:r>
            <a:r>
              <a:rPr dirty="0" smtClean="0" sz="1450" spc="35">
                <a:latin typeface="Microsoft JhengHei Light"/>
                <a:cs typeface="Microsoft JhengHei Light"/>
              </a:rPr>
              <a:t>泄</a:t>
            </a:r>
            <a:r>
              <a:rPr dirty="0" smtClean="0" sz="1450" spc="35">
                <a:latin typeface="Microsoft JhengHei Light"/>
                <a:cs typeface="Microsoft JhengHei Light"/>
              </a:rPr>
              <a:t>漏</a:t>
            </a:r>
            <a:r>
              <a:rPr dirty="0" smtClean="0" sz="1450" spc="10">
                <a:latin typeface="Microsoft JhengHei Light"/>
                <a:cs typeface="Microsoft JhengHei Light"/>
              </a:rPr>
              <a:t>。</a:t>
            </a:r>
            <a:r>
              <a:rPr dirty="0" smtClean="0" sz="1450" spc="0">
                <a:latin typeface="Microsoft JhengHei Light"/>
                <a:cs typeface="Microsoft JhengHei Light"/>
              </a:rPr>
              <a:t> </a:t>
            </a:r>
            <a:r>
              <a:rPr dirty="0" smtClean="0" sz="1450" spc="15">
                <a:latin typeface="Microsoft JhengHei Light"/>
                <a:cs typeface="Microsoft JhengHei Light"/>
              </a:rPr>
              <a:t>震</a:t>
            </a:r>
            <a:r>
              <a:rPr dirty="0" smtClean="0" sz="1450" spc="15">
                <a:latin typeface="Microsoft JhengHei Light"/>
                <a:cs typeface="Microsoft JhengHei Light"/>
              </a:rPr>
              <a:t>后</a:t>
            </a:r>
            <a:r>
              <a:rPr dirty="0" smtClean="0" sz="1450" spc="15">
                <a:latin typeface="Microsoft JhengHei Light"/>
                <a:cs typeface="Microsoft JhengHei Light"/>
              </a:rPr>
              <a:t>第</a:t>
            </a:r>
            <a:r>
              <a:rPr dirty="0" smtClean="0" sz="1450" spc="15">
                <a:latin typeface="Microsoft JhengHei Light"/>
                <a:cs typeface="Microsoft JhengHei Light"/>
              </a:rPr>
              <a:t>十</a:t>
            </a:r>
            <a:r>
              <a:rPr dirty="0" smtClean="0" sz="1450" spc="15">
                <a:latin typeface="Microsoft JhengHei Light"/>
                <a:cs typeface="Microsoft JhengHei Light"/>
              </a:rPr>
              <a:t>天</a:t>
            </a:r>
            <a:r>
              <a:rPr dirty="0" smtClean="0" sz="1450" spc="15">
                <a:latin typeface="Microsoft JhengHei Light"/>
                <a:cs typeface="Microsoft JhengHei Light"/>
              </a:rPr>
              <a:t>，</a:t>
            </a:r>
            <a:r>
              <a:rPr dirty="0" smtClean="0" sz="1450" spc="15">
                <a:latin typeface="Microsoft JhengHei Light"/>
                <a:cs typeface="Microsoft JhengHei Light"/>
              </a:rPr>
              <a:t>国</a:t>
            </a:r>
            <a:r>
              <a:rPr dirty="0" smtClean="0" sz="1450" spc="15">
                <a:latin typeface="宋体"/>
                <a:cs typeface="宋体"/>
              </a:rPr>
              <a:t>际</a:t>
            </a:r>
            <a:r>
              <a:rPr dirty="0" smtClean="0" sz="1450" spc="15">
                <a:latin typeface="Microsoft JhengHei Light"/>
                <a:cs typeface="Microsoft JhengHei Light"/>
              </a:rPr>
              <a:t>原</a:t>
            </a:r>
            <a:r>
              <a:rPr dirty="0" smtClean="0" sz="1450" spc="15">
                <a:latin typeface="Microsoft JhengHei Light"/>
                <a:cs typeface="Microsoft JhengHei Light"/>
              </a:rPr>
              <a:t>子</a:t>
            </a:r>
            <a:r>
              <a:rPr dirty="0" smtClean="0" sz="1450" spc="15">
                <a:latin typeface="Microsoft JhengHei Light"/>
                <a:cs typeface="Microsoft JhengHei Light"/>
              </a:rPr>
              <a:t>能</a:t>
            </a:r>
            <a:r>
              <a:rPr dirty="0" smtClean="0" sz="1450" spc="15">
                <a:latin typeface="Microsoft JhengHei Light"/>
                <a:cs typeface="Microsoft JhengHei Light"/>
              </a:rPr>
              <a:t>机</a:t>
            </a:r>
            <a:r>
              <a:rPr dirty="0" smtClean="0" sz="1450" spc="15">
                <a:latin typeface="Microsoft JhengHei Light"/>
                <a:cs typeface="Microsoft JhengHei Light"/>
              </a:rPr>
              <a:t>构</a:t>
            </a:r>
            <a:r>
              <a:rPr dirty="0" smtClean="0" sz="1450" spc="15">
                <a:latin typeface="宋体"/>
                <a:cs typeface="宋体"/>
              </a:rPr>
              <a:t>对</a:t>
            </a:r>
            <a:r>
              <a:rPr dirty="0" smtClean="0" sz="1450" spc="15">
                <a:latin typeface="Microsoft JhengHei Light"/>
                <a:cs typeface="Microsoft JhengHei Light"/>
              </a:rPr>
              <a:t>于</a:t>
            </a:r>
            <a:r>
              <a:rPr dirty="0" smtClean="0" sz="1450" spc="15">
                <a:latin typeface="Microsoft JhengHei Light"/>
                <a:cs typeface="Microsoft JhengHei Light"/>
              </a:rPr>
              <a:t>日</a:t>
            </a:r>
            <a:r>
              <a:rPr dirty="0" smtClean="0" sz="1450" spc="15">
                <a:latin typeface="Microsoft JhengHei Light"/>
                <a:cs typeface="Microsoft JhengHei Light"/>
              </a:rPr>
              <a:t>本</a:t>
            </a:r>
            <a:r>
              <a:rPr dirty="0" smtClean="0" sz="1450" spc="15">
                <a:latin typeface="Microsoft JhengHei Light"/>
                <a:cs typeface="Microsoft JhengHei Light"/>
              </a:rPr>
              <a:t>政</a:t>
            </a:r>
            <a:r>
              <a:rPr dirty="0" smtClean="0" sz="1450" spc="15">
                <a:latin typeface="Microsoft JhengHei Light"/>
                <a:cs typeface="Microsoft JhengHei Light"/>
              </a:rPr>
              <a:t>府</a:t>
            </a:r>
            <a:r>
              <a:rPr dirty="0" smtClean="0" sz="1450" spc="15">
                <a:latin typeface="Microsoft JhengHei Light"/>
                <a:cs typeface="Microsoft JhengHei Light"/>
              </a:rPr>
              <a:t>反</a:t>
            </a:r>
            <a:r>
              <a:rPr dirty="0" smtClean="0" sz="1450" spc="15">
                <a:latin typeface="宋体"/>
                <a:cs typeface="宋体"/>
              </a:rPr>
              <a:t>应</a:t>
            </a:r>
            <a:r>
              <a:rPr dirty="0" smtClean="0" sz="1450" spc="15">
                <a:latin typeface="宋体"/>
                <a:cs typeface="宋体"/>
              </a:rPr>
              <a:t>迟</a:t>
            </a:r>
            <a:r>
              <a:rPr dirty="0" smtClean="0" sz="1450" spc="15">
                <a:latin typeface="宋体"/>
                <a:cs typeface="宋体"/>
              </a:rPr>
              <a:t>钝</a:t>
            </a:r>
            <a:r>
              <a:rPr dirty="0" smtClean="0" sz="1450" spc="15">
                <a:latin typeface="宋体"/>
                <a:cs typeface="宋体"/>
              </a:rPr>
              <a:t>进</a:t>
            </a:r>
            <a:r>
              <a:rPr dirty="0" smtClean="0" sz="1450" spc="15">
                <a:latin typeface="Microsoft JhengHei Light"/>
                <a:cs typeface="Microsoft JhengHei Light"/>
              </a:rPr>
              <a:t>行</a:t>
            </a:r>
            <a:r>
              <a:rPr dirty="0" smtClean="0" sz="1450" spc="15">
                <a:latin typeface="Microsoft JhengHei Light"/>
                <a:cs typeface="Microsoft JhengHei Light"/>
              </a:rPr>
              <a:t>了</a:t>
            </a:r>
            <a:r>
              <a:rPr dirty="0" smtClean="0" sz="1450" spc="15">
                <a:latin typeface="宋体"/>
                <a:cs typeface="宋体"/>
              </a:rPr>
              <a:t>谴</a:t>
            </a:r>
            <a:r>
              <a:rPr dirty="0" smtClean="0" sz="1450" spc="15">
                <a:latin typeface="宋体"/>
                <a:cs typeface="宋体"/>
              </a:rPr>
              <a:t>责</a:t>
            </a:r>
            <a:r>
              <a:rPr dirty="0" smtClean="0" sz="1450" spc="10">
                <a:latin typeface="Microsoft JhengHei Light"/>
                <a:cs typeface="Microsoft JhengHei Light"/>
              </a:rPr>
              <a:t>。</a:t>
            </a:r>
            <a:endParaRPr sz="1450">
              <a:latin typeface="Microsoft JhengHei Light"/>
              <a:cs typeface="Microsoft JhengHe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9803" y="1934085"/>
            <a:ext cx="337077" cy="255335"/>
          </a:xfrm>
          <a:custGeom>
            <a:avLst/>
            <a:gdLst/>
            <a:ahLst/>
            <a:cxnLst/>
            <a:rect l="l" t="t" r="r" b="b"/>
            <a:pathLst>
              <a:path w="337077" h="255335">
                <a:moveTo>
                  <a:pt x="0" y="42556"/>
                </a:moveTo>
                <a:lnTo>
                  <a:pt x="19202" y="6974"/>
                </a:lnTo>
                <a:lnTo>
                  <a:pt x="294520" y="0"/>
                </a:lnTo>
                <a:lnTo>
                  <a:pt x="308667" y="2408"/>
                </a:lnTo>
                <a:lnTo>
                  <a:pt x="320802" y="9083"/>
                </a:lnTo>
                <a:lnTo>
                  <a:pt x="330102" y="19202"/>
                </a:lnTo>
                <a:lnTo>
                  <a:pt x="335742" y="31942"/>
                </a:lnTo>
                <a:lnTo>
                  <a:pt x="337077" y="212778"/>
                </a:lnTo>
                <a:lnTo>
                  <a:pt x="334668" y="226925"/>
                </a:lnTo>
                <a:lnTo>
                  <a:pt x="327993" y="239060"/>
                </a:lnTo>
                <a:lnTo>
                  <a:pt x="317874" y="248360"/>
                </a:lnTo>
                <a:lnTo>
                  <a:pt x="305134" y="254000"/>
                </a:lnTo>
                <a:lnTo>
                  <a:pt x="42556" y="255335"/>
                </a:lnTo>
                <a:lnTo>
                  <a:pt x="28409" y="252926"/>
                </a:lnTo>
                <a:lnTo>
                  <a:pt x="16274" y="246251"/>
                </a:lnTo>
                <a:lnTo>
                  <a:pt x="6974" y="236132"/>
                </a:lnTo>
                <a:lnTo>
                  <a:pt x="1334" y="223392"/>
                </a:lnTo>
                <a:lnTo>
                  <a:pt x="0" y="42556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362838" y="3770850"/>
            <a:ext cx="322795" cy="299903"/>
          </a:xfrm>
          <a:custGeom>
            <a:avLst/>
            <a:gdLst/>
            <a:ahLst/>
            <a:cxnLst/>
            <a:rect l="l" t="t" r="r" b="b"/>
            <a:pathLst>
              <a:path w="322795" h="299903">
                <a:moveTo>
                  <a:pt x="0" y="150176"/>
                </a:moveTo>
                <a:lnTo>
                  <a:pt x="6184" y="108856"/>
                </a:lnTo>
                <a:lnTo>
                  <a:pt x="23598" y="71940"/>
                </a:lnTo>
                <a:lnTo>
                  <a:pt x="50526" y="41021"/>
                </a:lnTo>
                <a:lnTo>
                  <a:pt x="85258" y="17691"/>
                </a:lnTo>
                <a:lnTo>
                  <a:pt x="126080" y="3543"/>
                </a:lnTo>
                <a:lnTo>
                  <a:pt x="155832" y="0"/>
                </a:lnTo>
                <a:lnTo>
                  <a:pt x="171692" y="619"/>
                </a:lnTo>
                <a:lnTo>
                  <a:pt x="216139" y="9649"/>
                </a:lnTo>
                <a:lnTo>
                  <a:pt x="254759" y="28268"/>
                </a:lnTo>
                <a:lnTo>
                  <a:pt x="286101" y="54968"/>
                </a:lnTo>
                <a:lnTo>
                  <a:pt x="308717" y="88245"/>
                </a:lnTo>
                <a:lnTo>
                  <a:pt x="321159" y="126592"/>
                </a:lnTo>
                <a:lnTo>
                  <a:pt x="322795" y="140241"/>
                </a:lnTo>
                <a:lnTo>
                  <a:pt x="322185" y="155538"/>
                </a:lnTo>
                <a:lnTo>
                  <a:pt x="312800" y="198127"/>
                </a:lnTo>
                <a:lnTo>
                  <a:pt x="293303" y="234851"/>
                </a:lnTo>
                <a:lnTo>
                  <a:pt x="265259" y="264542"/>
                </a:lnTo>
                <a:lnTo>
                  <a:pt x="230235" y="286031"/>
                </a:lnTo>
                <a:lnTo>
                  <a:pt x="189798" y="298149"/>
                </a:lnTo>
                <a:lnTo>
                  <a:pt x="175387" y="299903"/>
                </a:lnTo>
                <a:lnTo>
                  <a:pt x="158698" y="299388"/>
                </a:lnTo>
                <a:lnTo>
                  <a:pt x="112378" y="291000"/>
                </a:lnTo>
                <a:lnTo>
                  <a:pt x="72544" y="273434"/>
                </a:lnTo>
                <a:lnTo>
                  <a:pt x="40315" y="248089"/>
                </a:lnTo>
                <a:lnTo>
                  <a:pt x="16805" y="216360"/>
                </a:lnTo>
                <a:lnTo>
                  <a:pt x="3130" y="179646"/>
                </a:lnTo>
                <a:lnTo>
                  <a:pt x="0" y="150176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341533" y="3865033"/>
            <a:ext cx="198966" cy="186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394541" y="3895180"/>
            <a:ext cx="95998" cy="829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394541" y="3895180"/>
            <a:ext cx="95998" cy="82985"/>
          </a:xfrm>
          <a:custGeom>
            <a:avLst/>
            <a:gdLst/>
            <a:ahLst/>
            <a:cxnLst/>
            <a:rect l="l" t="t" r="r" b="b"/>
            <a:pathLst>
              <a:path w="95998" h="82985">
                <a:moveTo>
                  <a:pt x="95998" y="0"/>
                </a:moveTo>
                <a:lnTo>
                  <a:pt x="0" y="0"/>
                </a:lnTo>
                <a:lnTo>
                  <a:pt x="3422" y="79652"/>
                </a:lnTo>
                <a:lnTo>
                  <a:pt x="18285" y="82688"/>
                </a:lnTo>
                <a:lnTo>
                  <a:pt x="30119" y="82985"/>
                </a:lnTo>
                <a:lnTo>
                  <a:pt x="39968" y="81263"/>
                </a:lnTo>
                <a:lnTo>
                  <a:pt x="48876" y="78242"/>
                </a:lnTo>
                <a:lnTo>
                  <a:pt x="57888" y="74639"/>
                </a:lnTo>
                <a:lnTo>
                  <a:pt x="68049" y="71176"/>
                </a:lnTo>
                <a:lnTo>
                  <a:pt x="80404" y="68570"/>
                </a:lnTo>
                <a:lnTo>
                  <a:pt x="95998" y="67542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394541" y="3895180"/>
            <a:ext cx="95998" cy="82985"/>
          </a:xfrm>
          <a:custGeom>
            <a:avLst/>
            <a:gdLst/>
            <a:ahLst/>
            <a:cxnLst/>
            <a:rect l="l" t="t" r="r" b="b"/>
            <a:pathLst>
              <a:path w="95998" h="82985">
                <a:moveTo>
                  <a:pt x="0" y="0"/>
                </a:moveTo>
                <a:lnTo>
                  <a:pt x="95998" y="0"/>
                </a:lnTo>
                <a:lnTo>
                  <a:pt x="95998" y="67542"/>
                </a:lnTo>
                <a:lnTo>
                  <a:pt x="80404" y="68570"/>
                </a:lnTo>
                <a:lnTo>
                  <a:pt x="68049" y="71176"/>
                </a:lnTo>
                <a:lnTo>
                  <a:pt x="57887" y="74639"/>
                </a:lnTo>
                <a:lnTo>
                  <a:pt x="48875" y="78242"/>
                </a:lnTo>
                <a:lnTo>
                  <a:pt x="39968" y="81263"/>
                </a:lnTo>
                <a:lnTo>
                  <a:pt x="30119" y="82985"/>
                </a:lnTo>
                <a:lnTo>
                  <a:pt x="18286" y="82688"/>
                </a:lnTo>
                <a:lnTo>
                  <a:pt x="3422" y="7965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371166" y="3767666"/>
            <a:ext cx="198966" cy="186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423783" y="3796920"/>
            <a:ext cx="95998" cy="82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423783" y="3796920"/>
            <a:ext cx="95998" cy="82985"/>
          </a:xfrm>
          <a:custGeom>
            <a:avLst/>
            <a:gdLst/>
            <a:ahLst/>
            <a:cxnLst/>
            <a:rect l="l" t="t" r="r" b="b"/>
            <a:pathLst>
              <a:path w="95998" h="82985">
                <a:moveTo>
                  <a:pt x="95998" y="0"/>
                </a:moveTo>
                <a:lnTo>
                  <a:pt x="0" y="0"/>
                </a:lnTo>
                <a:lnTo>
                  <a:pt x="3421" y="79652"/>
                </a:lnTo>
                <a:lnTo>
                  <a:pt x="18285" y="82688"/>
                </a:lnTo>
                <a:lnTo>
                  <a:pt x="30119" y="82985"/>
                </a:lnTo>
                <a:lnTo>
                  <a:pt x="39967" y="81263"/>
                </a:lnTo>
                <a:lnTo>
                  <a:pt x="48875" y="78242"/>
                </a:lnTo>
                <a:lnTo>
                  <a:pt x="57887" y="74639"/>
                </a:lnTo>
                <a:lnTo>
                  <a:pt x="68048" y="71176"/>
                </a:lnTo>
                <a:lnTo>
                  <a:pt x="80404" y="68570"/>
                </a:lnTo>
                <a:lnTo>
                  <a:pt x="95998" y="67542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423783" y="3796920"/>
            <a:ext cx="95998" cy="82985"/>
          </a:xfrm>
          <a:custGeom>
            <a:avLst/>
            <a:gdLst/>
            <a:ahLst/>
            <a:cxnLst/>
            <a:rect l="l" t="t" r="r" b="b"/>
            <a:pathLst>
              <a:path w="95998" h="82985">
                <a:moveTo>
                  <a:pt x="0" y="0"/>
                </a:moveTo>
                <a:lnTo>
                  <a:pt x="95998" y="0"/>
                </a:lnTo>
                <a:lnTo>
                  <a:pt x="95998" y="67542"/>
                </a:lnTo>
                <a:lnTo>
                  <a:pt x="80404" y="68570"/>
                </a:lnTo>
                <a:lnTo>
                  <a:pt x="68049" y="71176"/>
                </a:lnTo>
                <a:lnTo>
                  <a:pt x="57887" y="74639"/>
                </a:lnTo>
                <a:lnTo>
                  <a:pt x="48875" y="78242"/>
                </a:lnTo>
                <a:lnTo>
                  <a:pt x="39968" y="81263"/>
                </a:lnTo>
                <a:lnTo>
                  <a:pt x="30119" y="82985"/>
                </a:lnTo>
                <a:lnTo>
                  <a:pt x="18286" y="82688"/>
                </a:lnTo>
                <a:lnTo>
                  <a:pt x="3422" y="7965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493933" y="3814233"/>
            <a:ext cx="198966" cy="186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546263" y="3843125"/>
            <a:ext cx="96549" cy="82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546263" y="3843125"/>
            <a:ext cx="96549" cy="82960"/>
          </a:xfrm>
          <a:custGeom>
            <a:avLst/>
            <a:gdLst/>
            <a:ahLst/>
            <a:cxnLst/>
            <a:rect l="l" t="t" r="r" b="b"/>
            <a:pathLst>
              <a:path w="96549" h="82960">
                <a:moveTo>
                  <a:pt x="96549" y="0"/>
                </a:moveTo>
                <a:lnTo>
                  <a:pt x="0" y="0"/>
                </a:lnTo>
                <a:lnTo>
                  <a:pt x="4092" y="79829"/>
                </a:lnTo>
                <a:lnTo>
                  <a:pt x="18839" y="82739"/>
                </a:lnTo>
                <a:lnTo>
                  <a:pt x="30604" y="82960"/>
                </a:lnTo>
                <a:lnTo>
                  <a:pt x="40422" y="81202"/>
                </a:lnTo>
                <a:lnTo>
                  <a:pt x="49328" y="78175"/>
                </a:lnTo>
                <a:lnTo>
                  <a:pt x="58358" y="74586"/>
                </a:lnTo>
                <a:lnTo>
                  <a:pt x="68548" y="71145"/>
                </a:lnTo>
                <a:lnTo>
                  <a:pt x="80933" y="68561"/>
                </a:lnTo>
                <a:lnTo>
                  <a:pt x="96549" y="67542"/>
                </a:lnTo>
                <a:lnTo>
                  <a:pt x="96549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546263" y="3843125"/>
            <a:ext cx="96550" cy="82960"/>
          </a:xfrm>
          <a:custGeom>
            <a:avLst/>
            <a:gdLst/>
            <a:ahLst/>
            <a:cxnLst/>
            <a:rect l="l" t="t" r="r" b="b"/>
            <a:pathLst>
              <a:path w="96550" h="82960">
                <a:moveTo>
                  <a:pt x="0" y="0"/>
                </a:moveTo>
                <a:lnTo>
                  <a:pt x="96550" y="0"/>
                </a:lnTo>
                <a:lnTo>
                  <a:pt x="96550" y="67542"/>
                </a:lnTo>
                <a:lnTo>
                  <a:pt x="80934" y="68561"/>
                </a:lnTo>
                <a:lnTo>
                  <a:pt x="68549" y="71145"/>
                </a:lnTo>
                <a:lnTo>
                  <a:pt x="58359" y="74586"/>
                </a:lnTo>
                <a:lnTo>
                  <a:pt x="49328" y="78175"/>
                </a:lnTo>
                <a:lnTo>
                  <a:pt x="40422" y="81202"/>
                </a:lnTo>
                <a:lnTo>
                  <a:pt x="30605" y="82960"/>
                </a:lnTo>
                <a:lnTo>
                  <a:pt x="18840" y="82739"/>
                </a:lnTo>
                <a:lnTo>
                  <a:pt x="4093" y="798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455833" y="3941233"/>
            <a:ext cx="198966" cy="1862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506540" y="3970045"/>
            <a:ext cx="95998" cy="829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506540" y="3970045"/>
            <a:ext cx="95998" cy="82985"/>
          </a:xfrm>
          <a:custGeom>
            <a:avLst/>
            <a:gdLst/>
            <a:ahLst/>
            <a:cxnLst/>
            <a:rect l="l" t="t" r="r" b="b"/>
            <a:pathLst>
              <a:path w="95998" h="82985">
                <a:moveTo>
                  <a:pt x="95998" y="0"/>
                </a:moveTo>
                <a:lnTo>
                  <a:pt x="0" y="0"/>
                </a:lnTo>
                <a:lnTo>
                  <a:pt x="3421" y="79652"/>
                </a:lnTo>
                <a:lnTo>
                  <a:pt x="18285" y="82688"/>
                </a:lnTo>
                <a:lnTo>
                  <a:pt x="30119" y="82985"/>
                </a:lnTo>
                <a:lnTo>
                  <a:pt x="39967" y="81263"/>
                </a:lnTo>
                <a:lnTo>
                  <a:pt x="48875" y="78242"/>
                </a:lnTo>
                <a:lnTo>
                  <a:pt x="57887" y="74639"/>
                </a:lnTo>
                <a:lnTo>
                  <a:pt x="68048" y="71176"/>
                </a:lnTo>
                <a:lnTo>
                  <a:pt x="80404" y="68570"/>
                </a:lnTo>
                <a:lnTo>
                  <a:pt x="95998" y="67542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506540" y="3970045"/>
            <a:ext cx="95998" cy="82985"/>
          </a:xfrm>
          <a:custGeom>
            <a:avLst/>
            <a:gdLst/>
            <a:ahLst/>
            <a:cxnLst/>
            <a:rect l="l" t="t" r="r" b="b"/>
            <a:pathLst>
              <a:path w="95998" h="82985">
                <a:moveTo>
                  <a:pt x="0" y="0"/>
                </a:moveTo>
                <a:lnTo>
                  <a:pt x="95998" y="0"/>
                </a:lnTo>
                <a:lnTo>
                  <a:pt x="95998" y="67542"/>
                </a:lnTo>
                <a:lnTo>
                  <a:pt x="80404" y="68570"/>
                </a:lnTo>
                <a:lnTo>
                  <a:pt x="68049" y="71176"/>
                </a:lnTo>
                <a:lnTo>
                  <a:pt x="57887" y="74639"/>
                </a:lnTo>
                <a:lnTo>
                  <a:pt x="48875" y="78242"/>
                </a:lnTo>
                <a:lnTo>
                  <a:pt x="39968" y="81263"/>
                </a:lnTo>
                <a:lnTo>
                  <a:pt x="30119" y="82985"/>
                </a:lnTo>
                <a:lnTo>
                  <a:pt x="18286" y="82688"/>
                </a:lnTo>
                <a:lnTo>
                  <a:pt x="3422" y="7965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502400" y="3894666"/>
            <a:ext cx="143933" cy="1481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554538" y="3922085"/>
            <a:ext cx="39723" cy="47961"/>
          </a:xfrm>
          <a:custGeom>
            <a:avLst/>
            <a:gdLst/>
            <a:ahLst/>
            <a:cxnLst/>
            <a:rect l="l" t="t" r="r" b="b"/>
            <a:pathLst>
              <a:path w="39723" h="47961">
                <a:moveTo>
                  <a:pt x="39723" y="0"/>
                </a:moveTo>
                <a:lnTo>
                  <a:pt x="0" y="47961"/>
                </a:lnTo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490086" y="3885448"/>
            <a:ext cx="56089" cy="51904"/>
          </a:xfrm>
          <a:custGeom>
            <a:avLst/>
            <a:gdLst/>
            <a:ahLst/>
            <a:cxnLst/>
            <a:rect l="l" t="t" r="r" b="b"/>
            <a:pathLst>
              <a:path w="56089" h="51904">
                <a:moveTo>
                  <a:pt x="56089" y="0"/>
                </a:moveTo>
                <a:lnTo>
                  <a:pt x="0" y="51904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471669" y="3875402"/>
            <a:ext cx="74507" cy="10046"/>
          </a:xfrm>
          <a:custGeom>
            <a:avLst/>
            <a:gdLst/>
            <a:ahLst/>
            <a:cxnLst/>
            <a:rect l="l" t="t" r="r" b="b"/>
            <a:pathLst>
              <a:path w="74507" h="10046">
                <a:moveTo>
                  <a:pt x="0" y="0"/>
                </a:moveTo>
                <a:lnTo>
                  <a:pt x="74507" y="10046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371969" y="4141765"/>
            <a:ext cx="349250" cy="1003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600" spc="30">
                <a:latin typeface="Microsoft JhengHei Light"/>
                <a:cs typeface="Microsoft JhengHei Light"/>
              </a:rPr>
              <a:t>浅</a:t>
            </a:r>
            <a:r>
              <a:rPr dirty="0" smtClean="0" sz="600" spc="30">
                <a:latin typeface="宋体"/>
                <a:cs typeface="宋体"/>
              </a:rPr>
              <a:t>层</a:t>
            </a:r>
            <a:r>
              <a:rPr dirty="0" smtClean="0" sz="600" spc="30">
                <a:latin typeface="Microsoft JhengHei Light"/>
                <a:cs typeface="Microsoft JhengHei Light"/>
              </a:rPr>
              <a:t>地震</a:t>
            </a:r>
            <a:endParaRPr sz="600">
              <a:latin typeface="Microsoft JhengHei Light"/>
              <a:cs typeface="Microsoft JhengHei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74432" y="3666066"/>
            <a:ext cx="3327400" cy="20150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004733" y="3683000"/>
            <a:ext cx="630766" cy="5672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059766" y="3716866"/>
            <a:ext cx="486833" cy="5164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072374" y="3730574"/>
            <a:ext cx="498108" cy="433003"/>
          </a:xfrm>
          <a:custGeom>
            <a:avLst/>
            <a:gdLst/>
            <a:ahLst/>
            <a:cxnLst/>
            <a:rect l="l" t="t" r="r" b="b"/>
            <a:pathLst>
              <a:path w="498108" h="433003">
                <a:moveTo>
                  <a:pt x="0" y="433003"/>
                </a:moveTo>
                <a:lnTo>
                  <a:pt x="498108" y="433003"/>
                </a:lnTo>
                <a:lnTo>
                  <a:pt x="498108" y="0"/>
                </a:lnTo>
                <a:lnTo>
                  <a:pt x="0" y="0"/>
                </a:lnTo>
                <a:lnTo>
                  <a:pt x="0" y="433003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072374" y="3730574"/>
            <a:ext cx="498109" cy="433004"/>
          </a:xfrm>
          <a:custGeom>
            <a:avLst/>
            <a:gdLst/>
            <a:ahLst/>
            <a:cxnLst/>
            <a:rect l="l" t="t" r="r" b="b"/>
            <a:pathLst>
              <a:path w="498109" h="433004">
                <a:moveTo>
                  <a:pt x="0" y="0"/>
                </a:moveTo>
                <a:lnTo>
                  <a:pt x="498109" y="0"/>
                </a:lnTo>
                <a:lnTo>
                  <a:pt x="498109" y="433004"/>
                </a:lnTo>
                <a:lnTo>
                  <a:pt x="0" y="43300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151114" y="3773209"/>
            <a:ext cx="306070" cy="3467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12700" marR="12700">
              <a:lnSpc>
                <a:spcPct val="105700"/>
              </a:lnSpc>
            </a:pPr>
            <a:r>
              <a:rPr dirty="0" smtClean="0" sz="700" spc="25">
                <a:solidFill>
                  <a:srgbClr val="0000CC"/>
                </a:solidFill>
                <a:latin typeface="宋体"/>
                <a:cs typeface="宋体"/>
              </a:rPr>
              <a:t>话题</a:t>
            </a:r>
            <a:r>
              <a:rPr dirty="0" smtClean="0" sz="700" spc="25">
                <a:solidFill>
                  <a:srgbClr val="FFFFFF"/>
                </a:solidFill>
                <a:latin typeface="Microsoft JhengHei Light"/>
                <a:cs typeface="Microsoft JhengHei Light"/>
              </a:rPr>
              <a:t>：</a:t>
            </a:r>
            <a:r>
              <a:rPr dirty="0" smtClean="0" sz="700" spc="20">
                <a:solidFill>
                  <a:srgbClr val="FFFFFF"/>
                </a:solidFill>
                <a:latin typeface="Microsoft JhengHei Light"/>
                <a:cs typeface="Microsoft JhengHei Light"/>
              </a:rPr>
              <a:t> 日本地</a:t>
            </a:r>
            <a:r>
              <a:rPr dirty="0" smtClean="0" sz="700" spc="15">
                <a:solidFill>
                  <a:srgbClr val="FFFFFF"/>
                </a:solidFill>
                <a:latin typeface="Microsoft JhengHei Light"/>
                <a:cs typeface="Microsoft JhengHei Light"/>
              </a:rPr>
              <a:t> 震</a:t>
            </a:r>
            <a:endParaRPr sz="700">
              <a:latin typeface="Microsoft JhengHei Light"/>
              <a:cs typeface="Microsoft JhengHei Ligh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14333" y="3966633"/>
            <a:ext cx="1430867" cy="1016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669366" y="3996266"/>
            <a:ext cx="1100666" cy="9609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680150" y="4011023"/>
            <a:ext cx="1298431" cy="887678"/>
          </a:xfrm>
          <a:custGeom>
            <a:avLst/>
            <a:gdLst/>
            <a:ahLst/>
            <a:cxnLst/>
            <a:rect l="l" t="t" r="r" b="b"/>
            <a:pathLst>
              <a:path w="1298431" h="887678">
                <a:moveTo>
                  <a:pt x="0" y="887678"/>
                </a:moveTo>
                <a:lnTo>
                  <a:pt x="1298431" y="887678"/>
                </a:lnTo>
                <a:lnTo>
                  <a:pt x="1298431" y="0"/>
                </a:lnTo>
                <a:lnTo>
                  <a:pt x="0" y="0"/>
                </a:lnTo>
                <a:lnTo>
                  <a:pt x="0" y="887678"/>
                </a:lnTo>
                <a:close/>
              </a:path>
            </a:pathLst>
          </a:custGeom>
          <a:solidFill>
            <a:srgbClr val="1CB7F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4680150" y="4011023"/>
            <a:ext cx="1298432" cy="887679"/>
          </a:xfrm>
          <a:custGeom>
            <a:avLst/>
            <a:gdLst/>
            <a:ahLst/>
            <a:cxnLst/>
            <a:rect l="l" t="t" r="r" b="b"/>
            <a:pathLst>
              <a:path w="1298432" h="887679">
                <a:moveTo>
                  <a:pt x="0" y="0"/>
                </a:moveTo>
                <a:lnTo>
                  <a:pt x="1298432" y="0"/>
                </a:lnTo>
                <a:lnTo>
                  <a:pt x="1298432" y="887679"/>
                </a:lnTo>
                <a:lnTo>
                  <a:pt x="0" y="88767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758892" y="4053338"/>
            <a:ext cx="927100" cy="798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6000"/>
              </a:lnSpc>
            </a:pPr>
            <a:r>
              <a:rPr dirty="0" smtClean="0" sz="700" spc="25">
                <a:solidFill>
                  <a:srgbClr val="0000CC"/>
                </a:solidFill>
                <a:latin typeface="Microsoft JhengHei Light"/>
                <a:cs typeface="Microsoft JhengHei Light"/>
              </a:rPr>
              <a:t>事件：</a:t>
            </a:r>
            <a:r>
              <a:rPr dirty="0" smtClean="0" sz="700" spc="5">
                <a:solidFill>
                  <a:srgbClr val="0000CC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地震事件：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日本福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岛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地震</a:t>
            </a:r>
            <a:r>
              <a:rPr dirty="0" smtClean="0" sz="600" spc="5">
                <a:solidFill>
                  <a:srgbClr val="FF0000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震</a:t>
            </a:r>
            <a:r>
              <a:rPr dirty="0" smtClean="0" sz="600" spc="30">
                <a:solidFill>
                  <a:srgbClr val="FFFFFF"/>
                </a:solidFill>
                <a:latin typeface="宋体"/>
                <a:cs typeface="宋体"/>
              </a:rPr>
              <a:t>级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：</a:t>
            </a:r>
            <a:r>
              <a:rPr dirty="0" smtClean="0" sz="600" spc="35" b="1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dirty="0" smtClean="0" sz="600" spc="25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mtClean="0" sz="600" spc="65" b="1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级</a:t>
            </a:r>
            <a:r>
              <a:rPr dirty="0" smtClean="0" sz="600" spc="15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地区：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日本福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岛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和茨城</a:t>
            </a:r>
            <a:r>
              <a:rPr dirty="0" smtClean="0" sz="600" spc="5">
                <a:solidFill>
                  <a:srgbClr val="FF0000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震中：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北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纬</a:t>
            </a:r>
            <a:r>
              <a:rPr dirty="0" smtClean="0" sz="600" spc="45" b="1">
                <a:solidFill>
                  <a:srgbClr val="FF0000"/>
                </a:solidFill>
                <a:latin typeface="Arial"/>
                <a:cs typeface="Arial"/>
              </a:rPr>
              <a:t>36</a:t>
            </a:r>
            <a:r>
              <a:rPr dirty="0" smtClean="0" sz="600" spc="30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mtClean="0" sz="600" spc="65" b="1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度，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东经</a:t>
            </a:r>
            <a:r>
              <a:rPr dirty="0" smtClean="0" sz="600" spc="15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mtClean="0" sz="600" spc="50" b="1">
                <a:solidFill>
                  <a:srgbClr val="FF0000"/>
                </a:solidFill>
                <a:latin typeface="Arial"/>
                <a:cs typeface="Arial"/>
              </a:rPr>
              <a:t>140</a:t>
            </a:r>
            <a:r>
              <a:rPr dirty="0" smtClean="0" sz="600" spc="30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mtClean="0" sz="600" spc="65" b="1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度</a:t>
            </a:r>
            <a:endParaRPr sz="600">
              <a:latin typeface="Microsoft JhengHei Light"/>
              <a:cs typeface="Microsoft JhengHei Light"/>
            </a:endParaRPr>
          </a:p>
          <a:p>
            <a:pPr marL="12700" marR="278130">
              <a:lnSpc>
                <a:spcPts val="770"/>
              </a:lnSpc>
            </a:pP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震源深度：</a:t>
            </a:r>
            <a:r>
              <a:rPr dirty="0" smtClean="0" sz="600" spc="60" b="1">
                <a:solidFill>
                  <a:srgbClr val="FF0000"/>
                </a:solidFill>
                <a:latin typeface="Arial"/>
                <a:cs typeface="Arial"/>
              </a:rPr>
              <a:t>10k</a:t>
            </a:r>
            <a:r>
              <a:rPr dirty="0" smtClean="0" sz="600" spc="8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mtClean="0" sz="600" spc="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性</a:t>
            </a:r>
            <a:r>
              <a:rPr dirty="0" smtClean="0" sz="600" spc="30">
                <a:solidFill>
                  <a:srgbClr val="FFFFFF"/>
                </a:solidFill>
                <a:latin typeface="宋体"/>
                <a:cs typeface="宋体"/>
              </a:rPr>
              <a:t>质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浅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层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地震</a:t>
            </a:r>
            <a:endParaRPr sz="600">
              <a:latin typeface="Microsoft JhengHei Light"/>
              <a:cs typeface="Microsoft JhengHei Ligh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847166" y="4914900"/>
            <a:ext cx="999066" cy="9059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902200" y="4948766"/>
            <a:ext cx="867833" cy="7662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913717" y="4962033"/>
            <a:ext cx="868133" cy="773994"/>
          </a:xfrm>
          <a:custGeom>
            <a:avLst/>
            <a:gdLst/>
            <a:ahLst/>
            <a:cxnLst/>
            <a:rect l="l" t="t" r="r" b="b"/>
            <a:pathLst>
              <a:path w="868133" h="773994">
                <a:moveTo>
                  <a:pt x="0" y="773994"/>
                </a:moveTo>
                <a:lnTo>
                  <a:pt x="868133" y="773994"/>
                </a:lnTo>
                <a:lnTo>
                  <a:pt x="868133" y="0"/>
                </a:lnTo>
                <a:lnTo>
                  <a:pt x="0" y="0"/>
                </a:lnTo>
                <a:lnTo>
                  <a:pt x="0" y="77399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913717" y="4962033"/>
            <a:ext cx="868133" cy="773994"/>
          </a:xfrm>
          <a:custGeom>
            <a:avLst/>
            <a:gdLst/>
            <a:ahLst/>
            <a:cxnLst/>
            <a:rect l="l" t="t" r="r" b="b"/>
            <a:pathLst>
              <a:path w="868133" h="773994">
                <a:moveTo>
                  <a:pt x="0" y="0"/>
                </a:moveTo>
                <a:lnTo>
                  <a:pt x="868133" y="0"/>
                </a:lnTo>
                <a:lnTo>
                  <a:pt x="868133" y="773994"/>
                </a:lnTo>
                <a:lnTo>
                  <a:pt x="0" y="77399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992457" y="5004456"/>
            <a:ext cx="693420" cy="6076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5900"/>
              </a:lnSpc>
            </a:pPr>
            <a:r>
              <a:rPr dirty="0" smtClean="0" sz="700" spc="25">
                <a:solidFill>
                  <a:srgbClr val="0000CC"/>
                </a:solidFill>
                <a:latin typeface="Microsoft JhengHei Light"/>
                <a:cs typeface="Microsoft JhengHei Light"/>
              </a:rPr>
              <a:t>事件：</a:t>
            </a:r>
            <a:r>
              <a:rPr dirty="0" smtClean="0" sz="700" spc="5">
                <a:solidFill>
                  <a:srgbClr val="0000CC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海</a:t>
            </a:r>
            <a:r>
              <a:rPr dirty="0" smtClean="0" sz="600" spc="30">
                <a:solidFill>
                  <a:srgbClr val="FFFFFF"/>
                </a:solidFill>
                <a:latin typeface="宋体"/>
                <a:cs typeface="宋体"/>
              </a:rPr>
              <a:t>啸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事件：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日本海</a:t>
            </a:r>
            <a:r>
              <a:rPr dirty="0" smtClean="0" sz="600" spc="5">
                <a:solidFill>
                  <a:srgbClr val="FF0000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啸</a:t>
            </a:r>
            <a:r>
              <a:rPr dirty="0" smtClean="0" sz="600" spc="15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宋体"/>
                <a:cs typeface="宋体"/>
              </a:rPr>
              <a:t>时间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震后</a:t>
            </a:r>
            <a:r>
              <a:rPr dirty="0" smtClean="0" sz="600" spc="65" b="1">
                <a:solidFill>
                  <a:srgbClr val="FF0000"/>
                </a:solidFill>
                <a:latin typeface="Arial"/>
                <a:cs typeface="Arial"/>
              </a:rPr>
              <a:t>30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分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钟</a:t>
            </a:r>
            <a:r>
              <a:rPr dirty="0" smtClean="0" sz="600" spc="15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地区：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日本海</a:t>
            </a:r>
            <a:r>
              <a:rPr dirty="0" smtClean="0" sz="600" spc="5">
                <a:solidFill>
                  <a:srgbClr val="FF0000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性</a:t>
            </a:r>
            <a:r>
              <a:rPr dirty="0" smtClean="0" sz="600" spc="30">
                <a:solidFill>
                  <a:srgbClr val="FFFFFF"/>
                </a:solidFill>
                <a:latin typeface="宋体"/>
                <a:cs typeface="宋体"/>
              </a:rPr>
              <a:t>质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巨型海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啸</a:t>
            </a:r>
            <a:endParaRPr sz="600">
              <a:latin typeface="宋体"/>
              <a:cs typeface="宋体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018367" y="4034366"/>
            <a:ext cx="1121832" cy="10033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073211" y="4079669"/>
            <a:ext cx="66988" cy="8713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073400" y="4064000"/>
            <a:ext cx="948266" cy="9398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3085364" y="4079668"/>
            <a:ext cx="987847" cy="871391"/>
          </a:xfrm>
          <a:custGeom>
            <a:avLst/>
            <a:gdLst/>
            <a:ahLst/>
            <a:cxnLst/>
            <a:rect l="l" t="t" r="r" b="b"/>
            <a:pathLst>
              <a:path w="987847" h="871391">
                <a:moveTo>
                  <a:pt x="0" y="871391"/>
                </a:moveTo>
                <a:lnTo>
                  <a:pt x="987847" y="871391"/>
                </a:lnTo>
                <a:lnTo>
                  <a:pt x="987847" y="0"/>
                </a:lnTo>
                <a:lnTo>
                  <a:pt x="0" y="0"/>
                </a:lnTo>
                <a:lnTo>
                  <a:pt x="0" y="87139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085364" y="4079669"/>
            <a:ext cx="987847" cy="871392"/>
          </a:xfrm>
          <a:custGeom>
            <a:avLst/>
            <a:gdLst/>
            <a:ahLst/>
            <a:cxnLst/>
            <a:rect l="l" t="t" r="r" b="b"/>
            <a:pathLst>
              <a:path w="987847" h="871392">
                <a:moveTo>
                  <a:pt x="0" y="0"/>
                </a:moveTo>
                <a:lnTo>
                  <a:pt x="987847" y="0"/>
                </a:lnTo>
                <a:lnTo>
                  <a:pt x="987847" y="871392"/>
                </a:lnTo>
                <a:lnTo>
                  <a:pt x="0" y="8713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3164103" y="4123584"/>
            <a:ext cx="774700" cy="7823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33020">
              <a:lnSpc>
                <a:spcPct val="104500"/>
              </a:lnSpc>
            </a:pPr>
            <a:r>
              <a:rPr dirty="0" smtClean="0" sz="700" spc="25">
                <a:solidFill>
                  <a:srgbClr val="0000CC"/>
                </a:solidFill>
                <a:latin typeface="Microsoft JhengHei Light"/>
                <a:cs typeface="Microsoft JhengHei Light"/>
              </a:rPr>
              <a:t>事件：</a:t>
            </a:r>
            <a:r>
              <a:rPr dirty="0" smtClean="0" sz="700" spc="5">
                <a:solidFill>
                  <a:srgbClr val="0000CC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核泄漏事件：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日本核</a:t>
            </a:r>
            <a:r>
              <a:rPr dirty="0" smtClean="0" sz="600" spc="20">
                <a:solidFill>
                  <a:srgbClr val="FF0000"/>
                </a:solidFill>
                <a:latin typeface="Microsoft JhengHei Light"/>
                <a:cs typeface="Microsoft JhengHei Light"/>
              </a:rPr>
              <a:t> 泄漏</a:t>
            </a:r>
            <a:endParaRPr sz="600">
              <a:latin typeface="Microsoft JhengHei Light"/>
              <a:cs typeface="Microsoft JhengHei Light"/>
            </a:endParaRPr>
          </a:p>
          <a:p>
            <a:pPr marL="12700" marR="12700">
              <a:lnSpc>
                <a:spcPct val="104500"/>
              </a:lnSpc>
              <a:spcBef>
                <a:spcPts val="20"/>
              </a:spcBef>
            </a:pPr>
            <a:r>
              <a:rPr dirty="0" smtClean="0" sz="600" spc="30">
                <a:solidFill>
                  <a:srgbClr val="FFFFFF"/>
                </a:solidFill>
                <a:latin typeface="宋体"/>
                <a:cs typeface="宋体"/>
              </a:rPr>
              <a:t>时间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震后两天</a:t>
            </a:r>
            <a:r>
              <a:rPr dirty="0" smtClean="0" sz="600" spc="5">
                <a:solidFill>
                  <a:srgbClr val="FF0000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地区：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福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岛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核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电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站</a:t>
            </a:r>
            <a:r>
              <a:rPr dirty="0" smtClean="0" sz="600" spc="5">
                <a:solidFill>
                  <a:srgbClr val="FF0000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影响范</a:t>
            </a:r>
            <a:r>
              <a:rPr dirty="0" smtClean="0" sz="600" spc="30">
                <a:solidFill>
                  <a:srgbClr val="FFFFFF"/>
                </a:solidFill>
                <a:latin typeface="宋体"/>
                <a:cs typeface="宋体"/>
              </a:rPr>
              <a:t>围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：</a:t>
            </a:r>
            <a:r>
              <a:rPr dirty="0" smtClean="0" sz="600" spc="65" b="1">
                <a:solidFill>
                  <a:srgbClr val="FF0000"/>
                </a:solidFill>
                <a:latin typeface="Arial"/>
                <a:cs typeface="Arial"/>
              </a:rPr>
              <a:t>30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平方公</a:t>
            </a:r>
            <a:r>
              <a:rPr dirty="0" smtClean="0" sz="600" spc="15">
                <a:solidFill>
                  <a:srgbClr val="FF0000"/>
                </a:solidFill>
                <a:latin typeface="Microsoft JhengHei Light"/>
                <a:cs typeface="Microsoft JhengHei Light"/>
              </a:rPr>
              <a:t> 里</a:t>
            </a:r>
            <a:endParaRPr sz="600">
              <a:latin typeface="Microsoft JhengHei Light"/>
              <a:cs typeface="Microsoft JhengHei Light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mtClean="0" sz="500" spc="20">
                <a:solidFill>
                  <a:srgbClr val="FFFFFF"/>
                </a:solidFill>
                <a:latin typeface="Microsoft JhengHei Light"/>
                <a:cs typeface="Microsoft JhengHei Light"/>
              </a:rPr>
              <a:t>相</a:t>
            </a:r>
            <a:r>
              <a:rPr dirty="0" smtClean="0" sz="500" spc="20">
                <a:solidFill>
                  <a:srgbClr val="FFFFFF"/>
                </a:solidFill>
                <a:latin typeface="Microsoft JhengHei Light"/>
                <a:cs typeface="Microsoft JhengHei Light"/>
              </a:rPr>
              <a:t>关</a:t>
            </a:r>
            <a:r>
              <a:rPr dirty="0" smtClean="0" sz="500" spc="20">
                <a:solidFill>
                  <a:srgbClr val="FFFFFF"/>
                </a:solidFill>
                <a:latin typeface="Microsoft JhengHei Light"/>
                <a:cs typeface="Microsoft JhengHei Light"/>
              </a:rPr>
              <a:t>事</a:t>
            </a:r>
            <a:r>
              <a:rPr dirty="0" smtClean="0" sz="500" spc="20">
                <a:solidFill>
                  <a:srgbClr val="FFFFFF"/>
                </a:solidFill>
                <a:latin typeface="Microsoft JhengHei Light"/>
                <a:cs typeface="Microsoft JhengHei Light"/>
              </a:rPr>
              <a:t>件</a:t>
            </a:r>
            <a:r>
              <a:rPr dirty="0" smtClean="0" sz="500" spc="20">
                <a:solidFill>
                  <a:srgbClr val="FFFFFF"/>
                </a:solidFill>
                <a:latin typeface="Microsoft JhengHei Light"/>
                <a:cs typeface="Microsoft JhengHei Light"/>
              </a:rPr>
              <a:t>：</a:t>
            </a:r>
            <a:r>
              <a:rPr dirty="0" smtClean="0" sz="500" spc="20">
                <a:solidFill>
                  <a:srgbClr val="FF0000"/>
                </a:solidFill>
                <a:latin typeface="Microsoft JhengHei Light"/>
                <a:cs typeface="Microsoft JhengHei Light"/>
              </a:rPr>
              <a:t>切</a:t>
            </a:r>
            <a:r>
              <a:rPr dirty="0" smtClean="0" sz="500" spc="20">
                <a:solidFill>
                  <a:srgbClr val="FF0000"/>
                </a:solidFill>
                <a:latin typeface="宋体"/>
                <a:cs typeface="宋体"/>
              </a:rPr>
              <a:t>尔</a:t>
            </a:r>
            <a:r>
              <a:rPr dirty="0" smtClean="0" sz="500" spc="20">
                <a:solidFill>
                  <a:srgbClr val="FF0000"/>
                </a:solidFill>
                <a:latin typeface="宋体"/>
                <a:cs typeface="宋体"/>
              </a:rPr>
              <a:t>诺</a:t>
            </a:r>
            <a:r>
              <a:rPr dirty="0" smtClean="0" sz="500" spc="20">
                <a:solidFill>
                  <a:srgbClr val="FF0000"/>
                </a:solidFill>
                <a:latin typeface="宋体"/>
                <a:cs typeface="宋体"/>
              </a:rPr>
              <a:t>贝</a:t>
            </a:r>
            <a:r>
              <a:rPr dirty="0" smtClean="0" sz="5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利</a:t>
            </a:r>
            <a:endParaRPr sz="500">
              <a:latin typeface="Microsoft JhengHei Light"/>
              <a:cs typeface="Microsoft JhengHei Ligh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03032" y="4847166"/>
            <a:ext cx="1388532" cy="7281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158067" y="4881033"/>
            <a:ext cx="1087966" cy="6688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169080" y="4893388"/>
            <a:ext cx="1257411" cy="595483"/>
          </a:xfrm>
          <a:custGeom>
            <a:avLst/>
            <a:gdLst/>
            <a:ahLst/>
            <a:cxnLst/>
            <a:rect l="l" t="t" r="r" b="b"/>
            <a:pathLst>
              <a:path w="1257411" h="595483">
                <a:moveTo>
                  <a:pt x="0" y="595483"/>
                </a:moveTo>
                <a:lnTo>
                  <a:pt x="1257411" y="595483"/>
                </a:lnTo>
                <a:lnTo>
                  <a:pt x="1257411" y="0"/>
                </a:lnTo>
                <a:lnTo>
                  <a:pt x="0" y="0"/>
                </a:lnTo>
                <a:lnTo>
                  <a:pt x="0" y="595483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3169080" y="4893388"/>
            <a:ext cx="1257412" cy="595484"/>
          </a:xfrm>
          <a:custGeom>
            <a:avLst/>
            <a:gdLst/>
            <a:ahLst/>
            <a:cxnLst/>
            <a:rect l="l" t="t" r="r" b="b"/>
            <a:pathLst>
              <a:path w="1257412" h="595484">
                <a:moveTo>
                  <a:pt x="0" y="0"/>
                </a:moveTo>
                <a:lnTo>
                  <a:pt x="1257412" y="0"/>
                </a:lnTo>
                <a:lnTo>
                  <a:pt x="1257412" y="595484"/>
                </a:lnTo>
                <a:lnTo>
                  <a:pt x="0" y="5954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3247820" y="4942104"/>
            <a:ext cx="306070" cy="1149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700" spc="25">
                <a:solidFill>
                  <a:srgbClr val="0000CC"/>
                </a:solidFill>
                <a:latin typeface="宋体"/>
                <a:cs typeface="宋体"/>
              </a:rPr>
              <a:t>观</a:t>
            </a:r>
            <a:r>
              <a:rPr dirty="0" smtClean="0" sz="700" spc="25">
                <a:solidFill>
                  <a:srgbClr val="0000CC"/>
                </a:solidFill>
                <a:latin typeface="Microsoft JhengHei Light"/>
                <a:cs typeface="Microsoft JhengHei Light"/>
              </a:rPr>
              <a:t>点：</a:t>
            </a:r>
            <a:endParaRPr sz="700">
              <a:latin typeface="Microsoft JhengHei Light"/>
              <a:cs typeface="Microsoft JhengHe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47820" y="5047465"/>
            <a:ext cx="915669" cy="39878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6500"/>
              </a:lnSpc>
            </a:pP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持有者：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国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际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原子能机构</a:t>
            </a:r>
            <a:r>
              <a:rPr dirty="0" smtClean="0" sz="600" spc="5">
                <a:solidFill>
                  <a:srgbClr val="FF0000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宋体"/>
                <a:cs typeface="宋体"/>
              </a:rPr>
              <a:t>对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象：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日本政府</a:t>
            </a:r>
            <a:r>
              <a:rPr dirty="0" smtClean="0" sz="600" spc="5">
                <a:solidFill>
                  <a:srgbClr val="FF0000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原因：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福</a:t>
            </a:r>
            <a:r>
              <a:rPr dirty="0" smtClean="0" sz="600" spc="30">
                <a:solidFill>
                  <a:srgbClr val="FF0000"/>
                </a:solidFill>
                <a:latin typeface="宋体"/>
                <a:cs typeface="宋体"/>
              </a:rPr>
              <a:t>岛</a:t>
            </a:r>
            <a:r>
              <a:rPr dirty="0" smtClean="0" sz="600" spc="30">
                <a:solidFill>
                  <a:srgbClr val="FF0000"/>
                </a:solidFill>
                <a:latin typeface="Microsoft JhengHei Light"/>
                <a:cs typeface="Microsoft JhengHei Light"/>
              </a:rPr>
              <a:t>核泄漏</a:t>
            </a:r>
            <a:r>
              <a:rPr dirty="0" smtClean="0" sz="600" spc="5">
                <a:solidFill>
                  <a:srgbClr val="FF0000"/>
                </a:solidFill>
                <a:latin typeface="Microsoft JhengHei Light"/>
                <a:cs typeface="Microsoft JhengHei Light"/>
              </a:rPr>
              <a:t> </a:t>
            </a:r>
            <a:r>
              <a:rPr dirty="0" smtClean="0" sz="600" spc="30">
                <a:solidFill>
                  <a:srgbClr val="FFFFFF"/>
                </a:solidFill>
                <a:latin typeface="宋体"/>
                <a:cs typeface="宋体"/>
              </a:rPr>
              <a:t>倾</a:t>
            </a:r>
            <a:r>
              <a:rPr dirty="0" smtClean="0" sz="600" spc="30">
                <a:solidFill>
                  <a:srgbClr val="FFFFFF"/>
                </a:solidFill>
                <a:latin typeface="Microsoft JhengHei Light"/>
                <a:cs typeface="Microsoft JhengHei Light"/>
              </a:rPr>
              <a:t>向性：</a:t>
            </a:r>
            <a:r>
              <a:rPr dirty="0" smtClean="0" sz="600" spc="30">
                <a:solidFill>
                  <a:srgbClr val="FFFFFF"/>
                </a:solidFill>
                <a:latin typeface="宋体"/>
                <a:cs typeface="宋体"/>
              </a:rPr>
              <a:t>谴责</a:t>
            </a:r>
            <a:endParaRPr sz="600">
              <a:latin typeface="宋体"/>
              <a:cs typeface="宋体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10033" y="4788809"/>
            <a:ext cx="154495" cy="185003"/>
          </a:xfrm>
          <a:custGeom>
            <a:avLst/>
            <a:gdLst/>
            <a:ahLst/>
            <a:cxnLst/>
            <a:rect l="l" t="t" r="r" b="b"/>
            <a:pathLst>
              <a:path w="154495" h="185003">
                <a:moveTo>
                  <a:pt x="25353" y="0"/>
                </a:moveTo>
                <a:lnTo>
                  <a:pt x="0" y="1539"/>
                </a:lnTo>
                <a:lnTo>
                  <a:pt x="1042" y="18715"/>
                </a:lnTo>
                <a:lnTo>
                  <a:pt x="4164" y="36799"/>
                </a:lnTo>
                <a:lnTo>
                  <a:pt x="23703" y="83004"/>
                </a:lnTo>
                <a:lnTo>
                  <a:pt x="46062" y="102487"/>
                </a:lnTo>
                <a:lnTo>
                  <a:pt x="105606" y="185003"/>
                </a:lnTo>
                <a:lnTo>
                  <a:pt x="133733" y="123846"/>
                </a:lnTo>
                <a:lnTo>
                  <a:pt x="105777" y="123846"/>
                </a:lnTo>
                <a:lnTo>
                  <a:pt x="101986" y="115124"/>
                </a:lnTo>
                <a:lnTo>
                  <a:pt x="73759" y="83596"/>
                </a:lnTo>
                <a:lnTo>
                  <a:pt x="60515" y="80129"/>
                </a:lnTo>
                <a:lnTo>
                  <a:pt x="53687" y="75914"/>
                </a:lnTo>
                <a:lnTo>
                  <a:pt x="51335" y="75914"/>
                </a:lnTo>
                <a:lnTo>
                  <a:pt x="50645" y="75432"/>
                </a:lnTo>
                <a:lnTo>
                  <a:pt x="29174" y="32365"/>
                </a:lnTo>
                <a:lnTo>
                  <a:pt x="26396" y="17175"/>
                </a:lnTo>
                <a:lnTo>
                  <a:pt x="25353" y="0"/>
                </a:lnTo>
                <a:close/>
              </a:path>
              <a:path w="154495" h="185003">
                <a:moveTo>
                  <a:pt x="138960" y="65300"/>
                </a:moveTo>
                <a:lnTo>
                  <a:pt x="131419" y="68091"/>
                </a:lnTo>
                <a:lnTo>
                  <a:pt x="105777" y="123846"/>
                </a:lnTo>
                <a:lnTo>
                  <a:pt x="133733" y="123846"/>
                </a:lnTo>
                <a:lnTo>
                  <a:pt x="154495" y="78704"/>
                </a:lnTo>
                <a:lnTo>
                  <a:pt x="151705" y="71163"/>
                </a:lnTo>
                <a:lnTo>
                  <a:pt x="138960" y="65300"/>
                </a:lnTo>
                <a:close/>
              </a:path>
              <a:path w="154495" h="185003">
                <a:moveTo>
                  <a:pt x="53572" y="75843"/>
                </a:moveTo>
                <a:lnTo>
                  <a:pt x="51335" y="75914"/>
                </a:lnTo>
                <a:lnTo>
                  <a:pt x="53687" y="7591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427032" y="4745301"/>
            <a:ext cx="362906" cy="315574"/>
          </a:xfrm>
          <a:custGeom>
            <a:avLst/>
            <a:gdLst/>
            <a:ahLst/>
            <a:cxnLst/>
            <a:rect l="l" t="t" r="r" b="b"/>
            <a:pathLst>
              <a:path w="362906" h="315574">
                <a:moveTo>
                  <a:pt x="15645" y="195601"/>
                </a:moveTo>
                <a:lnTo>
                  <a:pt x="2852" y="201357"/>
                </a:lnTo>
                <a:lnTo>
                  <a:pt x="0" y="208875"/>
                </a:lnTo>
                <a:lnTo>
                  <a:pt x="48008" y="315574"/>
                </a:lnTo>
                <a:lnTo>
                  <a:pt x="92568" y="254886"/>
                </a:lnTo>
                <a:lnTo>
                  <a:pt x="48554" y="254886"/>
                </a:lnTo>
                <a:lnTo>
                  <a:pt x="23163" y="198454"/>
                </a:lnTo>
                <a:lnTo>
                  <a:pt x="15645" y="195601"/>
                </a:lnTo>
                <a:close/>
              </a:path>
              <a:path w="362906" h="315574">
                <a:moveTo>
                  <a:pt x="337550" y="0"/>
                </a:moveTo>
                <a:lnTo>
                  <a:pt x="325586" y="53356"/>
                </a:lnTo>
                <a:lnTo>
                  <a:pt x="293817" y="100119"/>
                </a:lnTo>
                <a:lnTo>
                  <a:pt x="248787" y="133280"/>
                </a:lnTo>
                <a:lnTo>
                  <a:pt x="210927" y="144745"/>
                </a:lnTo>
                <a:lnTo>
                  <a:pt x="184163" y="146359"/>
                </a:lnTo>
                <a:lnTo>
                  <a:pt x="168596" y="149183"/>
                </a:lnTo>
                <a:lnTo>
                  <a:pt x="110874" y="176714"/>
                </a:lnTo>
                <a:lnTo>
                  <a:pt x="65586" y="223696"/>
                </a:lnTo>
                <a:lnTo>
                  <a:pt x="48554" y="254886"/>
                </a:lnTo>
                <a:lnTo>
                  <a:pt x="92568" y="254886"/>
                </a:lnTo>
                <a:lnTo>
                  <a:pt x="116217" y="222677"/>
                </a:lnTo>
                <a:lnTo>
                  <a:pt x="116310" y="217147"/>
                </a:lnTo>
                <a:lnTo>
                  <a:pt x="113778" y="212895"/>
                </a:lnTo>
                <a:lnTo>
                  <a:pt x="111259" y="210127"/>
                </a:lnTo>
                <a:lnTo>
                  <a:pt x="125660" y="197450"/>
                </a:lnTo>
                <a:lnTo>
                  <a:pt x="160850" y="178051"/>
                </a:lnTo>
                <a:lnTo>
                  <a:pt x="215609" y="169710"/>
                </a:lnTo>
                <a:lnTo>
                  <a:pt x="231037" y="166735"/>
                </a:lnTo>
                <a:lnTo>
                  <a:pt x="287367" y="139547"/>
                </a:lnTo>
                <a:lnTo>
                  <a:pt x="332656" y="92565"/>
                </a:lnTo>
                <a:lnTo>
                  <a:pt x="359077" y="33541"/>
                </a:lnTo>
                <a:lnTo>
                  <a:pt x="362906" y="1490"/>
                </a:lnTo>
                <a:lnTo>
                  <a:pt x="3375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6373722" y="5077653"/>
            <a:ext cx="322795" cy="299903"/>
          </a:xfrm>
          <a:custGeom>
            <a:avLst/>
            <a:gdLst/>
            <a:ahLst/>
            <a:cxnLst/>
            <a:rect l="l" t="t" r="r" b="b"/>
            <a:pathLst>
              <a:path w="322795" h="299903">
                <a:moveTo>
                  <a:pt x="0" y="150176"/>
                </a:moveTo>
                <a:lnTo>
                  <a:pt x="6184" y="108856"/>
                </a:lnTo>
                <a:lnTo>
                  <a:pt x="23598" y="71940"/>
                </a:lnTo>
                <a:lnTo>
                  <a:pt x="50526" y="41021"/>
                </a:lnTo>
                <a:lnTo>
                  <a:pt x="85258" y="17691"/>
                </a:lnTo>
                <a:lnTo>
                  <a:pt x="126080" y="3543"/>
                </a:lnTo>
                <a:lnTo>
                  <a:pt x="155832" y="0"/>
                </a:lnTo>
                <a:lnTo>
                  <a:pt x="171692" y="619"/>
                </a:lnTo>
                <a:lnTo>
                  <a:pt x="216139" y="9649"/>
                </a:lnTo>
                <a:lnTo>
                  <a:pt x="254759" y="28268"/>
                </a:lnTo>
                <a:lnTo>
                  <a:pt x="286101" y="54968"/>
                </a:lnTo>
                <a:lnTo>
                  <a:pt x="308717" y="88245"/>
                </a:lnTo>
                <a:lnTo>
                  <a:pt x="321159" y="126592"/>
                </a:lnTo>
                <a:lnTo>
                  <a:pt x="322795" y="140241"/>
                </a:lnTo>
                <a:lnTo>
                  <a:pt x="322185" y="155538"/>
                </a:lnTo>
                <a:lnTo>
                  <a:pt x="312800" y="198127"/>
                </a:lnTo>
                <a:lnTo>
                  <a:pt x="293303" y="234851"/>
                </a:lnTo>
                <a:lnTo>
                  <a:pt x="265259" y="264542"/>
                </a:lnTo>
                <a:lnTo>
                  <a:pt x="230235" y="286031"/>
                </a:lnTo>
                <a:lnTo>
                  <a:pt x="189798" y="298149"/>
                </a:lnTo>
                <a:lnTo>
                  <a:pt x="175387" y="299903"/>
                </a:lnTo>
                <a:lnTo>
                  <a:pt x="158698" y="299388"/>
                </a:lnTo>
                <a:lnTo>
                  <a:pt x="112378" y="291000"/>
                </a:lnTo>
                <a:lnTo>
                  <a:pt x="72544" y="273434"/>
                </a:lnTo>
                <a:lnTo>
                  <a:pt x="40315" y="248089"/>
                </a:lnTo>
                <a:lnTo>
                  <a:pt x="16805" y="216360"/>
                </a:lnTo>
                <a:lnTo>
                  <a:pt x="3130" y="179646"/>
                </a:lnTo>
                <a:lnTo>
                  <a:pt x="0" y="150176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6354233" y="5173133"/>
            <a:ext cx="198966" cy="18626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6405618" y="5201912"/>
            <a:ext cx="95998" cy="829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6405618" y="5201912"/>
            <a:ext cx="95998" cy="82939"/>
          </a:xfrm>
          <a:custGeom>
            <a:avLst/>
            <a:gdLst/>
            <a:ahLst/>
            <a:cxnLst/>
            <a:rect l="l" t="t" r="r" b="b"/>
            <a:pathLst>
              <a:path w="95998" h="82939">
                <a:moveTo>
                  <a:pt x="95998" y="0"/>
                </a:moveTo>
                <a:lnTo>
                  <a:pt x="0" y="0"/>
                </a:lnTo>
                <a:lnTo>
                  <a:pt x="3411" y="79604"/>
                </a:lnTo>
                <a:lnTo>
                  <a:pt x="18278" y="82640"/>
                </a:lnTo>
                <a:lnTo>
                  <a:pt x="30114" y="82939"/>
                </a:lnTo>
                <a:lnTo>
                  <a:pt x="39964" y="81219"/>
                </a:lnTo>
                <a:lnTo>
                  <a:pt x="48873" y="78199"/>
                </a:lnTo>
                <a:lnTo>
                  <a:pt x="57886" y="74598"/>
                </a:lnTo>
                <a:lnTo>
                  <a:pt x="68047" y="71136"/>
                </a:lnTo>
                <a:lnTo>
                  <a:pt x="80403" y="68532"/>
                </a:lnTo>
                <a:lnTo>
                  <a:pt x="95998" y="67504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405618" y="5201912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0" y="0"/>
                </a:moveTo>
                <a:lnTo>
                  <a:pt x="95998" y="0"/>
                </a:lnTo>
                <a:lnTo>
                  <a:pt x="95998" y="67503"/>
                </a:lnTo>
                <a:lnTo>
                  <a:pt x="80403" y="68531"/>
                </a:lnTo>
                <a:lnTo>
                  <a:pt x="68047" y="71136"/>
                </a:lnTo>
                <a:lnTo>
                  <a:pt x="57885" y="74598"/>
                </a:lnTo>
                <a:lnTo>
                  <a:pt x="48872" y="78198"/>
                </a:lnTo>
                <a:lnTo>
                  <a:pt x="39964" y="81218"/>
                </a:lnTo>
                <a:lnTo>
                  <a:pt x="30114" y="82938"/>
                </a:lnTo>
                <a:lnTo>
                  <a:pt x="18278" y="82640"/>
                </a:lnTo>
                <a:lnTo>
                  <a:pt x="3411" y="796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6383866" y="5075766"/>
            <a:ext cx="198966" cy="18626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6434859" y="5103709"/>
            <a:ext cx="95998" cy="8293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6434859" y="5103709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95998" y="0"/>
                </a:moveTo>
                <a:lnTo>
                  <a:pt x="0" y="0"/>
                </a:lnTo>
                <a:lnTo>
                  <a:pt x="3411" y="79602"/>
                </a:lnTo>
                <a:lnTo>
                  <a:pt x="18278" y="82639"/>
                </a:lnTo>
                <a:lnTo>
                  <a:pt x="30113" y="82938"/>
                </a:lnTo>
                <a:lnTo>
                  <a:pt x="39963" y="81217"/>
                </a:lnTo>
                <a:lnTo>
                  <a:pt x="48872" y="78198"/>
                </a:lnTo>
                <a:lnTo>
                  <a:pt x="57885" y="74597"/>
                </a:lnTo>
                <a:lnTo>
                  <a:pt x="68046" y="71135"/>
                </a:lnTo>
                <a:lnTo>
                  <a:pt x="80402" y="68531"/>
                </a:lnTo>
                <a:lnTo>
                  <a:pt x="95998" y="67503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434859" y="5103709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0" y="0"/>
                </a:moveTo>
                <a:lnTo>
                  <a:pt x="95998" y="0"/>
                </a:lnTo>
                <a:lnTo>
                  <a:pt x="95998" y="67503"/>
                </a:lnTo>
                <a:lnTo>
                  <a:pt x="80403" y="68531"/>
                </a:lnTo>
                <a:lnTo>
                  <a:pt x="68047" y="71136"/>
                </a:lnTo>
                <a:lnTo>
                  <a:pt x="57885" y="74598"/>
                </a:lnTo>
                <a:lnTo>
                  <a:pt x="48872" y="78198"/>
                </a:lnTo>
                <a:lnTo>
                  <a:pt x="39964" y="81218"/>
                </a:lnTo>
                <a:lnTo>
                  <a:pt x="30114" y="82938"/>
                </a:lnTo>
                <a:lnTo>
                  <a:pt x="18278" y="82640"/>
                </a:lnTo>
                <a:lnTo>
                  <a:pt x="3411" y="796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6506633" y="5122333"/>
            <a:ext cx="198966" cy="18626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557340" y="5149886"/>
            <a:ext cx="96549" cy="8291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557340" y="5149886"/>
            <a:ext cx="96549" cy="82914"/>
          </a:xfrm>
          <a:custGeom>
            <a:avLst/>
            <a:gdLst/>
            <a:ahLst/>
            <a:cxnLst/>
            <a:rect l="l" t="t" r="r" b="b"/>
            <a:pathLst>
              <a:path w="96549" h="82914">
                <a:moveTo>
                  <a:pt x="96549" y="0"/>
                </a:moveTo>
                <a:lnTo>
                  <a:pt x="0" y="0"/>
                </a:lnTo>
                <a:lnTo>
                  <a:pt x="4081" y="79782"/>
                </a:lnTo>
                <a:lnTo>
                  <a:pt x="18832" y="82691"/>
                </a:lnTo>
                <a:lnTo>
                  <a:pt x="30598" y="82914"/>
                </a:lnTo>
                <a:lnTo>
                  <a:pt x="40417" y="81158"/>
                </a:lnTo>
                <a:lnTo>
                  <a:pt x="49324" y="78132"/>
                </a:lnTo>
                <a:lnTo>
                  <a:pt x="58355" y="74545"/>
                </a:lnTo>
                <a:lnTo>
                  <a:pt x="68546" y="71106"/>
                </a:lnTo>
                <a:lnTo>
                  <a:pt x="80932" y="68522"/>
                </a:lnTo>
                <a:lnTo>
                  <a:pt x="96549" y="67504"/>
                </a:lnTo>
                <a:lnTo>
                  <a:pt x="96549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6557340" y="5149886"/>
            <a:ext cx="96550" cy="82913"/>
          </a:xfrm>
          <a:custGeom>
            <a:avLst/>
            <a:gdLst/>
            <a:ahLst/>
            <a:cxnLst/>
            <a:rect l="l" t="t" r="r" b="b"/>
            <a:pathLst>
              <a:path w="96550" h="82913">
                <a:moveTo>
                  <a:pt x="0" y="0"/>
                </a:moveTo>
                <a:lnTo>
                  <a:pt x="96550" y="0"/>
                </a:lnTo>
                <a:lnTo>
                  <a:pt x="96550" y="67503"/>
                </a:lnTo>
                <a:lnTo>
                  <a:pt x="80933" y="68522"/>
                </a:lnTo>
                <a:lnTo>
                  <a:pt x="68547" y="71105"/>
                </a:lnTo>
                <a:lnTo>
                  <a:pt x="58356" y="74544"/>
                </a:lnTo>
                <a:lnTo>
                  <a:pt x="49325" y="78131"/>
                </a:lnTo>
                <a:lnTo>
                  <a:pt x="40418" y="81157"/>
                </a:lnTo>
                <a:lnTo>
                  <a:pt x="30599" y="82913"/>
                </a:lnTo>
                <a:lnTo>
                  <a:pt x="18833" y="82691"/>
                </a:lnTo>
                <a:lnTo>
                  <a:pt x="4082" y="79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6464300" y="5249333"/>
            <a:ext cx="198966" cy="18626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6517616" y="5276734"/>
            <a:ext cx="95998" cy="829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6517616" y="5276734"/>
            <a:ext cx="95998" cy="82939"/>
          </a:xfrm>
          <a:custGeom>
            <a:avLst/>
            <a:gdLst/>
            <a:ahLst/>
            <a:cxnLst/>
            <a:rect l="l" t="t" r="r" b="b"/>
            <a:pathLst>
              <a:path w="95998" h="82939">
                <a:moveTo>
                  <a:pt x="95998" y="0"/>
                </a:moveTo>
                <a:lnTo>
                  <a:pt x="0" y="0"/>
                </a:lnTo>
                <a:lnTo>
                  <a:pt x="3411" y="79604"/>
                </a:lnTo>
                <a:lnTo>
                  <a:pt x="18278" y="82640"/>
                </a:lnTo>
                <a:lnTo>
                  <a:pt x="30114" y="82939"/>
                </a:lnTo>
                <a:lnTo>
                  <a:pt x="39964" y="81219"/>
                </a:lnTo>
                <a:lnTo>
                  <a:pt x="48873" y="78199"/>
                </a:lnTo>
                <a:lnTo>
                  <a:pt x="57886" y="74598"/>
                </a:lnTo>
                <a:lnTo>
                  <a:pt x="68047" y="71136"/>
                </a:lnTo>
                <a:lnTo>
                  <a:pt x="80403" y="68532"/>
                </a:lnTo>
                <a:lnTo>
                  <a:pt x="95998" y="67504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6517616" y="5276734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0" y="0"/>
                </a:moveTo>
                <a:lnTo>
                  <a:pt x="95998" y="0"/>
                </a:lnTo>
                <a:lnTo>
                  <a:pt x="95998" y="67503"/>
                </a:lnTo>
                <a:lnTo>
                  <a:pt x="80403" y="68531"/>
                </a:lnTo>
                <a:lnTo>
                  <a:pt x="68047" y="71136"/>
                </a:lnTo>
                <a:lnTo>
                  <a:pt x="57885" y="74598"/>
                </a:lnTo>
                <a:lnTo>
                  <a:pt x="48872" y="78198"/>
                </a:lnTo>
                <a:lnTo>
                  <a:pt x="39964" y="81218"/>
                </a:lnTo>
                <a:lnTo>
                  <a:pt x="30114" y="82938"/>
                </a:lnTo>
                <a:lnTo>
                  <a:pt x="18278" y="82640"/>
                </a:lnTo>
                <a:lnTo>
                  <a:pt x="3411" y="796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515100" y="5202766"/>
            <a:ext cx="139700" cy="14816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6565613" y="5228802"/>
            <a:ext cx="39723" cy="47933"/>
          </a:xfrm>
          <a:custGeom>
            <a:avLst/>
            <a:gdLst/>
            <a:ahLst/>
            <a:cxnLst/>
            <a:rect l="l" t="t" r="r" b="b"/>
            <a:pathLst>
              <a:path w="39723" h="47933">
                <a:moveTo>
                  <a:pt x="39723" y="0"/>
                </a:moveTo>
                <a:lnTo>
                  <a:pt x="0" y="47933"/>
                </a:lnTo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6500970" y="5192251"/>
            <a:ext cx="56090" cy="51904"/>
          </a:xfrm>
          <a:custGeom>
            <a:avLst/>
            <a:gdLst/>
            <a:ahLst/>
            <a:cxnLst/>
            <a:rect l="l" t="t" r="r" b="b"/>
            <a:pathLst>
              <a:path w="56090" h="51904">
                <a:moveTo>
                  <a:pt x="56090" y="0"/>
                </a:moveTo>
                <a:lnTo>
                  <a:pt x="0" y="51904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6482553" y="5182205"/>
            <a:ext cx="74507" cy="10046"/>
          </a:xfrm>
          <a:custGeom>
            <a:avLst/>
            <a:gdLst/>
            <a:ahLst/>
            <a:cxnLst/>
            <a:rect l="l" t="t" r="r" b="b"/>
            <a:pathLst>
              <a:path w="74507" h="10046">
                <a:moveTo>
                  <a:pt x="0" y="0"/>
                </a:moveTo>
                <a:lnTo>
                  <a:pt x="74507" y="10046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6452932" y="5420522"/>
            <a:ext cx="187325" cy="1003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600" spc="30">
                <a:latin typeface="Microsoft JhengHei Light"/>
                <a:cs typeface="Microsoft JhengHei Light"/>
              </a:rPr>
              <a:t>海</a:t>
            </a:r>
            <a:r>
              <a:rPr dirty="0" smtClean="0" sz="600" spc="30">
                <a:latin typeface="宋体"/>
                <a:cs typeface="宋体"/>
              </a:rPr>
              <a:t>啸</a:t>
            </a:r>
            <a:endParaRPr sz="600">
              <a:latin typeface="宋体"/>
              <a:cs typeface="宋体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781791" y="5215551"/>
            <a:ext cx="592060" cy="120848"/>
          </a:xfrm>
          <a:custGeom>
            <a:avLst/>
            <a:gdLst/>
            <a:ahLst/>
            <a:cxnLst/>
            <a:rect l="l" t="t" r="r" b="b"/>
            <a:pathLst>
              <a:path w="592060" h="120848">
                <a:moveTo>
                  <a:pt x="240243" y="38618"/>
                </a:moveTo>
                <a:lnTo>
                  <a:pt x="180887" y="44108"/>
                </a:lnTo>
                <a:lnTo>
                  <a:pt x="140004" y="46504"/>
                </a:lnTo>
                <a:lnTo>
                  <a:pt x="141260" y="71874"/>
                </a:lnTo>
                <a:lnTo>
                  <a:pt x="182864" y="69430"/>
                </a:lnTo>
                <a:lnTo>
                  <a:pt x="224801" y="65868"/>
                </a:lnTo>
                <a:lnTo>
                  <a:pt x="243554" y="63802"/>
                </a:lnTo>
                <a:lnTo>
                  <a:pt x="240243" y="38618"/>
                </a:lnTo>
                <a:close/>
              </a:path>
              <a:path w="592060" h="120848">
                <a:moveTo>
                  <a:pt x="413425" y="5913"/>
                </a:moveTo>
                <a:lnTo>
                  <a:pt x="367403" y="9737"/>
                </a:lnTo>
                <a:lnTo>
                  <a:pt x="319398" y="16055"/>
                </a:lnTo>
                <a:lnTo>
                  <a:pt x="310826" y="17820"/>
                </a:lnTo>
                <a:lnTo>
                  <a:pt x="315987" y="42691"/>
                </a:lnTo>
                <a:lnTo>
                  <a:pt x="323453" y="41128"/>
                </a:lnTo>
                <a:lnTo>
                  <a:pt x="336483" y="39015"/>
                </a:lnTo>
                <a:lnTo>
                  <a:pt x="389463" y="33209"/>
                </a:lnTo>
                <a:lnTo>
                  <a:pt x="415093" y="31258"/>
                </a:lnTo>
                <a:lnTo>
                  <a:pt x="413425" y="5913"/>
                </a:lnTo>
                <a:close/>
              </a:path>
              <a:path w="592060" h="120848">
                <a:moveTo>
                  <a:pt x="104093" y="4182"/>
                </a:moveTo>
                <a:lnTo>
                  <a:pt x="97556" y="5091"/>
                </a:lnTo>
                <a:lnTo>
                  <a:pt x="95940" y="5642"/>
                </a:lnTo>
                <a:lnTo>
                  <a:pt x="0" y="62929"/>
                </a:lnTo>
                <a:lnTo>
                  <a:pt x="101662" y="120848"/>
                </a:lnTo>
                <a:lnTo>
                  <a:pt x="109416" y="118722"/>
                </a:lnTo>
                <a:lnTo>
                  <a:pt x="116361" y="106533"/>
                </a:lnTo>
                <a:lnTo>
                  <a:pt x="114235" y="98778"/>
                </a:lnTo>
                <a:lnTo>
                  <a:pt x="64744" y="70582"/>
                </a:lnTo>
                <a:lnTo>
                  <a:pt x="64254" y="54146"/>
                </a:lnTo>
                <a:lnTo>
                  <a:pt x="113478" y="24753"/>
                </a:lnTo>
                <a:lnTo>
                  <a:pt x="115445" y="16957"/>
                </a:lnTo>
                <a:lnTo>
                  <a:pt x="109152" y="6418"/>
                </a:lnTo>
                <a:lnTo>
                  <a:pt x="104093" y="4182"/>
                </a:lnTo>
                <a:close/>
              </a:path>
              <a:path w="592060" h="120848">
                <a:moveTo>
                  <a:pt x="591800" y="0"/>
                </a:moveTo>
                <a:lnTo>
                  <a:pt x="536601" y="563"/>
                </a:lnTo>
                <a:lnTo>
                  <a:pt x="489974" y="1951"/>
                </a:lnTo>
                <a:lnTo>
                  <a:pt x="490731" y="27340"/>
                </a:lnTo>
                <a:lnTo>
                  <a:pt x="536860" y="25962"/>
                </a:lnTo>
                <a:lnTo>
                  <a:pt x="592060" y="25398"/>
                </a:lnTo>
                <a:lnTo>
                  <a:pt x="591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5949223" y="3967363"/>
            <a:ext cx="369878" cy="363946"/>
          </a:xfrm>
          <a:custGeom>
            <a:avLst/>
            <a:gdLst/>
            <a:ahLst/>
            <a:cxnLst/>
            <a:rect l="l" t="t" r="r" b="b"/>
            <a:pathLst>
              <a:path w="369878" h="363946">
                <a:moveTo>
                  <a:pt x="96047" y="246411"/>
                </a:moveTo>
                <a:lnTo>
                  <a:pt x="0" y="313228"/>
                </a:lnTo>
                <a:lnTo>
                  <a:pt x="105437" y="363946"/>
                </a:lnTo>
                <a:lnTo>
                  <a:pt x="113027" y="361287"/>
                </a:lnTo>
                <a:lnTo>
                  <a:pt x="119108" y="348645"/>
                </a:lnTo>
                <a:lnTo>
                  <a:pt x="116448" y="341055"/>
                </a:lnTo>
                <a:lnTo>
                  <a:pt x="50250" y="309213"/>
                </a:lnTo>
                <a:lnTo>
                  <a:pt x="61142" y="301635"/>
                </a:lnTo>
                <a:lnTo>
                  <a:pt x="94637" y="301635"/>
                </a:lnTo>
                <a:lnTo>
                  <a:pt x="105084" y="296669"/>
                </a:lnTo>
                <a:lnTo>
                  <a:pt x="105669" y="296332"/>
                </a:lnTo>
                <a:lnTo>
                  <a:pt x="134736" y="276332"/>
                </a:lnTo>
                <a:lnTo>
                  <a:pt x="135276" y="275893"/>
                </a:lnTo>
                <a:lnTo>
                  <a:pt x="149182" y="262498"/>
                </a:lnTo>
                <a:lnTo>
                  <a:pt x="110034" y="262498"/>
                </a:lnTo>
                <a:lnTo>
                  <a:pt x="109971" y="258218"/>
                </a:lnTo>
                <a:lnTo>
                  <a:pt x="109631" y="256604"/>
                </a:lnTo>
                <a:lnTo>
                  <a:pt x="108969" y="255029"/>
                </a:lnTo>
                <a:lnTo>
                  <a:pt x="103962" y="247832"/>
                </a:lnTo>
                <a:lnTo>
                  <a:pt x="96047" y="246411"/>
                </a:lnTo>
                <a:close/>
              </a:path>
              <a:path w="369878" h="363946">
                <a:moveTo>
                  <a:pt x="94637" y="301635"/>
                </a:moveTo>
                <a:lnTo>
                  <a:pt x="61142" y="301635"/>
                </a:lnTo>
                <a:lnTo>
                  <a:pt x="64791" y="314391"/>
                </a:lnTo>
                <a:lnTo>
                  <a:pt x="72003" y="312328"/>
                </a:lnTo>
                <a:lnTo>
                  <a:pt x="72659" y="312080"/>
                </a:lnTo>
                <a:lnTo>
                  <a:pt x="94637" y="301635"/>
                </a:lnTo>
                <a:close/>
              </a:path>
              <a:path w="369878" h="363946">
                <a:moveTo>
                  <a:pt x="137137" y="238834"/>
                </a:moveTo>
                <a:lnTo>
                  <a:pt x="118907" y="256392"/>
                </a:lnTo>
                <a:lnTo>
                  <a:pt x="110034" y="262498"/>
                </a:lnTo>
                <a:lnTo>
                  <a:pt x="149182" y="262498"/>
                </a:lnTo>
                <a:lnTo>
                  <a:pt x="154757" y="257129"/>
                </a:lnTo>
                <a:lnTo>
                  <a:pt x="137137" y="238834"/>
                </a:lnTo>
                <a:close/>
              </a:path>
              <a:path w="369878" h="363946">
                <a:moveTo>
                  <a:pt x="204270" y="80175"/>
                </a:moveTo>
                <a:lnTo>
                  <a:pt x="182430" y="115483"/>
                </a:lnTo>
                <a:lnTo>
                  <a:pt x="170996" y="175166"/>
                </a:lnTo>
                <a:lnTo>
                  <a:pt x="170019" y="179583"/>
                </a:lnTo>
                <a:lnTo>
                  <a:pt x="194820" y="185068"/>
                </a:lnTo>
                <a:lnTo>
                  <a:pt x="196123" y="179177"/>
                </a:lnTo>
                <a:lnTo>
                  <a:pt x="196256" y="177976"/>
                </a:lnTo>
                <a:lnTo>
                  <a:pt x="198311" y="150684"/>
                </a:lnTo>
                <a:lnTo>
                  <a:pt x="200737" y="139252"/>
                </a:lnTo>
                <a:lnTo>
                  <a:pt x="205126" y="126888"/>
                </a:lnTo>
                <a:lnTo>
                  <a:pt x="211189" y="114658"/>
                </a:lnTo>
                <a:lnTo>
                  <a:pt x="218826" y="102698"/>
                </a:lnTo>
                <a:lnTo>
                  <a:pt x="224172" y="95956"/>
                </a:lnTo>
                <a:lnTo>
                  <a:pt x="204270" y="80175"/>
                </a:lnTo>
                <a:close/>
              </a:path>
              <a:path w="369878" h="363946">
                <a:moveTo>
                  <a:pt x="368612" y="0"/>
                </a:moveTo>
                <a:lnTo>
                  <a:pt x="297300" y="13580"/>
                </a:lnTo>
                <a:lnTo>
                  <a:pt x="266861" y="27981"/>
                </a:lnTo>
                <a:lnTo>
                  <a:pt x="277764" y="50923"/>
                </a:lnTo>
                <a:lnTo>
                  <a:pt x="305987" y="37509"/>
                </a:lnTo>
                <a:lnTo>
                  <a:pt x="336656" y="28624"/>
                </a:lnTo>
                <a:lnTo>
                  <a:pt x="352595" y="26230"/>
                </a:lnTo>
                <a:lnTo>
                  <a:pt x="369878" y="25368"/>
                </a:lnTo>
                <a:lnTo>
                  <a:pt x="368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2664458" y="4030986"/>
            <a:ext cx="420964" cy="416586"/>
          </a:xfrm>
          <a:custGeom>
            <a:avLst/>
            <a:gdLst/>
            <a:ahLst/>
            <a:cxnLst/>
            <a:rect l="l" t="t" r="r" b="b"/>
            <a:pathLst>
              <a:path w="420964" h="416586">
                <a:moveTo>
                  <a:pt x="323922" y="300349"/>
                </a:moveTo>
                <a:lnTo>
                  <a:pt x="317531" y="301543"/>
                </a:lnTo>
                <a:lnTo>
                  <a:pt x="314565" y="303358"/>
                </a:lnTo>
                <a:lnTo>
                  <a:pt x="308616" y="312037"/>
                </a:lnTo>
                <a:lnTo>
                  <a:pt x="310093" y="319942"/>
                </a:lnTo>
                <a:lnTo>
                  <a:pt x="357003" y="352090"/>
                </a:lnTo>
                <a:lnTo>
                  <a:pt x="352134" y="366285"/>
                </a:lnTo>
                <a:lnTo>
                  <a:pt x="357259" y="368044"/>
                </a:lnTo>
                <a:lnTo>
                  <a:pt x="304713" y="393774"/>
                </a:lnTo>
                <a:lnTo>
                  <a:pt x="302107" y="401382"/>
                </a:lnTo>
                <a:lnTo>
                  <a:pt x="308277" y="413980"/>
                </a:lnTo>
                <a:lnTo>
                  <a:pt x="315884" y="416586"/>
                </a:lnTo>
                <a:lnTo>
                  <a:pt x="420964" y="365131"/>
                </a:lnTo>
                <a:lnTo>
                  <a:pt x="327345" y="300972"/>
                </a:lnTo>
                <a:lnTo>
                  <a:pt x="323922" y="300349"/>
                </a:lnTo>
                <a:close/>
              </a:path>
              <a:path w="420964" h="416586">
                <a:moveTo>
                  <a:pt x="235043" y="237368"/>
                </a:moveTo>
                <a:lnTo>
                  <a:pt x="212214" y="248502"/>
                </a:lnTo>
                <a:lnTo>
                  <a:pt x="217422" y="259179"/>
                </a:lnTo>
                <a:lnTo>
                  <a:pt x="227648" y="275638"/>
                </a:lnTo>
                <a:lnTo>
                  <a:pt x="239497" y="291129"/>
                </a:lnTo>
                <a:lnTo>
                  <a:pt x="267994" y="319565"/>
                </a:lnTo>
                <a:lnTo>
                  <a:pt x="268530" y="320015"/>
                </a:lnTo>
                <a:lnTo>
                  <a:pt x="281772" y="329401"/>
                </a:lnTo>
                <a:lnTo>
                  <a:pt x="296459" y="308678"/>
                </a:lnTo>
                <a:lnTo>
                  <a:pt x="284627" y="300292"/>
                </a:lnTo>
                <a:lnTo>
                  <a:pt x="259626" y="275638"/>
                </a:lnTo>
                <a:lnTo>
                  <a:pt x="249119" y="262084"/>
                </a:lnTo>
                <a:lnTo>
                  <a:pt x="240252" y="248044"/>
                </a:lnTo>
                <a:lnTo>
                  <a:pt x="235043" y="237368"/>
                </a:lnTo>
                <a:close/>
              </a:path>
              <a:path w="420964" h="416586">
                <a:moveTo>
                  <a:pt x="168422" y="72989"/>
                </a:moveTo>
                <a:lnTo>
                  <a:pt x="150530" y="91019"/>
                </a:lnTo>
                <a:lnTo>
                  <a:pt x="163050" y="103442"/>
                </a:lnTo>
                <a:lnTo>
                  <a:pt x="173141" y="116737"/>
                </a:lnTo>
                <a:lnTo>
                  <a:pt x="181955" y="130935"/>
                </a:lnTo>
                <a:lnTo>
                  <a:pt x="188975" y="145491"/>
                </a:lnTo>
                <a:lnTo>
                  <a:pt x="194078" y="160251"/>
                </a:lnTo>
                <a:lnTo>
                  <a:pt x="196385" y="171479"/>
                </a:lnTo>
                <a:lnTo>
                  <a:pt x="221220" y="166149"/>
                </a:lnTo>
                <a:lnTo>
                  <a:pt x="203487" y="117462"/>
                </a:lnTo>
                <a:lnTo>
                  <a:pt x="180941" y="85412"/>
                </a:lnTo>
                <a:lnTo>
                  <a:pt x="168422" y="72989"/>
                </a:lnTo>
                <a:close/>
              </a:path>
              <a:path w="420964" h="416586">
                <a:moveTo>
                  <a:pt x="1304" y="0"/>
                </a:moveTo>
                <a:lnTo>
                  <a:pt x="0" y="25366"/>
                </a:lnTo>
                <a:lnTo>
                  <a:pt x="19674" y="26377"/>
                </a:lnTo>
                <a:lnTo>
                  <a:pt x="37950" y="29199"/>
                </a:lnTo>
                <a:lnTo>
                  <a:pt x="56006" y="33723"/>
                </a:lnTo>
                <a:lnTo>
                  <a:pt x="73687" y="39841"/>
                </a:lnTo>
                <a:lnTo>
                  <a:pt x="92471" y="49147"/>
                </a:lnTo>
                <a:lnTo>
                  <a:pt x="103640" y="26334"/>
                </a:lnTo>
                <a:lnTo>
                  <a:pt x="81928" y="15815"/>
                </a:lnTo>
                <a:lnTo>
                  <a:pt x="62108" y="9067"/>
                </a:lnTo>
                <a:lnTo>
                  <a:pt x="41742" y="4084"/>
                </a:lnTo>
                <a:lnTo>
                  <a:pt x="20977" y="1010"/>
                </a:lnTo>
                <a:lnTo>
                  <a:pt x="1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2341967" y="3893075"/>
            <a:ext cx="322795" cy="299903"/>
          </a:xfrm>
          <a:custGeom>
            <a:avLst/>
            <a:gdLst/>
            <a:ahLst/>
            <a:cxnLst/>
            <a:rect l="l" t="t" r="r" b="b"/>
            <a:pathLst>
              <a:path w="322795" h="299903">
                <a:moveTo>
                  <a:pt x="0" y="150176"/>
                </a:moveTo>
                <a:lnTo>
                  <a:pt x="6184" y="108856"/>
                </a:lnTo>
                <a:lnTo>
                  <a:pt x="23598" y="71940"/>
                </a:lnTo>
                <a:lnTo>
                  <a:pt x="50526" y="41021"/>
                </a:lnTo>
                <a:lnTo>
                  <a:pt x="85258" y="17691"/>
                </a:lnTo>
                <a:lnTo>
                  <a:pt x="126080" y="3543"/>
                </a:lnTo>
                <a:lnTo>
                  <a:pt x="155832" y="0"/>
                </a:lnTo>
                <a:lnTo>
                  <a:pt x="171692" y="619"/>
                </a:lnTo>
                <a:lnTo>
                  <a:pt x="216139" y="9649"/>
                </a:lnTo>
                <a:lnTo>
                  <a:pt x="254759" y="28268"/>
                </a:lnTo>
                <a:lnTo>
                  <a:pt x="286101" y="54968"/>
                </a:lnTo>
                <a:lnTo>
                  <a:pt x="308717" y="88245"/>
                </a:lnTo>
                <a:lnTo>
                  <a:pt x="321159" y="126592"/>
                </a:lnTo>
                <a:lnTo>
                  <a:pt x="322795" y="140241"/>
                </a:lnTo>
                <a:lnTo>
                  <a:pt x="322185" y="155538"/>
                </a:lnTo>
                <a:lnTo>
                  <a:pt x="312800" y="198127"/>
                </a:lnTo>
                <a:lnTo>
                  <a:pt x="293303" y="234851"/>
                </a:lnTo>
                <a:lnTo>
                  <a:pt x="265259" y="264542"/>
                </a:lnTo>
                <a:lnTo>
                  <a:pt x="230235" y="286031"/>
                </a:lnTo>
                <a:lnTo>
                  <a:pt x="189798" y="298149"/>
                </a:lnTo>
                <a:lnTo>
                  <a:pt x="175387" y="299903"/>
                </a:lnTo>
                <a:lnTo>
                  <a:pt x="158698" y="299388"/>
                </a:lnTo>
                <a:lnTo>
                  <a:pt x="112378" y="291000"/>
                </a:lnTo>
                <a:lnTo>
                  <a:pt x="72544" y="273434"/>
                </a:lnTo>
                <a:lnTo>
                  <a:pt x="40315" y="248089"/>
                </a:lnTo>
                <a:lnTo>
                  <a:pt x="16805" y="216360"/>
                </a:lnTo>
                <a:lnTo>
                  <a:pt x="3130" y="179646"/>
                </a:lnTo>
                <a:lnTo>
                  <a:pt x="0" y="150176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2324100" y="3987800"/>
            <a:ext cx="198966" cy="18626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2373864" y="4017335"/>
            <a:ext cx="95998" cy="829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2373864" y="4017335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95998" y="0"/>
                </a:moveTo>
                <a:lnTo>
                  <a:pt x="0" y="0"/>
                </a:lnTo>
                <a:lnTo>
                  <a:pt x="3410" y="79603"/>
                </a:lnTo>
                <a:lnTo>
                  <a:pt x="18277" y="82640"/>
                </a:lnTo>
                <a:lnTo>
                  <a:pt x="30113" y="82938"/>
                </a:lnTo>
                <a:lnTo>
                  <a:pt x="39963" y="81218"/>
                </a:lnTo>
                <a:lnTo>
                  <a:pt x="48872" y="78198"/>
                </a:lnTo>
                <a:lnTo>
                  <a:pt x="57885" y="74597"/>
                </a:lnTo>
                <a:lnTo>
                  <a:pt x="68046" y="71135"/>
                </a:lnTo>
                <a:lnTo>
                  <a:pt x="80402" y="68531"/>
                </a:lnTo>
                <a:lnTo>
                  <a:pt x="95998" y="67503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2373864" y="4017335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0" y="0"/>
                </a:moveTo>
                <a:lnTo>
                  <a:pt x="95998" y="0"/>
                </a:lnTo>
                <a:lnTo>
                  <a:pt x="95998" y="67503"/>
                </a:lnTo>
                <a:lnTo>
                  <a:pt x="80403" y="68531"/>
                </a:lnTo>
                <a:lnTo>
                  <a:pt x="68047" y="71136"/>
                </a:lnTo>
                <a:lnTo>
                  <a:pt x="57885" y="74598"/>
                </a:lnTo>
                <a:lnTo>
                  <a:pt x="48872" y="78198"/>
                </a:lnTo>
                <a:lnTo>
                  <a:pt x="39964" y="81218"/>
                </a:lnTo>
                <a:lnTo>
                  <a:pt x="30114" y="82938"/>
                </a:lnTo>
                <a:lnTo>
                  <a:pt x="18278" y="82640"/>
                </a:lnTo>
                <a:lnTo>
                  <a:pt x="3411" y="796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2353732" y="3890433"/>
            <a:ext cx="194733" cy="1862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2403105" y="3919130"/>
            <a:ext cx="95998" cy="8293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2403105" y="3919130"/>
            <a:ext cx="95998" cy="82939"/>
          </a:xfrm>
          <a:custGeom>
            <a:avLst/>
            <a:gdLst/>
            <a:ahLst/>
            <a:cxnLst/>
            <a:rect l="l" t="t" r="r" b="b"/>
            <a:pathLst>
              <a:path w="95998" h="82939">
                <a:moveTo>
                  <a:pt x="95998" y="0"/>
                </a:moveTo>
                <a:lnTo>
                  <a:pt x="0" y="0"/>
                </a:lnTo>
                <a:lnTo>
                  <a:pt x="3411" y="79604"/>
                </a:lnTo>
                <a:lnTo>
                  <a:pt x="18279" y="82640"/>
                </a:lnTo>
                <a:lnTo>
                  <a:pt x="30114" y="82939"/>
                </a:lnTo>
                <a:lnTo>
                  <a:pt x="39964" y="81218"/>
                </a:lnTo>
                <a:lnTo>
                  <a:pt x="48873" y="78198"/>
                </a:lnTo>
                <a:lnTo>
                  <a:pt x="57886" y="74597"/>
                </a:lnTo>
                <a:lnTo>
                  <a:pt x="68047" y="71135"/>
                </a:lnTo>
                <a:lnTo>
                  <a:pt x="80403" y="68531"/>
                </a:lnTo>
                <a:lnTo>
                  <a:pt x="95998" y="67503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2403105" y="3919130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0" y="0"/>
                </a:moveTo>
                <a:lnTo>
                  <a:pt x="95998" y="0"/>
                </a:lnTo>
                <a:lnTo>
                  <a:pt x="95998" y="67503"/>
                </a:lnTo>
                <a:lnTo>
                  <a:pt x="80403" y="68531"/>
                </a:lnTo>
                <a:lnTo>
                  <a:pt x="68047" y="71136"/>
                </a:lnTo>
                <a:lnTo>
                  <a:pt x="57885" y="74598"/>
                </a:lnTo>
                <a:lnTo>
                  <a:pt x="48872" y="78198"/>
                </a:lnTo>
                <a:lnTo>
                  <a:pt x="39964" y="81218"/>
                </a:lnTo>
                <a:lnTo>
                  <a:pt x="30114" y="82938"/>
                </a:lnTo>
                <a:lnTo>
                  <a:pt x="18278" y="82640"/>
                </a:lnTo>
                <a:lnTo>
                  <a:pt x="3411" y="796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2472267" y="3937000"/>
            <a:ext cx="203200" cy="18626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2525585" y="3965309"/>
            <a:ext cx="96550" cy="8291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2525585" y="3965309"/>
            <a:ext cx="96550" cy="82912"/>
          </a:xfrm>
          <a:custGeom>
            <a:avLst/>
            <a:gdLst/>
            <a:ahLst/>
            <a:cxnLst/>
            <a:rect l="l" t="t" r="r" b="b"/>
            <a:pathLst>
              <a:path w="96550" h="82912">
                <a:moveTo>
                  <a:pt x="96550" y="0"/>
                </a:moveTo>
                <a:lnTo>
                  <a:pt x="0" y="0"/>
                </a:lnTo>
                <a:lnTo>
                  <a:pt x="4083" y="79781"/>
                </a:lnTo>
                <a:lnTo>
                  <a:pt x="18833" y="82690"/>
                </a:lnTo>
                <a:lnTo>
                  <a:pt x="30600" y="82912"/>
                </a:lnTo>
                <a:lnTo>
                  <a:pt x="40419" y="81156"/>
                </a:lnTo>
                <a:lnTo>
                  <a:pt x="49326" y="78131"/>
                </a:lnTo>
                <a:lnTo>
                  <a:pt x="58357" y="74544"/>
                </a:lnTo>
                <a:lnTo>
                  <a:pt x="68547" y="71104"/>
                </a:lnTo>
                <a:lnTo>
                  <a:pt x="80933" y="68521"/>
                </a:lnTo>
                <a:lnTo>
                  <a:pt x="96550" y="67503"/>
                </a:lnTo>
                <a:lnTo>
                  <a:pt x="96550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2525585" y="3965309"/>
            <a:ext cx="96550" cy="82913"/>
          </a:xfrm>
          <a:custGeom>
            <a:avLst/>
            <a:gdLst/>
            <a:ahLst/>
            <a:cxnLst/>
            <a:rect l="l" t="t" r="r" b="b"/>
            <a:pathLst>
              <a:path w="96550" h="82913">
                <a:moveTo>
                  <a:pt x="0" y="0"/>
                </a:moveTo>
                <a:lnTo>
                  <a:pt x="96550" y="0"/>
                </a:lnTo>
                <a:lnTo>
                  <a:pt x="96550" y="67503"/>
                </a:lnTo>
                <a:lnTo>
                  <a:pt x="80933" y="68522"/>
                </a:lnTo>
                <a:lnTo>
                  <a:pt x="68547" y="71105"/>
                </a:lnTo>
                <a:lnTo>
                  <a:pt x="58356" y="74544"/>
                </a:lnTo>
                <a:lnTo>
                  <a:pt x="49325" y="78131"/>
                </a:lnTo>
                <a:lnTo>
                  <a:pt x="40418" y="81157"/>
                </a:lnTo>
                <a:lnTo>
                  <a:pt x="30599" y="82913"/>
                </a:lnTo>
                <a:lnTo>
                  <a:pt x="18833" y="82691"/>
                </a:lnTo>
                <a:lnTo>
                  <a:pt x="4082" y="79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2434167" y="4064000"/>
            <a:ext cx="198966" cy="18626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2485862" y="4092157"/>
            <a:ext cx="95998" cy="8293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2485862" y="4092157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95998" y="0"/>
                </a:moveTo>
                <a:lnTo>
                  <a:pt x="0" y="0"/>
                </a:lnTo>
                <a:lnTo>
                  <a:pt x="3410" y="79603"/>
                </a:lnTo>
                <a:lnTo>
                  <a:pt x="18278" y="82640"/>
                </a:lnTo>
                <a:lnTo>
                  <a:pt x="30114" y="82938"/>
                </a:lnTo>
                <a:lnTo>
                  <a:pt x="39964" y="81218"/>
                </a:lnTo>
                <a:lnTo>
                  <a:pt x="48873" y="78198"/>
                </a:lnTo>
                <a:lnTo>
                  <a:pt x="57885" y="74597"/>
                </a:lnTo>
                <a:lnTo>
                  <a:pt x="68047" y="71135"/>
                </a:lnTo>
                <a:lnTo>
                  <a:pt x="80403" y="68531"/>
                </a:lnTo>
                <a:lnTo>
                  <a:pt x="95998" y="67503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2485862" y="4092157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0" y="0"/>
                </a:moveTo>
                <a:lnTo>
                  <a:pt x="95998" y="0"/>
                </a:lnTo>
                <a:lnTo>
                  <a:pt x="95998" y="67503"/>
                </a:lnTo>
                <a:lnTo>
                  <a:pt x="80403" y="68531"/>
                </a:lnTo>
                <a:lnTo>
                  <a:pt x="68047" y="71136"/>
                </a:lnTo>
                <a:lnTo>
                  <a:pt x="57885" y="74598"/>
                </a:lnTo>
                <a:lnTo>
                  <a:pt x="48872" y="78198"/>
                </a:lnTo>
                <a:lnTo>
                  <a:pt x="39964" y="81218"/>
                </a:lnTo>
                <a:lnTo>
                  <a:pt x="30114" y="82938"/>
                </a:lnTo>
                <a:lnTo>
                  <a:pt x="18278" y="82640"/>
                </a:lnTo>
                <a:lnTo>
                  <a:pt x="3411" y="796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2480732" y="4017433"/>
            <a:ext cx="143933" cy="1481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2533860" y="4044223"/>
            <a:ext cx="39723" cy="47933"/>
          </a:xfrm>
          <a:custGeom>
            <a:avLst/>
            <a:gdLst/>
            <a:ahLst/>
            <a:cxnLst/>
            <a:rect l="l" t="t" r="r" b="b"/>
            <a:pathLst>
              <a:path w="39723" h="47933">
                <a:moveTo>
                  <a:pt x="39723" y="0"/>
                </a:moveTo>
                <a:lnTo>
                  <a:pt x="0" y="47933"/>
                </a:lnTo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2469216" y="4007674"/>
            <a:ext cx="56090" cy="51904"/>
          </a:xfrm>
          <a:custGeom>
            <a:avLst/>
            <a:gdLst/>
            <a:ahLst/>
            <a:cxnLst/>
            <a:rect l="l" t="t" r="r" b="b"/>
            <a:pathLst>
              <a:path w="56090" h="51904">
                <a:moveTo>
                  <a:pt x="56090" y="0"/>
                </a:moveTo>
                <a:lnTo>
                  <a:pt x="0" y="51904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2450799" y="3997628"/>
            <a:ext cx="74507" cy="10046"/>
          </a:xfrm>
          <a:custGeom>
            <a:avLst/>
            <a:gdLst/>
            <a:ahLst/>
            <a:cxnLst/>
            <a:rect l="l" t="t" r="r" b="b"/>
            <a:pathLst>
              <a:path w="74507" h="10046">
                <a:moveTo>
                  <a:pt x="0" y="0"/>
                </a:moveTo>
                <a:lnTo>
                  <a:pt x="74507" y="10046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2340216" y="4190170"/>
            <a:ext cx="349250" cy="194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33985" marR="12700" indent="-121920">
              <a:lnSpc>
                <a:spcPct val="101899"/>
              </a:lnSpc>
            </a:pPr>
            <a:r>
              <a:rPr dirty="0" smtClean="0" sz="600" spc="30">
                <a:latin typeface="Microsoft JhengHei Light"/>
                <a:cs typeface="Microsoft JhengHei Light"/>
              </a:rPr>
              <a:t>福</a:t>
            </a:r>
            <a:r>
              <a:rPr dirty="0" smtClean="0" sz="600" spc="30">
                <a:latin typeface="宋体"/>
                <a:cs typeface="宋体"/>
              </a:rPr>
              <a:t>岛</a:t>
            </a:r>
            <a:r>
              <a:rPr dirty="0" smtClean="0" sz="600" spc="30">
                <a:latin typeface="Microsoft JhengHei Light"/>
                <a:cs typeface="Microsoft JhengHei Light"/>
              </a:rPr>
              <a:t>核</a:t>
            </a:r>
            <a:r>
              <a:rPr dirty="0" smtClean="0" sz="600" spc="30">
                <a:latin typeface="宋体"/>
                <a:cs typeface="宋体"/>
              </a:rPr>
              <a:t>电</a:t>
            </a:r>
            <a:r>
              <a:rPr dirty="0" smtClean="0" sz="600" spc="15">
                <a:latin typeface="宋体"/>
                <a:cs typeface="宋体"/>
              </a:rPr>
              <a:t> </a:t>
            </a:r>
            <a:r>
              <a:rPr dirty="0" smtClean="0" sz="600" spc="30">
                <a:latin typeface="Microsoft JhengHei Light"/>
                <a:cs typeface="Microsoft JhengHei Light"/>
              </a:rPr>
              <a:t>站</a:t>
            </a:r>
            <a:endParaRPr sz="600">
              <a:latin typeface="Microsoft JhengHei Light"/>
              <a:cs typeface="Microsoft JhengHei Light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465867" y="4901014"/>
            <a:ext cx="322795" cy="299903"/>
          </a:xfrm>
          <a:custGeom>
            <a:avLst/>
            <a:gdLst/>
            <a:ahLst/>
            <a:cxnLst/>
            <a:rect l="l" t="t" r="r" b="b"/>
            <a:pathLst>
              <a:path w="322795" h="299903">
                <a:moveTo>
                  <a:pt x="0" y="150176"/>
                </a:moveTo>
                <a:lnTo>
                  <a:pt x="6184" y="108856"/>
                </a:lnTo>
                <a:lnTo>
                  <a:pt x="23598" y="71940"/>
                </a:lnTo>
                <a:lnTo>
                  <a:pt x="50526" y="41021"/>
                </a:lnTo>
                <a:lnTo>
                  <a:pt x="85258" y="17691"/>
                </a:lnTo>
                <a:lnTo>
                  <a:pt x="126080" y="3543"/>
                </a:lnTo>
                <a:lnTo>
                  <a:pt x="155832" y="0"/>
                </a:lnTo>
                <a:lnTo>
                  <a:pt x="171692" y="619"/>
                </a:lnTo>
                <a:lnTo>
                  <a:pt x="216139" y="9649"/>
                </a:lnTo>
                <a:lnTo>
                  <a:pt x="254759" y="28268"/>
                </a:lnTo>
                <a:lnTo>
                  <a:pt x="286101" y="54968"/>
                </a:lnTo>
                <a:lnTo>
                  <a:pt x="308717" y="88245"/>
                </a:lnTo>
                <a:lnTo>
                  <a:pt x="321159" y="126592"/>
                </a:lnTo>
                <a:lnTo>
                  <a:pt x="322795" y="140241"/>
                </a:lnTo>
                <a:lnTo>
                  <a:pt x="322185" y="155538"/>
                </a:lnTo>
                <a:lnTo>
                  <a:pt x="312800" y="198127"/>
                </a:lnTo>
                <a:lnTo>
                  <a:pt x="293303" y="234851"/>
                </a:lnTo>
                <a:lnTo>
                  <a:pt x="265259" y="264542"/>
                </a:lnTo>
                <a:lnTo>
                  <a:pt x="230235" y="286031"/>
                </a:lnTo>
                <a:lnTo>
                  <a:pt x="189798" y="298149"/>
                </a:lnTo>
                <a:lnTo>
                  <a:pt x="175387" y="299903"/>
                </a:lnTo>
                <a:lnTo>
                  <a:pt x="158698" y="299388"/>
                </a:lnTo>
                <a:lnTo>
                  <a:pt x="112378" y="291000"/>
                </a:lnTo>
                <a:lnTo>
                  <a:pt x="72544" y="273434"/>
                </a:lnTo>
                <a:lnTo>
                  <a:pt x="40315" y="248089"/>
                </a:lnTo>
                <a:lnTo>
                  <a:pt x="16805" y="216360"/>
                </a:lnTo>
                <a:lnTo>
                  <a:pt x="3130" y="179646"/>
                </a:lnTo>
                <a:lnTo>
                  <a:pt x="0" y="150176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2446867" y="4995333"/>
            <a:ext cx="198966" cy="18626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2497763" y="5025273"/>
            <a:ext cx="95998" cy="8293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2497763" y="5025273"/>
            <a:ext cx="95998" cy="82939"/>
          </a:xfrm>
          <a:custGeom>
            <a:avLst/>
            <a:gdLst/>
            <a:ahLst/>
            <a:cxnLst/>
            <a:rect l="l" t="t" r="r" b="b"/>
            <a:pathLst>
              <a:path w="95998" h="82939">
                <a:moveTo>
                  <a:pt x="95998" y="0"/>
                </a:moveTo>
                <a:lnTo>
                  <a:pt x="0" y="0"/>
                </a:lnTo>
                <a:lnTo>
                  <a:pt x="3411" y="79604"/>
                </a:lnTo>
                <a:lnTo>
                  <a:pt x="18279" y="82640"/>
                </a:lnTo>
                <a:lnTo>
                  <a:pt x="30114" y="82939"/>
                </a:lnTo>
                <a:lnTo>
                  <a:pt x="39964" y="81218"/>
                </a:lnTo>
                <a:lnTo>
                  <a:pt x="48873" y="78198"/>
                </a:lnTo>
                <a:lnTo>
                  <a:pt x="57886" y="74597"/>
                </a:lnTo>
                <a:lnTo>
                  <a:pt x="68047" y="71135"/>
                </a:lnTo>
                <a:lnTo>
                  <a:pt x="80403" y="68531"/>
                </a:lnTo>
                <a:lnTo>
                  <a:pt x="95998" y="67503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2497763" y="5025273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0" y="0"/>
                </a:moveTo>
                <a:lnTo>
                  <a:pt x="95998" y="0"/>
                </a:lnTo>
                <a:lnTo>
                  <a:pt x="95998" y="67503"/>
                </a:lnTo>
                <a:lnTo>
                  <a:pt x="80403" y="68531"/>
                </a:lnTo>
                <a:lnTo>
                  <a:pt x="68047" y="71136"/>
                </a:lnTo>
                <a:lnTo>
                  <a:pt x="57885" y="74598"/>
                </a:lnTo>
                <a:lnTo>
                  <a:pt x="48872" y="78198"/>
                </a:lnTo>
                <a:lnTo>
                  <a:pt x="39964" y="81218"/>
                </a:lnTo>
                <a:lnTo>
                  <a:pt x="30114" y="82938"/>
                </a:lnTo>
                <a:lnTo>
                  <a:pt x="18278" y="82640"/>
                </a:lnTo>
                <a:lnTo>
                  <a:pt x="3411" y="796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2476500" y="4897966"/>
            <a:ext cx="198966" cy="18626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2527005" y="4927069"/>
            <a:ext cx="95998" cy="829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2527005" y="4927069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95998" y="0"/>
                </a:moveTo>
                <a:lnTo>
                  <a:pt x="0" y="0"/>
                </a:lnTo>
                <a:lnTo>
                  <a:pt x="3411" y="79602"/>
                </a:lnTo>
                <a:lnTo>
                  <a:pt x="18278" y="82639"/>
                </a:lnTo>
                <a:lnTo>
                  <a:pt x="30113" y="82938"/>
                </a:lnTo>
                <a:lnTo>
                  <a:pt x="39963" y="81217"/>
                </a:lnTo>
                <a:lnTo>
                  <a:pt x="48872" y="78198"/>
                </a:lnTo>
                <a:lnTo>
                  <a:pt x="57885" y="74597"/>
                </a:lnTo>
                <a:lnTo>
                  <a:pt x="68046" y="71135"/>
                </a:lnTo>
                <a:lnTo>
                  <a:pt x="80402" y="68531"/>
                </a:lnTo>
                <a:lnTo>
                  <a:pt x="95998" y="67503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2527005" y="4927069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0" y="0"/>
                </a:moveTo>
                <a:lnTo>
                  <a:pt x="95998" y="0"/>
                </a:lnTo>
                <a:lnTo>
                  <a:pt x="95998" y="67503"/>
                </a:lnTo>
                <a:lnTo>
                  <a:pt x="80403" y="68531"/>
                </a:lnTo>
                <a:lnTo>
                  <a:pt x="68047" y="71136"/>
                </a:lnTo>
                <a:lnTo>
                  <a:pt x="57885" y="74598"/>
                </a:lnTo>
                <a:lnTo>
                  <a:pt x="48872" y="78198"/>
                </a:lnTo>
                <a:lnTo>
                  <a:pt x="39964" y="81218"/>
                </a:lnTo>
                <a:lnTo>
                  <a:pt x="30114" y="82938"/>
                </a:lnTo>
                <a:lnTo>
                  <a:pt x="18278" y="82640"/>
                </a:lnTo>
                <a:lnTo>
                  <a:pt x="3411" y="796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2599267" y="4944533"/>
            <a:ext cx="198966" cy="18626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2649485" y="4973246"/>
            <a:ext cx="96549" cy="8291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2649485" y="4973246"/>
            <a:ext cx="96549" cy="82914"/>
          </a:xfrm>
          <a:custGeom>
            <a:avLst/>
            <a:gdLst/>
            <a:ahLst/>
            <a:cxnLst/>
            <a:rect l="l" t="t" r="r" b="b"/>
            <a:pathLst>
              <a:path w="96549" h="82914">
                <a:moveTo>
                  <a:pt x="96549" y="0"/>
                </a:moveTo>
                <a:lnTo>
                  <a:pt x="0" y="0"/>
                </a:lnTo>
                <a:lnTo>
                  <a:pt x="4081" y="79782"/>
                </a:lnTo>
                <a:lnTo>
                  <a:pt x="18832" y="82691"/>
                </a:lnTo>
                <a:lnTo>
                  <a:pt x="30599" y="82914"/>
                </a:lnTo>
                <a:lnTo>
                  <a:pt x="40418" y="81158"/>
                </a:lnTo>
                <a:lnTo>
                  <a:pt x="49325" y="78132"/>
                </a:lnTo>
                <a:lnTo>
                  <a:pt x="58356" y="74545"/>
                </a:lnTo>
                <a:lnTo>
                  <a:pt x="68546" y="71106"/>
                </a:lnTo>
                <a:lnTo>
                  <a:pt x="80932" y="68522"/>
                </a:lnTo>
                <a:lnTo>
                  <a:pt x="96549" y="67504"/>
                </a:lnTo>
                <a:lnTo>
                  <a:pt x="96549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2649485" y="4973246"/>
            <a:ext cx="96550" cy="82913"/>
          </a:xfrm>
          <a:custGeom>
            <a:avLst/>
            <a:gdLst/>
            <a:ahLst/>
            <a:cxnLst/>
            <a:rect l="l" t="t" r="r" b="b"/>
            <a:pathLst>
              <a:path w="96550" h="82913">
                <a:moveTo>
                  <a:pt x="0" y="0"/>
                </a:moveTo>
                <a:lnTo>
                  <a:pt x="96550" y="0"/>
                </a:lnTo>
                <a:lnTo>
                  <a:pt x="96550" y="67503"/>
                </a:lnTo>
                <a:lnTo>
                  <a:pt x="80933" y="68522"/>
                </a:lnTo>
                <a:lnTo>
                  <a:pt x="68547" y="71105"/>
                </a:lnTo>
                <a:lnTo>
                  <a:pt x="58356" y="74544"/>
                </a:lnTo>
                <a:lnTo>
                  <a:pt x="49325" y="78131"/>
                </a:lnTo>
                <a:lnTo>
                  <a:pt x="40418" y="81157"/>
                </a:lnTo>
                <a:lnTo>
                  <a:pt x="30599" y="82913"/>
                </a:lnTo>
                <a:lnTo>
                  <a:pt x="18833" y="82691"/>
                </a:lnTo>
                <a:lnTo>
                  <a:pt x="4082" y="79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2556932" y="5071533"/>
            <a:ext cx="198966" cy="18626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2609762" y="5100095"/>
            <a:ext cx="95998" cy="8293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2609762" y="5100095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95998" y="0"/>
                </a:moveTo>
                <a:lnTo>
                  <a:pt x="0" y="0"/>
                </a:lnTo>
                <a:lnTo>
                  <a:pt x="3411" y="79602"/>
                </a:lnTo>
                <a:lnTo>
                  <a:pt x="18278" y="82639"/>
                </a:lnTo>
                <a:lnTo>
                  <a:pt x="30113" y="82938"/>
                </a:lnTo>
                <a:lnTo>
                  <a:pt x="39963" y="81217"/>
                </a:lnTo>
                <a:lnTo>
                  <a:pt x="48872" y="78198"/>
                </a:lnTo>
                <a:lnTo>
                  <a:pt x="57885" y="74597"/>
                </a:lnTo>
                <a:lnTo>
                  <a:pt x="68046" y="71135"/>
                </a:lnTo>
                <a:lnTo>
                  <a:pt x="80402" y="68531"/>
                </a:lnTo>
                <a:lnTo>
                  <a:pt x="95998" y="67503"/>
                </a:lnTo>
                <a:lnTo>
                  <a:pt x="95998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2609762" y="5100095"/>
            <a:ext cx="95998" cy="82938"/>
          </a:xfrm>
          <a:custGeom>
            <a:avLst/>
            <a:gdLst/>
            <a:ahLst/>
            <a:cxnLst/>
            <a:rect l="l" t="t" r="r" b="b"/>
            <a:pathLst>
              <a:path w="95998" h="82938">
                <a:moveTo>
                  <a:pt x="0" y="0"/>
                </a:moveTo>
                <a:lnTo>
                  <a:pt x="95998" y="0"/>
                </a:lnTo>
                <a:lnTo>
                  <a:pt x="95998" y="67503"/>
                </a:lnTo>
                <a:lnTo>
                  <a:pt x="80403" y="68531"/>
                </a:lnTo>
                <a:lnTo>
                  <a:pt x="68047" y="71136"/>
                </a:lnTo>
                <a:lnTo>
                  <a:pt x="57885" y="74598"/>
                </a:lnTo>
                <a:lnTo>
                  <a:pt x="48872" y="78198"/>
                </a:lnTo>
                <a:lnTo>
                  <a:pt x="39964" y="81218"/>
                </a:lnTo>
                <a:lnTo>
                  <a:pt x="30114" y="82938"/>
                </a:lnTo>
                <a:lnTo>
                  <a:pt x="18278" y="82640"/>
                </a:lnTo>
                <a:lnTo>
                  <a:pt x="3411" y="796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2607732" y="5024966"/>
            <a:ext cx="139700" cy="14816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2657759" y="5052161"/>
            <a:ext cx="39723" cy="47933"/>
          </a:xfrm>
          <a:custGeom>
            <a:avLst/>
            <a:gdLst/>
            <a:ahLst/>
            <a:cxnLst/>
            <a:rect l="l" t="t" r="r" b="b"/>
            <a:pathLst>
              <a:path w="39723" h="47933">
                <a:moveTo>
                  <a:pt x="39723" y="0"/>
                </a:moveTo>
                <a:lnTo>
                  <a:pt x="0" y="47933"/>
                </a:lnTo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2593114" y="5015612"/>
            <a:ext cx="56090" cy="51904"/>
          </a:xfrm>
          <a:custGeom>
            <a:avLst/>
            <a:gdLst/>
            <a:ahLst/>
            <a:cxnLst/>
            <a:rect l="l" t="t" r="r" b="b"/>
            <a:pathLst>
              <a:path w="56090" h="51904">
                <a:moveTo>
                  <a:pt x="56090" y="0"/>
                </a:moveTo>
                <a:lnTo>
                  <a:pt x="0" y="51904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2574697" y="5005565"/>
            <a:ext cx="74507" cy="10046"/>
          </a:xfrm>
          <a:custGeom>
            <a:avLst/>
            <a:gdLst/>
            <a:ahLst/>
            <a:cxnLst/>
            <a:rect l="l" t="t" r="r" b="b"/>
            <a:pathLst>
              <a:path w="74507" h="10046">
                <a:moveTo>
                  <a:pt x="0" y="0"/>
                </a:moveTo>
                <a:lnTo>
                  <a:pt x="74507" y="10046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 txBox="1"/>
          <p:nvPr/>
        </p:nvSpPr>
        <p:spPr>
          <a:xfrm>
            <a:off x="2464114" y="5198109"/>
            <a:ext cx="349250" cy="194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52705" marR="12700" indent="-40640">
              <a:lnSpc>
                <a:spcPct val="101899"/>
              </a:lnSpc>
            </a:pPr>
            <a:r>
              <a:rPr dirty="0" smtClean="0" sz="600" spc="30">
                <a:latin typeface="Microsoft JhengHei Light"/>
                <a:cs typeface="Microsoft JhengHei Light"/>
              </a:rPr>
              <a:t>国</a:t>
            </a:r>
            <a:r>
              <a:rPr dirty="0" smtClean="0" sz="600" spc="30">
                <a:latin typeface="宋体"/>
                <a:cs typeface="宋体"/>
              </a:rPr>
              <a:t>际</a:t>
            </a:r>
            <a:r>
              <a:rPr dirty="0" smtClean="0" sz="600" spc="30">
                <a:latin typeface="Microsoft JhengHei Light"/>
                <a:cs typeface="Microsoft JhengHei Light"/>
              </a:rPr>
              <a:t>原子</a:t>
            </a:r>
            <a:r>
              <a:rPr dirty="0" smtClean="0" sz="600" spc="20">
                <a:latin typeface="Microsoft JhengHei Light"/>
                <a:cs typeface="Microsoft JhengHei Light"/>
              </a:rPr>
              <a:t> 能机构</a:t>
            </a:r>
            <a:endParaRPr sz="600">
              <a:latin typeface="Microsoft JhengHei Light"/>
              <a:cs typeface="Microsoft JhengHei Light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2788535" y="5038916"/>
            <a:ext cx="380603" cy="185869"/>
          </a:xfrm>
          <a:custGeom>
            <a:avLst/>
            <a:gdLst/>
            <a:ahLst/>
            <a:cxnLst/>
            <a:rect l="l" t="t" r="r" b="b"/>
            <a:pathLst>
              <a:path w="380603" h="185869">
                <a:moveTo>
                  <a:pt x="278145" y="69180"/>
                </a:moveTo>
                <a:lnTo>
                  <a:pt x="273025" y="71278"/>
                </a:lnTo>
                <a:lnTo>
                  <a:pt x="266449" y="81641"/>
                </a:lnTo>
                <a:lnTo>
                  <a:pt x="268203" y="89489"/>
                </a:lnTo>
                <a:lnTo>
                  <a:pt x="321401" y="123247"/>
                </a:lnTo>
                <a:lnTo>
                  <a:pt x="320205" y="134204"/>
                </a:lnTo>
                <a:lnTo>
                  <a:pt x="265437" y="163466"/>
                </a:lnTo>
                <a:lnTo>
                  <a:pt x="263102" y="171160"/>
                </a:lnTo>
                <a:lnTo>
                  <a:pt x="269712" y="183534"/>
                </a:lnTo>
                <a:lnTo>
                  <a:pt x="277407" y="185869"/>
                </a:lnTo>
                <a:lnTo>
                  <a:pt x="380603" y="130733"/>
                </a:lnTo>
                <a:lnTo>
                  <a:pt x="286255" y="70862"/>
                </a:lnTo>
                <a:lnTo>
                  <a:pt x="284653" y="70266"/>
                </a:lnTo>
                <a:lnTo>
                  <a:pt x="278145" y="69180"/>
                </a:lnTo>
                <a:close/>
              </a:path>
              <a:path w="380603" h="185869">
                <a:moveTo>
                  <a:pt x="179161" y="38230"/>
                </a:moveTo>
                <a:lnTo>
                  <a:pt x="166223" y="60090"/>
                </a:lnTo>
                <a:lnTo>
                  <a:pt x="167788" y="61029"/>
                </a:lnTo>
                <a:lnTo>
                  <a:pt x="172561" y="64742"/>
                </a:lnTo>
                <a:lnTo>
                  <a:pt x="176004" y="68365"/>
                </a:lnTo>
                <a:lnTo>
                  <a:pt x="177369" y="70721"/>
                </a:lnTo>
                <a:lnTo>
                  <a:pt x="179411" y="81071"/>
                </a:lnTo>
                <a:lnTo>
                  <a:pt x="179909" y="82392"/>
                </a:lnTo>
                <a:lnTo>
                  <a:pt x="208978" y="109405"/>
                </a:lnTo>
                <a:lnTo>
                  <a:pt x="242210" y="122993"/>
                </a:lnTo>
                <a:lnTo>
                  <a:pt x="250971" y="99152"/>
                </a:lnTo>
                <a:lnTo>
                  <a:pt x="231090" y="91909"/>
                </a:lnTo>
                <a:lnTo>
                  <a:pt x="221915" y="87547"/>
                </a:lnTo>
                <a:lnTo>
                  <a:pt x="201607" y="62350"/>
                </a:lnTo>
                <a:lnTo>
                  <a:pt x="201075" y="60968"/>
                </a:lnTo>
                <a:lnTo>
                  <a:pt x="180647" y="39110"/>
                </a:lnTo>
                <a:lnTo>
                  <a:pt x="179161" y="38230"/>
                </a:lnTo>
                <a:close/>
              </a:path>
              <a:path w="380603" h="185869">
                <a:moveTo>
                  <a:pt x="949" y="0"/>
                </a:moveTo>
                <a:lnTo>
                  <a:pt x="0" y="25382"/>
                </a:lnTo>
                <a:lnTo>
                  <a:pt x="35445" y="26708"/>
                </a:lnTo>
                <a:lnTo>
                  <a:pt x="68875" y="30388"/>
                </a:lnTo>
                <a:lnTo>
                  <a:pt x="99073" y="35895"/>
                </a:lnTo>
                <a:lnTo>
                  <a:pt x="103605" y="10902"/>
                </a:lnTo>
                <a:lnTo>
                  <a:pt x="71630" y="5138"/>
                </a:lnTo>
                <a:lnTo>
                  <a:pt x="36395" y="1325"/>
                </a:lnTo>
                <a:lnTo>
                  <a:pt x="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6399673" y="4419659"/>
            <a:ext cx="323586" cy="299823"/>
          </a:xfrm>
          <a:custGeom>
            <a:avLst/>
            <a:gdLst/>
            <a:ahLst/>
            <a:cxnLst/>
            <a:rect l="l" t="t" r="r" b="b"/>
            <a:pathLst>
              <a:path w="323586" h="299823">
                <a:moveTo>
                  <a:pt x="0" y="150164"/>
                </a:moveTo>
                <a:lnTo>
                  <a:pt x="6184" y="108899"/>
                </a:lnTo>
                <a:lnTo>
                  <a:pt x="23596" y="72023"/>
                </a:lnTo>
                <a:lnTo>
                  <a:pt x="50527" y="41123"/>
                </a:lnTo>
                <a:lnTo>
                  <a:pt x="85267" y="17785"/>
                </a:lnTo>
                <a:lnTo>
                  <a:pt x="126105" y="3594"/>
                </a:lnTo>
                <a:lnTo>
                  <a:pt x="155875" y="0"/>
                </a:lnTo>
                <a:lnTo>
                  <a:pt x="171792" y="613"/>
                </a:lnTo>
                <a:lnTo>
                  <a:pt x="216383" y="9593"/>
                </a:lnTo>
                <a:lnTo>
                  <a:pt x="255119" y="28116"/>
                </a:lnTo>
                <a:lnTo>
                  <a:pt x="286570" y="54689"/>
                </a:lnTo>
                <a:lnTo>
                  <a:pt x="309305" y="87818"/>
                </a:lnTo>
                <a:lnTo>
                  <a:pt x="321892" y="126007"/>
                </a:lnTo>
                <a:lnTo>
                  <a:pt x="323586" y="139604"/>
                </a:lnTo>
                <a:lnTo>
                  <a:pt x="322986" y="154949"/>
                </a:lnTo>
                <a:lnTo>
                  <a:pt x="313656" y="197641"/>
                </a:lnTo>
                <a:lnTo>
                  <a:pt x="294243" y="234433"/>
                </a:lnTo>
                <a:lnTo>
                  <a:pt x="266301" y="264184"/>
                </a:lnTo>
                <a:lnTo>
                  <a:pt x="231388" y="285756"/>
                </a:lnTo>
                <a:lnTo>
                  <a:pt x="191058" y="298007"/>
                </a:lnTo>
                <a:lnTo>
                  <a:pt x="176681" y="299823"/>
                </a:lnTo>
                <a:lnTo>
                  <a:pt x="159891" y="299323"/>
                </a:lnTo>
                <a:lnTo>
                  <a:pt x="113325" y="291033"/>
                </a:lnTo>
                <a:lnTo>
                  <a:pt x="73305" y="273629"/>
                </a:lnTo>
                <a:lnTo>
                  <a:pt x="40913" y="248493"/>
                </a:lnTo>
                <a:lnTo>
                  <a:pt x="17231" y="217005"/>
                </a:lnTo>
                <a:lnTo>
                  <a:pt x="3341" y="180546"/>
                </a:lnTo>
                <a:lnTo>
                  <a:pt x="0" y="150164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6379633" y="4516966"/>
            <a:ext cx="198966" cy="18626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6431555" y="4543977"/>
            <a:ext cx="96149" cy="8297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6431555" y="4543977"/>
            <a:ext cx="96149" cy="82978"/>
          </a:xfrm>
          <a:custGeom>
            <a:avLst/>
            <a:gdLst/>
            <a:ahLst/>
            <a:cxnLst/>
            <a:rect l="l" t="t" r="r" b="b"/>
            <a:pathLst>
              <a:path w="96149" h="82978">
                <a:moveTo>
                  <a:pt x="96149" y="0"/>
                </a:moveTo>
                <a:lnTo>
                  <a:pt x="0" y="0"/>
                </a:lnTo>
                <a:lnTo>
                  <a:pt x="3606" y="79701"/>
                </a:lnTo>
                <a:lnTo>
                  <a:pt x="18438" y="82702"/>
                </a:lnTo>
                <a:lnTo>
                  <a:pt x="30252" y="82978"/>
                </a:lnTo>
                <a:lnTo>
                  <a:pt x="40092" y="81246"/>
                </a:lnTo>
                <a:lnTo>
                  <a:pt x="48999" y="78223"/>
                </a:lnTo>
                <a:lnTo>
                  <a:pt x="58016" y="74624"/>
                </a:lnTo>
                <a:lnTo>
                  <a:pt x="68186" y="71166"/>
                </a:lnTo>
                <a:lnTo>
                  <a:pt x="80549" y="68566"/>
                </a:lnTo>
                <a:lnTo>
                  <a:pt x="96149" y="67541"/>
                </a:lnTo>
                <a:lnTo>
                  <a:pt x="96149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6431555" y="4543977"/>
            <a:ext cx="96150" cy="82978"/>
          </a:xfrm>
          <a:custGeom>
            <a:avLst/>
            <a:gdLst/>
            <a:ahLst/>
            <a:cxnLst/>
            <a:rect l="l" t="t" r="r" b="b"/>
            <a:pathLst>
              <a:path w="96150" h="82978">
                <a:moveTo>
                  <a:pt x="0" y="0"/>
                </a:moveTo>
                <a:lnTo>
                  <a:pt x="96150" y="0"/>
                </a:lnTo>
                <a:lnTo>
                  <a:pt x="96150" y="67542"/>
                </a:lnTo>
                <a:lnTo>
                  <a:pt x="80550" y="68567"/>
                </a:lnTo>
                <a:lnTo>
                  <a:pt x="68186" y="71167"/>
                </a:lnTo>
                <a:lnTo>
                  <a:pt x="58017" y="74625"/>
                </a:lnTo>
                <a:lnTo>
                  <a:pt x="49000" y="78223"/>
                </a:lnTo>
                <a:lnTo>
                  <a:pt x="40093" y="81247"/>
                </a:lnTo>
                <a:lnTo>
                  <a:pt x="30253" y="82978"/>
                </a:lnTo>
                <a:lnTo>
                  <a:pt x="18439" y="82702"/>
                </a:lnTo>
                <a:lnTo>
                  <a:pt x="3607" y="7970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6409266" y="4415366"/>
            <a:ext cx="198966" cy="18626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6460841" y="4445716"/>
            <a:ext cx="96150" cy="8297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6460841" y="4445716"/>
            <a:ext cx="96150" cy="82979"/>
          </a:xfrm>
          <a:custGeom>
            <a:avLst/>
            <a:gdLst/>
            <a:ahLst/>
            <a:cxnLst/>
            <a:rect l="l" t="t" r="r" b="b"/>
            <a:pathLst>
              <a:path w="96150" h="82979">
                <a:moveTo>
                  <a:pt x="96150" y="0"/>
                </a:moveTo>
                <a:lnTo>
                  <a:pt x="0" y="0"/>
                </a:lnTo>
                <a:lnTo>
                  <a:pt x="3608" y="79702"/>
                </a:lnTo>
                <a:lnTo>
                  <a:pt x="18439" y="82702"/>
                </a:lnTo>
                <a:lnTo>
                  <a:pt x="30253" y="82979"/>
                </a:lnTo>
                <a:lnTo>
                  <a:pt x="40093" y="81247"/>
                </a:lnTo>
                <a:lnTo>
                  <a:pt x="49000" y="78224"/>
                </a:lnTo>
                <a:lnTo>
                  <a:pt x="58017" y="74625"/>
                </a:lnTo>
                <a:lnTo>
                  <a:pt x="68186" y="71168"/>
                </a:lnTo>
                <a:lnTo>
                  <a:pt x="80550" y="68568"/>
                </a:lnTo>
                <a:lnTo>
                  <a:pt x="96150" y="67542"/>
                </a:lnTo>
                <a:lnTo>
                  <a:pt x="96150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6460841" y="4445716"/>
            <a:ext cx="96150" cy="82978"/>
          </a:xfrm>
          <a:custGeom>
            <a:avLst/>
            <a:gdLst/>
            <a:ahLst/>
            <a:cxnLst/>
            <a:rect l="l" t="t" r="r" b="b"/>
            <a:pathLst>
              <a:path w="96150" h="82978">
                <a:moveTo>
                  <a:pt x="0" y="0"/>
                </a:moveTo>
                <a:lnTo>
                  <a:pt x="96150" y="0"/>
                </a:lnTo>
                <a:lnTo>
                  <a:pt x="96150" y="67542"/>
                </a:lnTo>
                <a:lnTo>
                  <a:pt x="80550" y="68567"/>
                </a:lnTo>
                <a:lnTo>
                  <a:pt x="68186" y="71167"/>
                </a:lnTo>
                <a:lnTo>
                  <a:pt x="58017" y="74625"/>
                </a:lnTo>
                <a:lnTo>
                  <a:pt x="49000" y="78223"/>
                </a:lnTo>
                <a:lnTo>
                  <a:pt x="40093" y="81247"/>
                </a:lnTo>
                <a:lnTo>
                  <a:pt x="30253" y="82978"/>
                </a:lnTo>
                <a:lnTo>
                  <a:pt x="18439" y="82702"/>
                </a:lnTo>
                <a:lnTo>
                  <a:pt x="3607" y="7970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6532033" y="4461933"/>
            <a:ext cx="198966" cy="18626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6583515" y="4491922"/>
            <a:ext cx="96701" cy="8295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6583515" y="4491922"/>
            <a:ext cx="96701" cy="82952"/>
          </a:xfrm>
          <a:custGeom>
            <a:avLst/>
            <a:gdLst/>
            <a:ahLst/>
            <a:cxnLst/>
            <a:rect l="l" t="t" r="r" b="b"/>
            <a:pathLst>
              <a:path w="96701" h="82952">
                <a:moveTo>
                  <a:pt x="96701" y="0"/>
                </a:moveTo>
                <a:lnTo>
                  <a:pt x="0" y="0"/>
                </a:lnTo>
                <a:lnTo>
                  <a:pt x="4277" y="79878"/>
                </a:lnTo>
                <a:lnTo>
                  <a:pt x="18992" y="82752"/>
                </a:lnTo>
                <a:lnTo>
                  <a:pt x="30738" y="82952"/>
                </a:lnTo>
                <a:lnTo>
                  <a:pt x="40548" y="81185"/>
                </a:lnTo>
                <a:lnTo>
                  <a:pt x="49453" y="78156"/>
                </a:lnTo>
                <a:lnTo>
                  <a:pt x="58489" y="74571"/>
                </a:lnTo>
                <a:lnTo>
                  <a:pt x="68686" y="71136"/>
                </a:lnTo>
                <a:lnTo>
                  <a:pt x="81079" y="68557"/>
                </a:lnTo>
                <a:lnTo>
                  <a:pt x="96701" y="67541"/>
                </a:lnTo>
                <a:lnTo>
                  <a:pt x="96701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6583515" y="4491922"/>
            <a:ext cx="96702" cy="82953"/>
          </a:xfrm>
          <a:custGeom>
            <a:avLst/>
            <a:gdLst/>
            <a:ahLst/>
            <a:cxnLst/>
            <a:rect l="l" t="t" r="r" b="b"/>
            <a:pathLst>
              <a:path w="96702" h="82953">
                <a:moveTo>
                  <a:pt x="0" y="0"/>
                </a:moveTo>
                <a:lnTo>
                  <a:pt x="96702" y="0"/>
                </a:lnTo>
                <a:lnTo>
                  <a:pt x="96702" y="67542"/>
                </a:lnTo>
                <a:lnTo>
                  <a:pt x="81080" y="68558"/>
                </a:lnTo>
                <a:lnTo>
                  <a:pt x="68686" y="71137"/>
                </a:lnTo>
                <a:lnTo>
                  <a:pt x="58488" y="74571"/>
                </a:lnTo>
                <a:lnTo>
                  <a:pt x="49453" y="78156"/>
                </a:lnTo>
                <a:lnTo>
                  <a:pt x="40547" y="81186"/>
                </a:lnTo>
                <a:lnTo>
                  <a:pt x="30738" y="82953"/>
                </a:lnTo>
                <a:lnTo>
                  <a:pt x="18993" y="82752"/>
                </a:lnTo>
                <a:lnTo>
                  <a:pt x="4278" y="7987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6493933" y="4588933"/>
            <a:ext cx="198966" cy="18626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6543729" y="4618842"/>
            <a:ext cx="96150" cy="8297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6543729" y="4618842"/>
            <a:ext cx="96150" cy="82978"/>
          </a:xfrm>
          <a:custGeom>
            <a:avLst/>
            <a:gdLst/>
            <a:ahLst/>
            <a:cxnLst/>
            <a:rect l="l" t="t" r="r" b="b"/>
            <a:pathLst>
              <a:path w="96150" h="82978">
                <a:moveTo>
                  <a:pt x="96150" y="0"/>
                </a:moveTo>
                <a:lnTo>
                  <a:pt x="0" y="0"/>
                </a:lnTo>
                <a:lnTo>
                  <a:pt x="3608" y="79702"/>
                </a:lnTo>
                <a:lnTo>
                  <a:pt x="18439" y="82702"/>
                </a:lnTo>
                <a:lnTo>
                  <a:pt x="30253" y="82978"/>
                </a:lnTo>
                <a:lnTo>
                  <a:pt x="40093" y="81246"/>
                </a:lnTo>
                <a:lnTo>
                  <a:pt x="49000" y="78222"/>
                </a:lnTo>
                <a:lnTo>
                  <a:pt x="58017" y="74624"/>
                </a:lnTo>
                <a:lnTo>
                  <a:pt x="68186" y="71166"/>
                </a:lnTo>
                <a:lnTo>
                  <a:pt x="80550" y="68566"/>
                </a:lnTo>
                <a:lnTo>
                  <a:pt x="96150" y="67541"/>
                </a:lnTo>
                <a:lnTo>
                  <a:pt x="96150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6543729" y="4618842"/>
            <a:ext cx="96150" cy="82978"/>
          </a:xfrm>
          <a:custGeom>
            <a:avLst/>
            <a:gdLst/>
            <a:ahLst/>
            <a:cxnLst/>
            <a:rect l="l" t="t" r="r" b="b"/>
            <a:pathLst>
              <a:path w="96150" h="82978">
                <a:moveTo>
                  <a:pt x="0" y="0"/>
                </a:moveTo>
                <a:lnTo>
                  <a:pt x="96150" y="0"/>
                </a:lnTo>
                <a:lnTo>
                  <a:pt x="96150" y="67542"/>
                </a:lnTo>
                <a:lnTo>
                  <a:pt x="80550" y="68567"/>
                </a:lnTo>
                <a:lnTo>
                  <a:pt x="68186" y="71167"/>
                </a:lnTo>
                <a:lnTo>
                  <a:pt x="58017" y="74625"/>
                </a:lnTo>
                <a:lnTo>
                  <a:pt x="49000" y="78223"/>
                </a:lnTo>
                <a:lnTo>
                  <a:pt x="40093" y="81247"/>
                </a:lnTo>
                <a:lnTo>
                  <a:pt x="30253" y="82978"/>
                </a:lnTo>
                <a:lnTo>
                  <a:pt x="18439" y="82702"/>
                </a:lnTo>
                <a:lnTo>
                  <a:pt x="3607" y="7970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6540500" y="4542366"/>
            <a:ext cx="139700" cy="15240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6591803" y="4570882"/>
            <a:ext cx="39786" cy="47961"/>
          </a:xfrm>
          <a:custGeom>
            <a:avLst/>
            <a:gdLst/>
            <a:ahLst/>
            <a:cxnLst/>
            <a:rect l="l" t="t" r="r" b="b"/>
            <a:pathLst>
              <a:path w="39786" h="47961">
                <a:moveTo>
                  <a:pt x="39786" y="0"/>
                </a:moveTo>
                <a:lnTo>
                  <a:pt x="0" y="47961"/>
                </a:lnTo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6527758" y="4534245"/>
            <a:ext cx="56090" cy="51904"/>
          </a:xfrm>
          <a:custGeom>
            <a:avLst/>
            <a:gdLst/>
            <a:ahLst/>
            <a:cxnLst/>
            <a:rect l="l" t="t" r="r" b="b"/>
            <a:pathLst>
              <a:path w="56090" h="51904">
                <a:moveTo>
                  <a:pt x="56090" y="0"/>
                </a:moveTo>
                <a:lnTo>
                  <a:pt x="0" y="51904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6508503" y="4524198"/>
            <a:ext cx="74507" cy="10046"/>
          </a:xfrm>
          <a:custGeom>
            <a:avLst/>
            <a:gdLst/>
            <a:ahLst/>
            <a:cxnLst/>
            <a:rect l="l" t="t" r="r" b="b"/>
            <a:pathLst>
              <a:path w="74507" h="10046">
                <a:moveTo>
                  <a:pt x="0" y="0"/>
                </a:moveTo>
                <a:lnTo>
                  <a:pt x="74507" y="10046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 txBox="1"/>
          <p:nvPr/>
        </p:nvSpPr>
        <p:spPr>
          <a:xfrm>
            <a:off x="6490185" y="4790561"/>
            <a:ext cx="187325" cy="1003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600" spc="30">
                <a:latin typeface="Microsoft JhengHei Light"/>
                <a:cs typeface="Microsoft JhengHei Light"/>
              </a:rPr>
              <a:t>福</a:t>
            </a:r>
            <a:r>
              <a:rPr dirty="0" smtClean="0" sz="600" spc="30">
                <a:latin typeface="宋体"/>
                <a:cs typeface="宋体"/>
              </a:rPr>
              <a:t>岛</a:t>
            </a:r>
            <a:endParaRPr sz="600">
              <a:latin typeface="宋体"/>
              <a:cs typeface="宋体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5932479" y="4367747"/>
            <a:ext cx="527578" cy="440922"/>
          </a:xfrm>
          <a:custGeom>
            <a:avLst/>
            <a:gdLst/>
            <a:ahLst/>
            <a:cxnLst/>
            <a:rect l="l" t="t" r="r" b="b"/>
            <a:pathLst>
              <a:path w="527578" h="440922">
                <a:moveTo>
                  <a:pt x="104491" y="0"/>
                </a:moveTo>
                <a:lnTo>
                  <a:pt x="0" y="52641"/>
                </a:lnTo>
                <a:lnTo>
                  <a:pt x="97256" y="117685"/>
                </a:lnTo>
                <a:lnTo>
                  <a:pt x="105143" y="116119"/>
                </a:lnTo>
                <a:lnTo>
                  <a:pt x="112942" y="104460"/>
                </a:lnTo>
                <a:lnTo>
                  <a:pt x="111376" y="96572"/>
                </a:lnTo>
                <a:lnTo>
                  <a:pt x="70912" y="69510"/>
                </a:lnTo>
                <a:lnTo>
                  <a:pt x="76553" y="52353"/>
                </a:lnTo>
                <a:lnTo>
                  <a:pt x="68982" y="49865"/>
                </a:lnTo>
                <a:lnTo>
                  <a:pt x="64225" y="48727"/>
                </a:lnTo>
                <a:lnTo>
                  <a:pt x="114353" y="23472"/>
                </a:lnTo>
                <a:lnTo>
                  <a:pt x="116945" y="18585"/>
                </a:lnTo>
                <a:lnTo>
                  <a:pt x="116507" y="12001"/>
                </a:lnTo>
                <a:lnTo>
                  <a:pt x="116072" y="10349"/>
                </a:lnTo>
                <a:lnTo>
                  <a:pt x="112128" y="2519"/>
                </a:lnTo>
                <a:lnTo>
                  <a:pt x="104491" y="0"/>
                </a:lnTo>
                <a:close/>
              </a:path>
              <a:path w="527578" h="440922">
                <a:moveTo>
                  <a:pt x="147850" y="87236"/>
                </a:moveTo>
                <a:lnTo>
                  <a:pt x="133579" y="108248"/>
                </a:lnTo>
                <a:lnTo>
                  <a:pt x="152373" y="120898"/>
                </a:lnTo>
                <a:lnTo>
                  <a:pt x="167308" y="133885"/>
                </a:lnTo>
                <a:lnTo>
                  <a:pt x="180724" y="147716"/>
                </a:lnTo>
                <a:lnTo>
                  <a:pt x="192459" y="162228"/>
                </a:lnTo>
                <a:lnTo>
                  <a:pt x="201320" y="175798"/>
                </a:lnTo>
                <a:lnTo>
                  <a:pt x="222587" y="161911"/>
                </a:lnTo>
                <a:lnTo>
                  <a:pt x="213727" y="148341"/>
                </a:lnTo>
                <a:lnTo>
                  <a:pt x="200527" y="131810"/>
                </a:lnTo>
                <a:lnTo>
                  <a:pt x="185587" y="116249"/>
                </a:lnTo>
                <a:lnTo>
                  <a:pt x="169083" y="101771"/>
                </a:lnTo>
                <a:lnTo>
                  <a:pt x="147850" y="87236"/>
                </a:lnTo>
                <a:close/>
              </a:path>
              <a:path w="527578" h="440922">
                <a:moveTo>
                  <a:pt x="246467" y="240309"/>
                </a:moveTo>
                <a:lnTo>
                  <a:pt x="221094" y="241472"/>
                </a:lnTo>
                <a:lnTo>
                  <a:pt x="221980" y="259735"/>
                </a:lnTo>
                <a:lnTo>
                  <a:pt x="224635" y="278715"/>
                </a:lnTo>
                <a:lnTo>
                  <a:pt x="233725" y="313279"/>
                </a:lnTo>
                <a:lnTo>
                  <a:pt x="233941" y="313900"/>
                </a:lnTo>
                <a:lnTo>
                  <a:pt x="246915" y="343590"/>
                </a:lnTo>
                <a:lnTo>
                  <a:pt x="270189" y="333419"/>
                </a:lnTo>
                <a:lnTo>
                  <a:pt x="257873" y="305233"/>
                </a:lnTo>
                <a:lnTo>
                  <a:pt x="249200" y="272254"/>
                </a:lnTo>
                <a:lnTo>
                  <a:pt x="247153" y="256343"/>
                </a:lnTo>
                <a:lnTo>
                  <a:pt x="246467" y="240309"/>
                </a:lnTo>
                <a:close/>
              </a:path>
              <a:path w="527578" h="440922">
                <a:moveTo>
                  <a:pt x="313006" y="388936"/>
                </a:moveTo>
                <a:lnTo>
                  <a:pt x="296419" y="408171"/>
                </a:lnTo>
                <a:lnTo>
                  <a:pt x="303295" y="414017"/>
                </a:lnTo>
                <a:lnTo>
                  <a:pt x="316628" y="423269"/>
                </a:lnTo>
                <a:lnTo>
                  <a:pt x="358839" y="439687"/>
                </a:lnTo>
                <a:lnTo>
                  <a:pt x="373299" y="440922"/>
                </a:lnTo>
                <a:lnTo>
                  <a:pt x="375638" y="440897"/>
                </a:lnTo>
                <a:lnTo>
                  <a:pt x="399790" y="438409"/>
                </a:lnTo>
                <a:lnTo>
                  <a:pt x="397431" y="415510"/>
                </a:lnTo>
                <a:lnTo>
                  <a:pt x="374201" y="415510"/>
                </a:lnTo>
                <a:lnTo>
                  <a:pt x="363189" y="414609"/>
                </a:lnTo>
                <a:lnTo>
                  <a:pt x="351085" y="411698"/>
                </a:lnTo>
                <a:lnTo>
                  <a:pt x="339919" y="407164"/>
                </a:lnTo>
                <a:lnTo>
                  <a:pt x="328808" y="400979"/>
                </a:lnTo>
                <a:lnTo>
                  <a:pt x="317875" y="393219"/>
                </a:lnTo>
                <a:lnTo>
                  <a:pt x="313006" y="388936"/>
                </a:lnTo>
                <a:close/>
              </a:path>
              <a:path w="527578" h="440922">
                <a:moveTo>
                  <a:pt x="397187" y="413142"/>
                </a:moveTo>
                <a:lnTo>
                  <a:pt x="374201" y="415510"/>
                </a:lnTo>
                <a:lnTo>
                  <a:pt x="397431" y="415510"/>
                </a:lnTo>
                <a:lnTo>
                  <a:pt x="397187" y="413142"/>
                </a:lnTo>
                <a:close/>
              </a:path>
              <a:path w="527578" h="440922">
                <a:moveTo>
                  <a:pt x="502243" y="307072"/>
                </a:moveTo>
                <a:lnTo>
                  <a:pt x="491589" y="346088"/>
                </a:lnTo>
                <a:lnTo>
                  <a:pt x="462686" y="381001"/>
                </a:lnTo>
                <a:lnTo>
                  <a:pt x="459320" y="383434"/>
                </a:lnTo>
                <a:lnTo>
                  <a:pt x="474205" y="404016"/>
                </a:lnTo>
                <a:lnTo>
                  <a:pt x="513820" y="358571"/>
                </a:lnTo>
                <a:lnTo>
                  <a:pt x="526771" y="320147"/>
                </a:lnTo>
                <a:lnTo>
                  <a:pt x="527578" y="308885"/>
                </a:lnTo>
                <a:lnTo>
                  <a:pt x="502243" y="307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3536334" y="3826709"/>
            <a:ext cx="551475" cy="253018"/>
          </a:xfrm>
          <a:custGeom>
            <a:avLst/>
            <a:gdLst/>
            <a:ahLst/>
            <a:cxnLst/>
            <a:rect l="l" t="t" r="r" b="b"/>
            <a:pathLst>
              <a:path w="551475" h="253018">
                <a:moveTo>
                  <a:pt x="16250" y="131655"/>
                </a:moveTo>
                <a:lnTo>
                  <a:pt x="3202" y="136804"/>
                </a:lnTo>
                <a:lnTo>
                  <a:pt x="0" y="144180"/>
                </a:lnTo>
                <a:lnTo>
                  <a:pt x="42943" y="253018"/>
                </a:lnTo>
                <a:lnTo>
                  <a:pt x="89700" y="195237"/>
                </a:lnTo>
                <a:lnTo>
                  <a:pt x="47451" y="195237"/>
                </a:lnTo>
                <a:lnTo>
                  <a:pt x="23627" y="134858"/>
                </a:lnTo>
                <a:lnTo>
                  <a:pt x="16250" y="131655"/>
                </a:lnTo>
                <a:close/>
              </a:path>
              <a:path w="551475" h="253018">
                <a:moveTo>
                  <a:pt x="550740" y="0"/>
                </a:moveTo>
                <a:lnTo>
                  <a:pt x="503162" y="1377"/>
                </a:lnTo>
                <a:lnTo>
                  <a:pt x="455248" y="5436"/>
                </a:lnTo>
                <a:lnTo>
                  <a:pt x="408109" y="11995"/>
                </a:lnTo>
                <a:lnTo>
                  <a:pt x="362108" y="20873"/>
                </a:lnTo>
                <a:lnTo>
                  <a:pt x="317605" y="31897"/>
                </a:lnTo>
                <a:lnTo>
                  <a:pt x="274962" y="44893"/>
                </a:lnTo>
                <a:lnTo>
                  <a:pt x="234535" y="59692"/>
                </a:lnTo>
                <a:lnTo>
                  <a:pt x="196686" y="76131"/>
                </a:lnTo>
                <a:lnTo>
                  <a:pt x="161766" y="94049"/>
                </a:lnTo>
                <a:lnTo>
                  <a:pt x="102130" y="133756"/>
                </a:lnTo>
                <a:lnTo>
                  <a:pt x="58040" y="178365"/>
                </a:lnTo>
                <a:lnTo>
                  <a:pt x="47451" y="195237"/>
                </a:lnTo>
                <a:lnTo>
                  <a:pt x="89700" y="195237"/>
                </a:lnTo>
                <a:lnTo>
                  <a:pt x="114338" y="164790"/>
                </a:lnTo>
                <a:lnTo>
                  <a:pt x="115230" y="161428"/>
                </a:lnTo>
                <a:lnTo>
                  <a:pt x="114889" y="158196"/>
                </a:lnTo>
                <a:lnTo>
                  <a:pt x="114193" y="156914"/>
                </a:lnTo>
                <a:lnTo>
                  <a:pt x="117140" y="154246"/>
                </a:lnTo>
                <a:lnTo>
                  <a:pt x="173377" y="116640"/>
                </a:lnTo>
                <a:lnTo>
                  <a:pt x="243278" y="83540"/>
                </a:lnTo>
                <a:lnTo>
                  <a:pt x="282376" y="69187"/>
                </a:lnTo>
                <a:lnTo>
                  <a:pt x="323723" y="56549"/>
                </a:lnTo>
                <a:lnTo>
                  <a:pt x="366930" y="45811"/>
                </a:lnTo>
                <a:lnTo>
                  <a:pt x="411618" y="37151"/>
                </a:lnTo>
                <a:lnTo>
                  <a:pt x="457401" y="30745"/>
                </a:lnTo>
                <a:lnTo>
                  <a:pt x="503897" y="26767"/>
                </a:lnTo>
                <a:lnTo>
                  <a:pt x="551475" y="25388"/>
                </a:lnTo>
                <a:lnTo>
                  <a:pt x="550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4016809" y="4023156"/>
            <a:ext cx="317729" cy="903775"/>
          </a:xfrm>
          <a:custGeom>
            <a:avLst/>
            <a:gdLst/>
            <a:ahLst/>
            <a:cxnLst/>
            <a:rect l="l" t="t" r="r" b="b"/>
            <a:pathLst>
              <a:path w="317729" h="903775">
                <a:moveTo>
                  <a:pt x="14649" y="786441"/>
                </a:moveTo>
                <a:lnTo>
                  <a:pt x="2303" y="793103"/>
                </a:lnTo>
                <a:lnTo>
                  <a:pt x="0" y="800807"/>
                </a:lnTo>
                <a:lnTo>
                  <a:pt x="55562" y="903775"/>
                </a:lnTo>
                <a:lnTo>
                  <a:pt x="100636" y="832091"/>
                </a:lnTo>
                <a:lnTo>
                  <a:pt x="70632" y="832091"/>
                </a:lnTo>
                <a:lnTo>
                  <a:pt x="70660" y="831246"/>
                </a:lnTo>
                <a:lnTo>
                  <a:pt x="45286" y="831246"/>
                </a:lnTo>
                <a:lnTo>
                  <a:pt x="22353" y="788744"/>
                </a:lnTo>
                <a:lnTo>
                  <a:pt x="14649" y="786441"/>
                </a:lnTo>
                <a:close/>
              </a:path>
              <a:path w="317729" h="903775">
                <a:moveTo>
                  <a:pt x="104180" y="789419"/>
                </a:moveTo>
                <a:lnTo>
                  <a:pt x="96340" y="791206"/>
                </a:lnTo>
                <a:lnTo>
                  <a:pt x="70632" y="832091"/>
                </a:lnTo>
                <a:lnTo>
                  <a:pt x="100636" y="832091"/>
                </a:lnTo>
                <a:lnTo>
                  <a:pt x="117843" y="804726"/>
                </a:lnTo>
                <a:lnTo>
                  <a:pt x="116056" y="796886"/>
                </a:lnTo>
                <a:lnTo>
                  <a:pt x="104180" y="789419"/>
                </a:lnTo>
                <a:close/>
              </a:path>
              <a:path w="317729" h="903775">
                <a:moveTo>
                  <a:pt x="292343" y="0"/>
                </a:moveTo>
                <a:lnTo>
                  <a:pt x="289542" y="84242"/>
                </a:lnTo>
                <a:lnTo>
                  <a:pt x="281677" y="165035"/>
                </a:lnTo>
                <a:lnTo>
                  <a:pt x="276099" y="203418"/>
                </a:lnTo>
                <a:lnTo>
                  <a:pt x="262028" y="275245"/>
                </a:lnTo>
                <a:lnTo>
                  <a:pt x="244772" y="337656"/>
                </a:lnTo>
                <a:lnTo>
                  <a:pt x="225191" y="387805"/>
                </a:lnTo>
                <a:lnTo>
                  <a:pt x="205028" y="421778"/>
                </a:lnTo>
                <a:lnTo>
                  <a:pt x="164382" y="442592"/>
                </a:lnTo>
                <a:lnTo>
                  <a:pt x="162965" y="443189"/>
                </a:lnTo>
                <a:lnTo>
                  <a:pt x="123973" y="483776"/>
                </a:lnTo>
                <a:lnTo>
                  <a:pt x="101749" y="530434"/>
                </a:lnTo>
                <a:lnTo>
                  <a:pt x="82381" y="589556"/>
                </a:lnTo>
                <a:lnTo>
                  <a:pt x="66168" y="658914"/>
                </a:lnTo>
                <a:lnTo>
                  <a:pt x="59429" y="696669"/>
                </a:lnTo>
                <a:lnTo>
                  <a:pt x="53714" y="736056"/>
                </a:lnTo>
                <a:lnTo>
                  <a:pt x="45725" y="818247"/>
                </a:lnTo>
                <a:lnTo>
                  <a:pt x="45286" y="831246"/>
                </a:lnTo>
                <a:lnTo>
                  <a:pt x="70660" y="831246"/>
                </a:lnTo>
                <a:lnTo>
                  <a:pt x="71006" y="820700"/>
                </a:lnTo>
                <a:lnTo>
                  <a:pt x="78853" y="739698"/>
                </a:lnTo>
                <a:lnTo>
                  <a:pt x="84435" y="701127"/>
                </a:lnTo>
                <a:lnTo>
                  <a:pt x="98463" y="629361"/>
                </a:lnTo>
                <a:lnTo>
                  <a:pt x="115628" y="567093"/>
                </a:lnTo>
                <a:lnTo>
                  <a:pt x="134971" y="517251"/>
                </a:lnTo>
                <a:lnTo>
                  <a:pt x="155590" y="482340"/>
                </a:lnTo>
                <a:lnTo>
                  <a:pt x="196220" y="461545"/>
                </a:lnTo>
                <a:lnTo>
                  <a:pt x="197637" y="460950"/>
                </a:lnTo>
                <a:lnTo>
                  <a:pt x="237341" y="419171"/>
                </a:lnTo>
                <a:lnTo>
                  <a:pt x="259139" y="372971"/>
                </a:lnTo>
                <a:lnTo>
                  <a:pt x="278366" y="314057"/>
                </a:lnTo>
                <a:lnTo>
                  <a:pt x="294516" y="244793"/>
                </a:lnTo>
                <a:lnTo>
                  <a:pt x="301237" y="207062"/>
                </a:lnTo>
                <a:lnTo>
                  <a:pt x="306957" y="167488"/>
                </a:lnTo>
                <a:lnTo>
                  <a:pt x="314928" y="85087"/>
                </a:lnTo>
                <a:lnTo>
                  <a:pt x="317729" y="844"/>
                </a:lnTo>
                <a:lnTo>
                  <a:pt x="292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4570213" y="3864378"/>
            <a:ext cx="759603" cy="146693"/>
          </a:xfrm>
          <a:custGeom>
            <a:avLst/>
            <a:gdLst/>
            <a:ahLst/>
            <a:cxnLst/>
            <a:rect l="l" t="t" r="r" b="b"/>
            <a:pathLst>
              <a:path w="759603" h="146693">
                <a:moveTo>
                  <a:pt x="539" y="0"/>
                </a:moveTo>
                <a:lnTo>
                  <a:pt x="0" y="25394"/>
                </a:lnTo>
                <a:lnTo>
                  <a:pt x="141627" y="28402"/>
                </a:lnTo>
                <a:lnTo>
                  <a:pt x="210661" y="32001"/>
                </a:lnTo>
                <a:lnTo>
                  <a:pt x="278161" y="36875"/>
                </a:lnTo>
                <a:lnTo>
                  <a:pt x="343435" y="42919"/>
                </a:lnTo>
                <a:lnTo>
                  <a:pt x="405919" y="50038"/>
                </a:lnTo>
                <a:lnTo>
                  <a:pt x="465048" y="58129"/>
                </a:lnTo>
                <a:lnTo>
                  <a:pt x="520256" y="67091"/>
                </a:lnTo>
                <a:lnTo>
                  <a:pt x="570970" y="76822"/>
                </a:lnTo>
                <a:lnTo>
                  <a:pt x="616610" y="87213"/>
                </a:lnTo>
                <a:lnTo>
                  <a:pt x="656584" y="98150"/>
                </a:lnTo>
                <a:lnTo>
                  <a:pt x="695533" y="111634"/>
                </a:lnTo>
                <a:lnTo>
                  <a:pt x="759603" y="146693"/>
                </a:lnTo>
                <a:lnTo>
                  <a:pt x="758969" y="101248"/>
                </a:lnTo>
                <a:lnTo>
                  <a:pt x="733567" y="101248"/>
                </a:lnTo>
                <a:lnTo>
                  <a:pt x="727373" y="97889"/>
                </a:lnTo>
                <a:lnTo>
                  <a:pt x="713792" y="91613"/>
                </a:lnTo>
                <a:lnTo>
                  <a:pt x="706501" y="88681"/>
                </a:lnTo>
                <a:lnTo>
                  <a:pt x="677946" y="73055"/>
                </a:lnTo>
                <a:lnTo>
                  <a:pt x="661104" y="73055"/>
                </a:lnTo>
                <a:lnTo>
                  <a:pt x="622245" y="62447"/>
                </a:lnTo>
                <a:lnTo>
                  <a:pt x="575753" y="51876"/>
                </a:lnTo>
                <a:lnTo>
                  <a:pt x="524324" y="42019"/>
                </a:lnTo>
                <a:lnTo>
                  <a:pt x="468491" y="32962"/>
                </a:lnTo>
                <a:lnTo>
                  <a:pt x="408793" y="24800"/>
                </a:lnTo>
                <a:lnTo>
                  <a:pt x="345777" y="17628"/>
                </a:lnTo>
                <a:lnTo>
                  <a:pt x="279990" y="11540"/>
                </a:lnTo>
                <a:lnTo>
                  <a:pt x="211980" y="6637"/>
                </a:lnTo>
                <a:lnTo>
                  <a:pt x="142167" y="3008"/>
                </a:lnTo>
                <a:lnTo>
                  <a:pt x="539" y="0"/>
                </a:lnTo>
                <a:close/>
              </a:path>
              <a:path w="759603" h="146693">
                <a:moveTo>
                  <a:pt x="752207" y="24096"/>
                </a:moveTo>
                <a:lnTo>
                  <a:pt x="738179" y="24292"/>
                </a:lnTo>
                <a:lnTo>
                  <a:pt x="732574" y="30057"/>
                </a:lnTo>
                <a:lnTo>
                  <a:pt x="733567" y="101248"/>
                </a:lnTo>
                <a:lnTo>
                  <a:pt x="758969" y="101248"/>
                </a:lnTo>
                <a:lnTo>
                  <a:pt x="757971" y="29702"/>
                </a:lnTo>
                <a:lnTo>
                  <a:pt x="752207" y="24096"/>
                </a:lnTo>
                <a:close/>
              </a:path>
              <a:path w="759603" h="146693">
                <a:moveTo>
                  <a:pt x="670694" y="69086"/>
                </a:moveTo>
                <a:lnTo>
                  <a:pt x="665199" y="69726"/>
                </a:lnTo>
                <a:lnTo>
                  <a:pt x="661320" y="72798"/>
                </a:lnTo>
                <a:lnTo>
                  <a:pt x="661104" y="73055"/>
                </a:lnTo>
                <a:lnTo>
                  <a:pt x="677946" y="73055"/>
                </a:lnTo>
                <a:lnTo>
                  <a:pt x="670694" y="69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4413794" y="4023276"/>
            <a:ext cx="499981" cy="1304502"/>
          </a:xfrm>
          <a:custGeom>
            <a:avLst/>
            <a:gdLst/>
            <a:ahLst/>
            <a:cxnLst/>
            <a:rect l="l" t="t" r="r" b="b"/>
            <a:pathLst>
              <a:path w="499981" h="1304502">
                <a:moveTo>
                  <a:pt x="25393" y="0"/>
                </a:moveTo>
                <a:lnTo>
                  <a:pt x="0" y="604"/>
                </a:lnTo>
                <a:lnTo>
                  <a:pt x="2795" y="118098"/>
                </a:lnTo>
                <a:lnTo>
                  <a:pt x="10971" y="235256"/>
                </a:lnTo>
                <a:lnTo>
                  <a:pt x="24166" y="350553"/>
                </a:lnTo>
                <a:lnTo>
                  <a:pt x="42025" y="463077"/>
                </a:lnTo>
                <a:lnTo>
                  <a:pt x="64189" y="571924"/>
                </a:lnTo>
                <a:lnTo>
                  <a:pt x="90305" y="676183"/>
                </a:lnTo>
                <a:lnTo>
                  <a:pt x="104776" y="726453"/>
                </a:lnTo>
                <a:lnTo>
                  <a:pt x="120068" y="775097"/>
                </a:lnTo>
                <a:lnTo>
                  <a:pt x="136175" y="822143"/>
                </a:lnTo>
                <a:lnTo>
                  <a:pt x="153054" y="867478"/>
                </a:lnTo>
                <a:lnTo>
                  <a:pt x="170661" y="910991"/>
                </a:lnTo>
                <a:lnTo>
                  <a:pt x="188956" y="952568"/>
                </a:lnTo>
                <a:lnTo>
                  <a:pt x="207901" y="992099"/>
                </a:lnTo>
                <a:lnTo>
                  <a:pt x="227453" y="1029474"/>
                </a:lnTo>
                <a:lnTo>
                  <a:pt x="247575" y="1064581"/>
                </a:lnTo>
                <a:lnTo>
                  <a:pt x="268232" y="1097310"/>
                </a:lnTo>
                <a:lnTo>
                  <a:pt x="311021" y="1155191"/>
                </a:lnTo>
                <a:lnTo>
                  <a:pt x="355605" y="1202231"/>
                </a:lnTo>
                <a:lnTo>
                  <a:pt x="401853" y="1237485"/>
                </a:lnTo>
                <a:lnTo>
                  <a:pt x="438881" y="1255585"/>
                </a:lnTo>
                <a:lnTo>
                  <a:pt x="383167" y="1281466"/>
                </a:lnTo>
                <a:lnTo>
                  <a:pt x="380406" y="1289018"/>
                </a:lnTo>
                <a:lnTo>
                  <a:pt x="386317" y="1301741"/>
                </a:lnTo>
                <a:lnTo>
                  <a:pt x="393868" y="1304502"/>
                </a:lnTo>
                <a:lnTo>
                  <a:pt x="499981" y="1255208"/>
                </a:lnTo>
                <a:lnTo>
                  <a:pt x="420880" y="1198586"/>
                </a:lnTo>
                <a:lnTo>
                  <a:pt x="390822" y="1198586"/>
                </a:lnTo>
                <a:lnTo>
                  <a:pt x="373387" y="1184094"/>
                </a:lnTo>
                <a:lnTo>
                  <a:pt x="331017" y="1139527"/>
                </a:lnTo>
                <a:lnTo>
                  <a:pt x="289708" y="1083746"/>
                </a:lnTo>
                <a:lnTo>
                  <a:pt x="249957" y="1017696"/>
                </a:lnTo>
                <a:lnTo>
                  <a:pt x="230804" y="981120"/>
                </a:lnTo>
                <a:lnTo>
                  <a:pt x="212204" y="942334"/>
                </a:lnTo>
                <a:lnTo>
                  <a:pt x="194205" y="901461"/>
                </a:lnTo>
                <a:lnTo>
                  <a:pt x="176856" y="858613"/>
                </a:lnTo>
                <a:lnTo>
                  <a:pt x="160205" y="813915"/>
                </a:lnTo>
                <a:lnTo>
                  <a:pt x="144298" y="767478"/>
                </a:lnTo>
                <a:lnTo>
                  <a:pt x="129184" y="719423"/>
                </a:lnTo>
                <a:lnTo>
                  <a:pt x="114943" y="670008"/>
                </a:lnTo>
                <a:lnTo>
                  <a:pt x="89077" y="566853"/>
                </a:lnTo>
                <a:lnTo>
                  <a:pt x="67110" y="459094"/>
                </a:lnTo>
                <a:lnTo>
                  <a:pt x="49401" y="347661"/>
                </a:lnTo>
                <a:lnTo>
                  <a:pt x="36309" y="233485"/>
                </a:lnTo>
                <a:lnTo>
                  <a:pt x="28188" y="117494"/>
                </a:lnTo>
                <a:lnTo>
                  <a:pt x="25393" y="0"/>
                </a:lnTo>
                <a:close/>
              </a:path>
              <a:path w="499981" h="1304502">
                <a:moveTo>
                  <a:pt x="404841" y="1187105"/>
                </a:moveTo>
                <a:lnTo>
                  <a:pt x="396908" y="1188419"/>
                </a:lnTo>
                <a:lnTo>
                  <a:pt x="392826" y="1194122"/>
                </a:lnTo>
                <a:lnTo>
                  <a:pt x="390822" y="1198586"/>
                </a:lnTo>
                <a:lnTo>
                  <a:pt x="420880" y="1198586"/>
                </a:lnTo>
                <a:lnTo>
                  <a:pt x="404841" y="1187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5120872" y="1944517"/>
            <a:ext cx="378020" cy="255335"/>
          </a:xfrm>
          <a:custGeom>
            <a:avLst/>
            <a:gdLst/>
            <a:ahLst/>
            <a:cxnLst/>
            <a:rect l="l" t="t" r="r" b="b"/>
            <a:pathLst>
              <a:path w="378020" h="255335">
                <a:moveTo>
                  <a:pt x="0" y="42556"/>
                </a:moveTo>
                <a:lnTo>
                  <a:pt x="19202" y="6974"/>
                </a:lnTo>
                <a:lnTo>
                  <a:pt x="335463" y="0"/>
                </a:lnTo>
                <a:lnTo>
                  <a:pt x="349610" y="2408"/>
                </a:lnTo>
                <a:lnTo>
                  <a:pt x="361745" y="9083"/>
                </a:lnTo>
                <a:lnTo>
                  <a:pt x="371045" y="19202"/>
                </a:lnTo>
                <a:lnTo>
                  <a:pt x="376685" y="31942"/>
                </a:lnTo>
                <a:lnTo>
                  <a:pt x="378020" y="212778"/>
                </a:lnTo>
                <a:lnTo>
                  <a:pt x="375611" y="226925"/>
                </a:lnTo>
                <a:lnTo>
                  <a:pt x="368936" y="239060"/>
                </a:lnTo>
                <a:lnTo>
                  <a:pt x="358817" y="248360"/>
                </a:lnTo>
                <a:lnTo>
                  <a:pt x="346077" y="254000"/>
                </a:lnTo>
                <a:lnTo>
                  <a:pt x="42556" y="255335"/>
                </a:lnTo>
                <a:lnTo>
                  <a:pt x="28409" y="252926"/>
                </a:lnTo>
                <a:lnTo>
                  <a:pt x="16274" y="246251"/>
                </a:lnTo>
                <a:lnTo>
                  <a:pt x="6974" y="236132"/>
                </a:lnTo>
                <a:lnTo>
                  <a:pt x="1334" y="223392"/>
                </a:lnTo>
                <a:lnTo>
                  <a:pt x="0" y="42556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1617009" y="2189156"/>
            <a:ext cx="736667" cy="255335"/>
          </a:xfrm>
          <a:custGeom>
            <a:avLst/>
            <a:gdLst/>
            <a:ahLst/>
            <a:cxnLst/>
            <a:rect l="l" t="t" r="r" b="b"/>
            <a:pathLst>
              <a:path w="736667" h="255335">
                <a:moveTo>
                  <a:pt x="0" y="42556"/>
                </a:moveTo>
                <a:lnTo>
                  <a:pt x="19202" y="6974"/>
                </a:lnTo>
                <a:lnTo>
                  <a:pt x="694110" y="0"/>
                </a:lnTo>
                <a:lnTo>
                  <a:pt x="708257" y="2408"/>
                </a:lnTo>
                <a:lnTo>
                  <a:pt x="720392" y="9083"/>
                </a:lnTo>
                <a:lnTo>
                  <a:pt x="729692" y="19202"/>
                </a:lnTo>
                <a:lnTo>
                  <a:pt x="735332" y="31942"/>
                </a:lnTo>
                <a:lnTo>
                  <a:pt x="736667" y="212778"/>
                </a:lnTo>
                <a:lnTo>
                  <a:pt x="734258" y="226925"/>
                </a:lnTo>
                <a:lnTo>
                  <a:pt x="727583" y="239060"/>
                </a:lnTo>
                <a:lnTo>
                  <a:pt x="717464" y="248360"/>
                </a:lnTo>
                <a:lnTo>
                  <a:pt x="704724" y="254000"/>
                </a:lnTo>
                <a:lnTo>
                  <a:pt x="42556" y="255335"/>
                </a:lnTo>
                <a:lnTo>
                  <a:pt x="28409" y="252926"/>
                </a:lnTo>
                <a:lnTo>
                  <a:pt x="16274" y="246251"/>
                </a:lnTo>
                <a:lnTo>
                  <a:pt x="6974" y="236132"/>
                </a:lnTo>
                <a:lnTo>
                  <a:pt x="1334" y="223392"/>
                </a:lnTo>
                <a:lnTo>
                  <a:pt x="0" y="42556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5382512" y="2651339"/>
            <a:ext cx="977370" cy="241482"/>
          </a:xfrm>
          <a:custGeom>
            <a:avLst/>
            <a:gdLst/>
            <a:ahLst/>
            <a:cxnLst/>
            <a:rect l="l" t="t" r="r" b="b"/>
            <a:pathLst>
              <a:path w="977370" h="241482">
                <a:moveTo>
                  <a:pt x="0" y="40248"/>
                </a:moveTo>
                <a:lnTo>
                  <a:pt x="20079" y="5410"/>
                </a:lnTo>
                <a:lnTo>
                  <a:pt x="937121" y="0"/>
                </a:lnTo>
                <a:lnTo>
                  <a:pt x="951218" y="2537"/>
                </a:lnTo>
                <a:lnTo>
                  <a:pt x="963138" y="9537"/>
                </a:lnTo>
                <a:lnTo>
                  <a:pt x="971959" y="20079"/>
                </a:lnTo>
                <a:lnTo>
                  <a:pt x="976762" y="33241"/>
                </a:lnTo>
                <a:lnTo>
                  <a:pt x="977370" y="201233"/>
                </a:lnTo>
                <a:lnTo>
                  <a:pt x="974832" y="215330"/>
                </a:lnTo>
                <a:lnTo>
                  <a:pt x="967832" y="227250"/>
                </a:lnTo>
                <a:lnTo>
                  <a:pt x="957290" y="236071"/>
                </a:lnTo>
                <a:lnTo>
                  <a:pt x="944128" y="240874"/>
                </a:lnTo>
                <a:lnTo>
                  <a:pt x="40248" y="241482"/>
                </a:lnTo>
                <a:lnTo>
                  <a:pt x="26151" y="238944"/>
                </a:lnTo>
                <a:lnTo>
                  <a:pt x="14231" y="231944"/>
                </a:lnTo>
                <a:lnTo>
                  <a:pt x="5410" y="221402"/>
                </a:lnTo>
                <a:lnTo>
                  <a:pt x="607" y="208240"/>
                </a:lnTo>
                <a:lnTo>
                  <a:pt x="0" y="40248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3617550" y="2436287"/>
            <a:ext cx="902104" cy="246298"/>
          </a:xfrm>
          <a:custGeom>
            <a:avLst/>
            <a:gdLst/>
            <a:ahLst/>
            <a:cxnLst/>
            <a:rect l="l" t="t" r="r" b="b"/>
            <a:pathLst>
              <a:path w="902104" h="246298">
                <a:moveTo>
                  <a:pt x="0" y="41050"/>
                </a:moveTo>
                <a:lnTo>
                  <a:pt x="19766" y="5941"/>
                </a:lnTo>
                <a:lnTo>
                  <a:pt x="861053" y="0"/>
                </a:lnTo>
                <a:lnTo>
                  <a:pt x="875168" y="2491"/>
                </a:lnTo>
                <a:lnTo>
                  <a:pt x="887166" y="9374"/>
                </a:lnTo>
                <a:lnTo>
                  <a:pt x="896162" y="19766"/>
                </a:lnTo>
                <a:lnTo>
                  <a:pt x="901270" y="32780"/>
                </a:lnTo>
                <a:lnTo>
                  <a:pt x="902104" y="205247"/>
                </a:lnTo>
                <a:lnTo>
                  <a:pt x="899612" y="219362"/>
                </a:lnTo>
                <a:lnTo>
                  <a:pt x="892729" y="231360"/>
                </a:lnTo>
                <a:lnTo>
                  <a:pt x="882337" y="240356"/>
                </a:lnTo>
                <a:lnTo>
                  <a:pt x="869323" y="245464"/>
                </a:lnTo>
                <a:lnTo>
                  <a:pt x="41050" y="246298"/>
                </a:lnTo>
                <a:lnTo>
                  <a:pt x="26935" y="243806"/>
                </a:lnTo>
                <a:lnTo>
                  <a:pt x="14937" y="236923"/>
                </a:lnTo>
                <a:lnTo>
                  <a:pt x="5941" y="226531"/>
                </a:lnTo>
                <a:lnTo>
                  <a:pt x="833" y="213517"/>
                </a:lnTo>
                <a:lnTo>
                  <a:pt x="0" y="4105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1575711" y="1945255"/>
            <a:ext cx="2154682" cy="287261"/>
          </a:xfrm>
          <a:custGeom>
            <a:avLst/>
            <a:gdLst/>
            <a:ahLst/>
            <a:cxnLst/>
            <a:rect l="l" t="t" r="r" b="b"/>
            <a:pathLst>
              <a:path w="2154682" h="287261">
                <a:moveTo>
                  <a:pt x="0" y="47877"/>
                </a:moveTo>
                <a:lnTo>
                  <a:pt x="17434" y="10923"/>
                </a:lnTo>
                <a:lnTo>
                  <a:pt x="2106805" y="0"/>
                </a:lnTo>
                <a:lnTo>
                  <a:pt x="2121047" y="2154"/>
                </a:lnTo>
                <a:lnTo>
                  <a:pt x="2150927" y="29260"/>
                </a:lnTo>
                <a:lnTo>
                  <a:pt x="2154682" y="239383"/>
                </a:lnTo>
                <a:lnTo>
                  <a:pt x="2152528" y="253625"/>
                </a:lnTo>
                <a:lnTo>
                  <a:pt x="2125422" y="283506"/>
                </a:lnTo>
                <a:lnTo>
                  <a:pt x="47877" y="287261"/>
                </a:lnTo>
                <a:lnTo>
                  <a:pt x="33634" y="285106"/>
                </a:lnTo>
                <a:lnTo>
                  <a:pt x="3754" y="258000"/>
                </a:lnTo>
                <a:lnTo>
                  <a:pt x="0" y="47877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2445494" y="2854843"/>
            <a:ext cx="1346093" cy="298254"/>
          </a:xfrm>
          <a:custGeom>
            <a:avLst/>
            <a:gdLst/>
            <a:ahLst/>
            <a:cxnLst/>
            <a:rect l="l" t="t" r="r" b="b"/>
            <a:pathLst>
              <a:path w="1346093" h="298254">
                <a:moveTo>
                  <a:pt x="0" y="49710"/>
                </a:moveTo>
                <a:lnTo>
                  <a:pt x="16895" y="12368"/>
                </a:lnTo>
                <a:lnTo>
                  <a:pt x="1296383" y="0"/>
                </a:lnTo>
                <a:lnTo>
                  <a:pt x="1310652" y="2078"/>
                </a:lnTo>
                <a:lnTo>
                  <a:pt x="1341319" y="28427"/>
                </a:lnTo>
                <a:lnTo>
                  <a:pt x="1346093" y="248543"/>
                </a:lnTo>
                <a:lnTo>
                  <a:pt x="1344014" y="262813"/>
                </a:lnTo>
                <a:lnTo>
                  <a:pt x="1317665" y="293480"/>
                </a:lnTo>
                <a:lnTo>
                  <a:pt x="49710" y="298254"/>
                </a:lnTo>
                <a:lnTo>
                  <a:pt x="35440" y="296175"/>
                </a:lnTo>
                <a:lnTo>
                  <a:pt x="4773" y="269826"/>
                </a:lnTo>
                <a:lnTo>
                  <a:pt x="0" y="497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6851035" y="1958102"/>
            <a:ext cx="830156" cy="241749"/>
          </a:xfrm>
          <a:custGeom>
            <a:avLst/>
            <a:gdLst/>
            <a:ahLst/>
            <a:cxnLst/>
            <a:rect l="l" t="t" r="r" b="b"/>
            <a:pathLst>
              <a:path w="830156" h="241749">
                <a:moveTo>
                  <a:pt x="0" y="40292"/>
                </a:moveTo>
                <a:lnTo>
                  <a:pt x="20061" y="5439"/>
                </a:lnTo>
                <a:lnTo>
                  <a:pt x="789863" y="0"/>
                </a:lnTo>
                <a:lnTo>
                  <a:pt x="803961" y="2535"/>
                </a:lnTo>
                <a:lnTo>
                  <a:pt x="815885" y="9528"/>
                </a:lnTo>
                <a:lnTo>
                  <a:pt x="824716" y="20061"/>
                </a:lnTo>
                <a:lnTo>
                  <a:pt x="829536" y="33216"/>
                </a:lnTo>
                <a:lnTo>
                  <a:pt x="830156" y="201456"/>
                </a:lnTo>
                <a:lnTo>
                  <a:pt x="827620" y="215554"/>
                </a:lnTo>
                <a:lnTo>
                  <a:pt x="820627" y="227478"/>
                </a:lnTo>
                <a:lnTo>
                  <a:pt x="810094" y="236309"/>
                </a:lnTo>
                <a:lnTo>
                  <a:pt x="796939" y="241129"/>
                </a:lnTo>
                <a:lnTo>
                  <a:pt x="40292" y="241749"/>
                </a:lnTo>
                <a:lnTo>
                  <a:pt x="26194" y="239213"/>
                </a:lnTo>
                <a:lnTo>
                  <a:pt x="14270" y="232220"/>
                </a:lnTo>
                <a:lnTo>
                  <a:pt x="5439" y="221687"/>
                </a:lnTo>
                <a:lnTo>
                  <a:pt x="619" y="208532"/>
                </a:lnTo>
                <a:lnTo>
                  <a:pt x="0" y="40292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4163099" y="3231289"/>
            <a:ext cx="467920" cy="303783"/>
          </a:xfrm>
          <a:custGeom>
            <a:avLst/>
            <a:gdLst/>
            <a:ahLst/>
            <a:cxnLst/>
            <a:rect l="l" t="t" r="r" b="b"/>
            <a:pathLst>
              <a:path w="467920" h="303783">
                <a:moveTo>
                  <a:pt x="467920" y="151891"/>
                </a:moveTo>
                <a:lnTo>
                  <a:pt x="155973" y="151891"/>
                </a:lnTo>
                <a:lnTo>
                  <a:pt x="155973" y="303783"/>
                </a:lnTo>
                <a:lnTo>
                  <a:pt x="467920" y="303783"/>
                </a:lnTo>
                <a:lnTo>
                  <a:pt x="467920" y="151891"/>
                </a:lnTo>
                <a:close/>
              </a:path>
              <a:path w="467920" h="303783">
                <a:moveTo>
                  <a:pt x="311946" y="0"/>
                </a:moveTo>
                <a:lnTo>
                  <a:pt x="0" y="151891"/>
                </a:lnTo>
                <a:lnTo>
                  <a:pt x="623892" y="151891"/>
                </a:lnTo>
                <a:lnTo>
                  <a:pt x="31194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y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0">
                <a:latin typeface="Microsoft YaHei UI"/>
                <a:cs typeface="Microsoft YaHei UI"/>
              </a:rPr>
              <a:t>中包含的知识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376670" cy="3848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Cyc</a:t>
            </a:r>
            <a:r>
              <a:rPr dirty="0" smtClean="0" sz="2600" spc="0">
                <a:latin typeface="Microsoft YaHei UI"/>
                <a:cs typeface="Microsoft YaHei UI"/>
              </a:rPr>
              <a:t>中包含的大部分知识都是</a:t>
            </a:r>
            <a:r>
              <a:rPr dirty="0" smtClean="0" sz="2600" spc="0" b="1">
                <a:latin typeface="Microsoft YaHei UI"/>
                <a:cs typeface="Microsoft YaHei UI"/>
              </a:rPr>
              <a:t>常识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9"/>
              </a:spcBef>
            </a:pPr>
            <a:endParaRPr sz="500"/>
          </a:p>
          <a:p>
            <a:pPr marL="755650" indent="-285750">
              <a:lnSpc>
                <a:spcPct val="100000"/>
              </a:lnSpc>
              <a:buSzPct val="97959"/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ve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450" spc="-1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ee</a:t>
            </a:r>
            <a:r>
              <a:rPr dirty="0" smtClean="0" sz="2450" spc="-1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is</a:t>
            </a:r>
            <a:r>
              <a:rPr dirty="0" smtClean="0" sz="2450" spc="-1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65">
                <a:solidFill>
                  <a:srgbClr val="00B050"/>
                </a:solidFill>
                <a:latin typeface="Microsoft YaHei UI"/>
                <a:cs typeface="Microsoft YaHei UI"/>
              </a:rPr>
              <a:t>t(所有树都都是植物)</a:t>
            </a:r>
            <a:endParaRPr sz="245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6"/>
              </a:spcBef>
              <a:buFont typeface="Microsoft YaHei UI"/>
              <a:buChar char="-"/>
            </a:pPr>
            <a:endParaRPr sz="500"/>
          </a:p>
          <a:p>
            <a:pPr marL="755650" indent="-285750">
              <a:lnSpc>
                <a:spcPct val="100000"/>
              </a:lnSpc>
              <a:buSzPct val="97959"/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450" spc="-1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50" spc="-1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eve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450" spc="-75">
                <a:solidFill>
                  <a:srgbClr val="00B050"/>
                </a:solidFill>
                <a:latin typeface="Microsoft YaHei UI"/>
                <a:cs typeface="Microsoft YaHei UI"/>
              </a:rPr>
              <a:t>（植物都会死）</a:t>
            </a:r>
            <a:endParaRPr sz="245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300"/>
              </a:lnSpc>
              <a:spcBef>
                <a:spcPts val="43"/>
              </a:spcBef>
              <a:buFont typeface="Microsoft YaHei UI"/>
              <a:buChar char="-"/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核心概念：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 b="1">
                <a:latin typeface="Microsoft YaHei UI"/>
                <a:cs typeface="Microsoft YaHei UI"/>
              </a:rPr>
              <a:t>I</a:t>
            </a:r>
            <a:r>
              <a:rPr dirty="0" smtClean="0" sz="2400" spc="-10" b="1">
                <a:latin typeface="Microsoft YaHei UI"/>
                <a:cs typeface="Microsoft YaHei UI"/>
              </a:rPr>
              <a:t>n</a:t>
            </a:r>
            <a:r>
              <a:rPr dirty="0" smtClean="0" sz="2400" spc="0" b="1">
                <a:latin typeface="Microsoft YaHei UI"/>
                <a:cs typeface="Microsoft YaHei UI"/>
              </a:rPr>
              <a:t>divid</a:t>
            </a:r>
            <a:r>
              <a:rPr dirty="0" smtClean="0" sz="2400" spc="-10" b="1">
                <a:latin typeface="Microsoft YaHei UI"/>
                <a:cs typeface="Microsoft YaHei UI"/>
              </a:rPr>
              <a:t>u</a:t>
            </a:r>
            <a:r>
              <a:rPr dirty="0" smtClean="0" sz="2400" spc="0" b="1">
                <a:latin typeface="Microsoft YaHei UI"/>
                <a:cs typeface="Microsoft YaHei UI"/>
              </a:rPr>
              <a:t>als</a:t>
            </a:r>
            <a:r>
              <a:rPr dirty="0" smtClean="0" sz="2400" spc="0">
                <a:latin typeface="Microsoft YaHei UI"/>
                <a:cs typeface="Microsoft YaHei UI"/>
              </a:rPr>
              <a:t>: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#$</a:t>
            </a:r>
            <a:r>
              <a:rPr dirty="0" smtClean="0" sz="2400" spc="-5">
                <a:latin typeface="Microsoft YaHei UI"/>
                <a:cs typeface="Microsoft YaHei UI"/>
              </a:rPr>
              <a:t>B</a:t>
            </a:r>
            <a:r>
              <a:rPr dirty="0" smtClean="0" sz="2400" spc="0">
                <a:latin typeface="Microsoft YaHei UI"/>
                <a:cs typeface="Microsoft YaHei UI"/>
              </a:rPr>
              <a:t>ill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li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10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#$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 b="1">
                <a:latin typeface="Microsoft YaHei UI"/>
                <a:cs typeface="Microsoft YaHei UI"/>
              </a:rPr>
              <a:t>Co</a:t>
            </a:r>
            <a:r>
              <a:rPr dirty="0" smtClean="0" sz="2400" spc="0" b="1">
                <a:latin typeface="Microsoft YaHei UI"/>
                <a:cs typeface="Microsoft YaHei UI"/>
              </a:rPr>
              <a:t>lle</a:t>
            </a:r>
            <a:r>
              <a:rPr dirty="0" smtClean="0" sz="2400" spc="-5" b="1">
                <a:latin typeface="Microsoft YaHei UI"/>
                <a:cs typeface="Microsoft YaHei UI"/>
              </a:rPr>
              <a:t>c</a:t>
            </a:r>
            <a:r>
              <a:rPr dirty="0" smtClean="0" sz="2400" spc="5" b="1">
                <a:latin typeface="Microsoft YaHei UI"/>
                <a:cs typeface="Microsoft YaHei UI"/>
              </a:rPr>
              <a:t>t</a:t>
            </a:r>
            <a:r>
              <a:rPr dirty="0" smtClean="0" sz="2400" spc="0" b="1">
                <a:latin typeface="Microsoft YaHei UI"/>
                <a:cs typeface="Microsoft YaHei UI"/>
              </a:rPr>
              <a:t>i</a:t>
            </a:r>
            <a:r>
              <a:rPr dirty="0" smtClean="0" sz="2400" spc="-5" b="1">
                <a:latin typeface="Microsoft YaHei UI"/>
                <a:cs typeface="Microsoft YaHei UI"/>
              </a:rPr>
              <a:t>on</a:t>
            </a:r>
            <a:r>
              <a:rPr dirty="0" smtClean="0" sz="2400" spc="0" b="1">
                <a:latin typeface="Microsoft YaHei UI"/>
                <a:cs typeface="Microsoft YaHei UI"/>
              </a:rPr>
              <a:t>s</a:t>
            </a:r>
            <a:r>
              <a:rPr dirty="0" smtClean="0" sz="2400" spc="0">
                <a:latin typeface="Microsoft YaHei UI"/>
                <a:cs typeface="Microsoft YaHei UI"/>
              </a:rPr>
              <a:t>:</a:t>
            </a:r>
            <a:endParaRPr sz="2400">
              <a:latin typeface="Microsoft YaHei UI"/>
              <a:cs typeface="Microsoft YaHei UI"/>
            </a:endParaRPr>
          </a:p>
          <a:p>
            <a:pPr algn="ctr" lvl="1" marL="1155700" indent="-228600">
              <a:lnSpc>
                <a:spcPct val="100000"/>
              </a:lnSpc>
              <a:spcBef>
                <a:spcPts val="484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236854" algn="l"/>
                <a:tab pos="1155700" algn="l"/>
              </a:tabLst>
            </a:pPr>
            <a:r>
              <a:rPr dirty="0" smtClean="0" sz="2000" spc="-5">
                <a:latin typeface="Microsoft YaHei UI"/>
                <a:cs typeface="Microsoft YaHei UI"/>
              </a:rPr>
              <a:t>#</a:t>
            </a:r>
            <a:r>
              <a:rPr dirty="0" smtClean="0" sz="2000" spc="0">
                <a:latin typeface="Microsoft YaHei UI"/>
                <a:cs typeface="Microsoft YaHei UI"/>
              </a:rPr>
              <a:t>$T</a:t>
            </a:r>
            <a:r>
              <a:rPr dirty="0" smtClean="0" sz="2000" spc="-5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ee</a:t>
            </a:r>
            <a:r>
              <a:rPr dirty="0" smtClean="0" sz="2000" spc="-5">
                <a:latin typeface="Microsoft YaHei UI"/>
                <a:cs typeface="Microsoft YaHei UI"/>
              </a:rPr>
              <a:t>-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h</a:t>
            </a:r>
            <a:r>
              <a:rPr dirty="0" smtClean="0" sz="2000" spc="0">
                <a:latin typeface="Microsoft YaHei UI"/>
                <a:cs typeface="Microsoft YaHei UI"/>
              </a:rPr>
              <a:t>eP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t（包含了所有的树）</a:t>
            </a:r>
            <a:endParaRPr sz="2000">
              <a:latin typeface="Microsoft YaHei UI"/>
              <a:cs typeface="Microsoft YaHei UI"/>
            </a:endParaRPr>
          </a:p>
          <a:p>
            <a:pPr lvl="1" marL="1155700" indent="-228600">
              <a:lnSpc>
                <a:spcPct val="100000"/>
              </a:lnSpc>
              <a:spcBef>
                <a:spcPts val="465"/>
              </a:spcBef>
              <a:buClr>
                <a:srgbClr val="CC0000"/>
              </a:buClr>
              <a:buSzPct val="50000"/>
              <a:buFont typeface="Arial"/>
              <a:buChar char="➢"/>
              <a:tabLst>
                <a:tab pos="1155065" algn="l"/>
              </a:tabLst>
            </a:pPr>
            <a:r>
              <a:rPr dirty="0" smtClean="0" sz="2000" spc="-5">
                <a:latin typeface="Microsoft YaHei UI"/>
                <a:cs typeface="Microsoft YaHei UI"/>
              </a:rPr>
              <a:t>#</a:t>
            </a:r>
            <a:r>
              <a:rPr dirty="0" smtClean="0" sz="2000" spc="0">
                <a:latin typeface="Microsoft YaHei UI"/>
                <a:cs typeface="Microsoft YaHei UI"/>
              </a:rPr>
              <a:t>$E</a:t>
            </a:r>
            <a:r>
              <a:rPr dirty="0" smtClean="0" sz="2000" spc="-5">
                <a:latin typeface="Microsoft YaHei UI"/>
                <a:cs typeface="Microsoft YaHei UI"/>
              </a:rPr>
              <a:t>q</a:t>
            </a:r>
            <a:r>
              <a:rPr dirty="0" smtClean="0" sz="2000" spc="5">
                <a:latin typeface="Microsoft YaHei UI"/>
                <a:cs typeface="Microsoft YaHei UI"/>
              </a:rPr>
              <a:t>u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v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5">
                <a:latin typeface="Microsoft YaHei UI"/>
                <a:cs typeface="Microsoft YaHei UI"/>
              </a:rPr>
              <a:t>c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-10">
                <a:latin typeface="Microsoft YaHei UI"/>
                <a:cs typeface="Microsoft YaHei UI"/>
              </a:rPr>
              <a:t>R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latin typeface="Microsoft YaHei UI"/>
                <a:cs typeface="Microsoft YaHei UI"/>
              </a:rPr>
              <a:t>l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5">
                <a:latin typeface="Microsoft YaHei UI"/>
                <a:cs typeface="Microsoft YaHei UI"/>
              </a:rPr>
              <a:t>i</a:t>
            </a:r>
            <a:r>
              <a:rPr dirty="0" smtClean="0" sz="2000" spc="0">
                <a:latin typeface="Microsoft YaHei UI"/>
                <a:cs typeface="Microsoft YaHei UI"/>
              </a:rPr>
              <a:t>on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0">
                <a:latin typeface="Microsoft YaHei UI"/>
                <a:cs typeface="Microsoft YaHei UI"/>
              </a:rPr>
              <a:t>包括所有的等同关系)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y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0">
                <a:latin typeface="Microsoft YaHei UI"/>
                <a:cs typeface="Microsoft YaHei UI"/>
              </a:rPr>
              <a:t>中包含的知识</a:t>
            </a:r>
            <a:r>
              <a:rPr dirty="0" smtClean="0" sz="4000" spc="-10">
                <a:latin typeface="Microsoft YaHei UI"/>
                <a:cs typeface="Microsoft YaHei UI"/>
              </a:rPr>
              <a:t>-</a:t>
            </a:r>
            <a:r>
              <a:rPr dirty="0" smtClean="0" sz="4000" spc="0">
                <a:latin typeface="Microsoft YaHei UI"/>
                <a:cs typeface="Microsoft YaHei UI"/>
              </a:rPr>
              <a:t>S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s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768590" cy="29349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事实通过C</a:t>
            </a:r>
            <a:r>
              <a:rPr dirty="0" smtClean="0" sz="2600" spc="-5" b="1">
                <a:latin typeface="Microsoft YaHei UI"/>
                <a:cs typeface="Microsoft YaHei UI"/>
              </a:rPr>
              <a:t>y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0" b="1">
                <a:latin typeface="Microsoft YaHei UI"/>
                <a:cs typeface="Microsoft YaHei UI"/>
              </a:rPr>
              <a:t>L s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0" b="1">
                <a:latin typeface="Microsoft YaHei UI"/>
                <a:cs typeface="Microsoft YaHei UI"/>
              </a:rPr>
              <a:t>n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0" b="1">
                <a:latin typeface="Microsoft YaHei UI"/>
                <a:cs typeface="Microsoft YaHei UI"/>
              </a:rPr>
              <a:t>n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0" b="1">
                <a:latin typeface="Microsoft YaHei UI"/>
                <a:cs typeface="Microsoft YaHei UI"/>
              </a:rPr>
              <a:t>s</a:t>
            </a:r>
            <a:r>
              <a:rPr dirty="0" smtClean="0" sz="2600" spc="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来表示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9"/>
              </a:spcBef>
            </a:pPr>
            <a:endParaRPr sz="500"/>
          </a:p>
          <a:p>
            <a:pPr marL="755650" indent="-285750">
              <a:lnSpc>
                <a:spcPct val="100000"/>
              </a:lnSpc>
              <a:buSzPct val="97959"/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#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$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sa</a:t>
            </a:r>
            <a:r>
              <a:rPr dirty="0" smtClean="0" sz="2450" spc="-1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#$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ill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li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#$</a:t>
            </a:r>
            <a:r>
              <a:rPr dirty="0" smtClean="0" sz="2450" spc="-6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tedSt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tes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Pr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es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de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t)</a:t>
            </a:r>
            <a:endParaRPr sz="245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30"/>
              </a:spcBef>
              <a:buFont typeface="Microsoft YaHei UI"/>
              <a:buChar char="-"/>
            </a:pPr>
            <a:endParaRPr sz="650"/>
          </a:p>
          <a:p>
            <a:pPr marL="755650" marR="12700" indent="-285750">
              <a:lnSpc>
                <a:spcPts val="2870"/>
              </a:lnSpc>
              <a:buSzPct val="97959"/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#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$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ge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450" spc="-1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#$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ee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-Th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la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10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#$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)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: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"</a:t>
            </a:r>
            <a:r>
              <a:rPr dirty="0" smtClean="0" sz="2450" spc="-6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20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1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50" spc="-40">
                <a:solidFill>
                  <a:srgbClr val="00B050"/>
                </a:solidFill>
                <a:latin typeface="Microsoft YaHei UI"/>
                <a:cs typeface="Microsoft YaHei UI"/>
              </a:rPr>
              <a:t>ees</a:t>
            </a:r>
            <a:r>
              <a:rPr dirty="0" smtClean="0" sz="2450" spc="-1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50" spc="-45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50" spc="-35">
                <a:solidFill>
                  <a:srgbClr val="00B050"/>
                </a:solidFill>
                <a:latin typeface="Microsoft YaHei UI"/>
                <a:cs typeface="Microsoft YaHei UI"/>
              </a:rPr>
              <a:t> p</a:t>
            </a:r>
            <a:r>
              <a:rPr dirty="0" smtClean="0" sz="2450" spc="-2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50" spc="-50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50" spc="-55">
                <a:solidFill>
                  <a:srgbClr val="00B05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50" spc="-30">
                <a:solidFill>
                  <a:srgbClr val="00B050"/>
                </a:solidFill>
                <a:latin typeface="Microsoft YaHei UI"/>
                <a:cs typeface="Microsoft YaHei UI"/>
              </a:rPr>
              <a:t>ts".</a:t>
            </a:r>
            <a:endParaRPr sz="245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26"/>
              </a:spcBef>
            </a:pPr>
            <a:endParaRPr sz="5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0" b="1">
                <a:latin typeface="Microsoft YaHei UI"/>
                <a:cs typeface="Microsoft YaHei UI"/>
              </a:rPr>
              <a:t>u</a:t>
            </a:r>
            <a:r>
              <a:rPr dirty="0" smtClean="0" sz="2600" spc="5" b="1">
                <a:latin typeface="Microsoft YaHei UI"/>
                <a:cs typeface="Microsoft YaHei UI"/>
              </a:rPr>
              <a:t>l</a:t>
            </a:r>
            <a:r>
              <a:rPr dirty="0" smtClean="0" sz="2600" spc="0" b="1">
                <a:latin typeface="Microsoft YaHei UI"/>
                <a:cs typeface="Microsoft YaHei UI"/>
              </a:rPr>
              <a:t>es:</a:t>
            </a:r>
            <a:r>
              <a:rPr dirty="0" smtClean="0" sz="2600" spc="-10" b="1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包含变量</a:t>
            </a:r>
            <a:r>
              <a:rPr dirty="0" smtClean="0" sz="2600" spc="-10">
                <a:latin typeface="Microsoft YaHei UI"/>
                <a:cs typeface="Microsoft YaHei UI"/>
              </a:rPr>
              <a:t>(</a:t>
            </a:r>
            <a:r>
              <a:rPr dirty="0" smtClean="0" sz="2600" spc="0">
                <a:latin typeface="Microsoft YaHei UI"/>
                <a:cs typeface="Microsoft YaHei UI"/>
              </a:rPr>
              <a:t>以</a:t>
            </a:r>
            <a:r>
              <a:rPr dirty="0" smtClean="0" sz="2600" spc="-10">
                <a:latin typeface="Microsoft YaHei UI"/>
                <a:cs typeface="Microsoft YaHei UI"/>
              </a:rPr>
              <a:t>?</a:t>
            </a:r>
            <a:r>
              <a:rPr dirty="0" smtClean="0" sz="2600" spc="0">
                <a:latin typeface="Microsoft YaHei UI"/>
                <a:cs typeface="Microsoft YaHei UI"/>
              </a:rPr>
              <a:t>开头</a:t>
            </a:r>
            <a:r>
              <a:rPr dirty="0" smtClean="0" sz="2600" spc="-10">
                <a:latin typeface="Microsoft YaHei UI"/>
                <a:cs typeface="Microsoft YaHei UI"/>
              </a:rPr>
              <a:t>)</a:t>
            </a:r>
            <a:r>
              <a:rPr dirty="0" smtClean="0" sz="2600" spc="0">
                <a:latin typeface="Microsoft YaHei UI"/>
                <a:cs typeface="Microsoft YaHei UI"/>
              </a:rPr>
              <a:t>的句子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10"/>
              </a:spcBef>
            </a:pPr>
            <a:endParaRPr sz="550"/>
          </a:p>
          <a:p>
            <a:pPr marL="755650" marR="455930" indent="-285750">
              <a:lnSpc>
                <a:spcPct val="100699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如果一个对象是S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B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的成员，同时S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B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是</a:t>
            </a:r>
            <a:r>
              <a:rPr dirty="0" smtClean="0" sz="2400" spc="0">
                <a:latin typeface="Microsoft YaHei UI"/>
                <a:cs typeface="Microsoft YaHei UI"/>
              </a:rPr>
              <a:t> S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的子类，那么</a:t>
            </a:r>
            <a:r>
              <a:rPr dirty="0" smtClean="0" sz="2400" spc="-10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J</a:t>
            </a:r>
            <a:r>
              <a:rPr dirty="0" smtClean="0" sz="2400" spc="0">
                <a:latin typeface="Microsoft YaHei UI"/>
                <a:cs typeface="Microsoft YaHei UI"/>
              </a:rPr>
              <a:t>是S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的成员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8288" y="4635501"/>
            <a:ext cx="5934796" cy="1808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8189" y="314134"/>
            <a:ext cx="7157084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4620895" algn="l"/>
                <a:tab pos="6281420" algn="l"/>
              </a:tabLst>
            </a:pPr>
            <a:r>
              <a:rPr dirty="0" smtClean="0" sz="4000">
                <a:latin typeface="Microsoft YaHei UI"/>
                <a:cs typeface="Microsoft YaHei UI"/>
              </a:rPr>
              <a:t>P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10">
                <a:latin typeface="Microsoft YaHei UI"/>
                <a:cs typeface="Microsoft YaHei UI"/>
              </a:rPr>
              <a:t>c</a:t>
            </a:r>
            <a:r>
              <a:rPr dirty="0" smtClean="0" sz="4000" spc="0">
                <a:latin typeface="Microsoft YaHei UI"/>
                <a:cs typeface="Microsoft YaHei UI"/>
              </a:rPr>
              <a:t>a</a:t>
            </a:r>
            <a:r>
              <a:rPr dirty="0" smtClean="0" sz="4000" spc="-10">
                <a:latin typeface="Microsoft YaHei UI"/>
                <a:cs typeface="Microsoft YaHei UI"/>
              </a:rPr>
              <a:t>t</a:t>
            </a:r>
            <a:r>
              <a:rPr dirty="0" smtClean="0" sz="4000" spc="0">
                <a:latin typeface="Microsoft YaHei UI"/>
                <a:cs typeface="Microsoft YaHei UI"/>
              </a:rPr>
              <a:t>e</a:t>
            </a:r>
            <a:r>
              <a:rPr dirty="0" smtClean="0" sz="4000" spc="5">
                <a:latin typeface="Microsoft YaHei UI"/>
                <a:cs typeface="Microsoft YaHei UI"/>
              </a:rPr>
              <a:t> </a:t>
            </a:r>
            <a:r>
              <a:rPr dirty="0" smtClean="0" sz="4000" spc="-5">
                <a:latin typeface="Microsoft YaHei UI"/>
                <a:cs typeface="Microsoft YaHei UI"/>
              </a:rPr>
              <a:t>u</a:t>
            </a:r>
            <a:r>
              <a:rPr dirty="0" smtClean="0" sz="4000" spc="-5">
                <a:latin typeface="Microsoft YaHei UI"/>
                <a:cs typeface="Microsoft YaHei UI"/>
              </a:rPr>
              <a:t>s</a:t>
            </a:r>
            <a:r>
              <a:rPr dirty="0" smtClean="0" sz="4000" spc="0">
                <a:latin typeface="Microsoft YaHei UI"/>
                <a:cs typeface="Microsoft YaHei UI"/>
              </a:rPr>
              <a:t>age</a:t>
            </a:r>
            <a:r>
              <a:rPr dirty="0" smtClean="0" sz="4000" spc="5">
                <a:latin typeface="Microsoft YaHei UI"/>
                <a:cs typeface="Microsoft YaHei UI"/>
              </a:rPr>
              <a:t> 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0">
                <a:latin typeface="Microsoft YaHei UI"/>
                <a:cs typeface="Microsoft YaHei UI"/>
              </a:rPr>
              <a:t>n	</a:t>
            </a:r>
            <a:r>
              <a:rPr dirty="0" smtClean="0" sz="4000" spc="-5">
                <a:latin typeface="Microsoft YaHei UI"/>
                <a:cs typeface="Microsoft YaHei UI"/>
              </a:rPr>
              <a:t>U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-10">
                <a:latin typeface="Microsoft YaHei UI"/>
                <a:cs typeface="Microsoft YaHei UI"/>
              </a:rPr>
              <a:t>p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r	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5">
                <a:latin typeface="Microsoft YaHei UI"/>
                <a:cs typeface="Microsoft YaHei UI"/>
              </a:rPr>
              <a:t>y</a:t>
            </a:r>
            <a:r>
              <a:rPr dirty="0" smtClean="0" sz="4000" spc="0">
                <a:latin typeface="Microsoft YaHei UI"/>
                <a:cs typeface="Microsoft YaHei UI"/>
              </a:rPr>
              <a:t>c</a:t>
            </a:r>
            <a:endParaRPr sz="4000">
              <a:latin typeface="Microsoft YaHei UI"/>
              <a:cs typeface="Microsoft YaHei U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12469" y="1146175"/>
          <a:ext cx="6788213" cy="3918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61"/>
                <a:gridCol w="1647123"/>
                <a:gridCol w="4290527"/>
              </a:tblGrid>
              <a:tr h="831611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mtClean="0" sz="2000" spc="-5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000" spc="-5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000" spc="5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mtClean="0" sz="2000" spc="-5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000" spc="-5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ed</a:t>
                      </a:r>
                      <a:r>
                        <a:rPr dirty="0" smtClean="0" sz="2000" spc="5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mtClean="0" sz="2000" spc="5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mtClean="0" sz="200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mtClean="0" sz="2000" spc="-5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000" spc="-5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dirty="0" smtClean="0" sz="2000" spc="5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mtClean="0" sz="2000" spc="-5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mtClean="0" sz="2000" spc="0" b="1" i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05142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4503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i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s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a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实例类别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2695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c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omme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t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描述</a:t>
                      </a:r>
                      <a:r>
                        <a:rPr dirty="0" smtClean="0" sz="2000" spc="-1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t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e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m的用法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2565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g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e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l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s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类别上下位关系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920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mtClean="0" sz="2000" spc="-1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a</a:t>
                      </a:r>
                      <a:r>
                        <a:rPr dirty="0" smtClean="0" sz="2000" spc="-3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g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1Isa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mtClean="0" sz="2000" spc="-1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a</a:t>
                      </a:r>
                      <a:r>
                        <a:rPr dirty="0" smtClean="0" sz="2000" spc="-3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g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u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me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t 1 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c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o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st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-1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a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i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t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836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mtClean="0" sz="2000" spc="-1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a</a:t>
                      </a:r>
                      <a:r>
                        <a:rPr dirty="0" smtClean="0" sz="2000" spc="-3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g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2Isa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mtClean="0" sz="2000" spc="-1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a</a:t>
                      </a:r>
                      <a:r>
                        <a:rPr dirty="0" smtClean="0" sz="2000" spc="-3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g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u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me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t 2 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c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o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st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-1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a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i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t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525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g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e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l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P</a:t>
                      </a:r>
                      <a:r>
                        <a:rPr dirty="0" smtClean="0" sz="2000" spc="-3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e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ds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谓词上下位关系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301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ot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逻辑非连接符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243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mtClean="0" sz="2000" spc="-3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e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s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u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l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tI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s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a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函数的输出类别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120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mtClean="0" sz="2000" spc="-1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a</a:t>
                      </a:r>
                      <a:r>
                        <a:rPr dirty="0" smtClean="0" sz="2000" spc="-3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g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3Isa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mtClean="0" sz="2000" spc="-1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a</a:t>
                      </a:r>
                      <a:r>
                        <a:rPr dirty="0" smtClean="0" sz="2000" spc="-3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g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u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me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t 3 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c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o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st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dirty="0" smtClean="0" sz="2000" spc="-1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a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i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n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t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</a:tr>
              <a:tr h="342899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107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i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m</a:t>
                      </a:r>
                      <a:r>
                        <a:rPr dirty="0" smtClean="0" sz="2000" spc="-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p</a:t>
                      </a:r>
                      <a:r>
                        <a:rPr dirty="0" smtClean="0" sz="2000" spc="5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li</a:t>
                      </a:r>
                      <a:r>
                        <a:rPr dirty="0" smtClean="0" sz="2000" spc="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es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mtClean="0" sz="2000">
                          <a:solidFill>
                            <a:srgbClr val="0000CC"/>
                          </a:solidFill>
                          <a:latin typeface="Microsoft YaHei UI"/>
                          <a:cs typeface="Microsoft YaHei UI"/>
                        </a:rPr>
                        <a:t>逻辑蕴含关系</a:t>
                      </a:r>
                      <a:endParaRPr sz="2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9"/>
          </a:xfrm>
          <a:custGeom>
            <a:avLst/>
            <a:gdLst/>
            <a:ahLst/>
            <a:cxnLst/>
            <a:rect l="l" t="t" r="r" b="b"/>
            <a:pathLst>
              <a:path w="9144000" h="6857999">
                <a:moveTo>
                  <a:pt x="9144000" y="6857999"/>
                </a:move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lnTo>
                  <a:pt x="9144000" y="6857999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32833" y="309033"/>
            <a:ext cx="8678332" cy="6341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04800" y="328612"/>
            <a:ext cx="8532812" cy="619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4800" y="328612"/>
            <a:ext cx="8532812" cy="6197600"/>
          </a:xfrm>
          <a:custGeom>
            <a:avLst/>
            <a:gdLst/>
            <a:ahLst/>
            <a:cxnLst/>
            <a:rect l="l" t="t" r="r" b="b"/>
            <a:pathLst>
              <a:path w="8532812" h="6197600">
                <a:moveTo>
                  <a:pt x="8403962" y="0"/>
                </a:moveTo>
                <a:lnTo>
                  <a:pt x="123693" y="101"/>
                </a:lnTo>
                <a:lnTo>
                  <a:pt x="81795" y="8862"/>
                </a:lnTo>
                <a:lnTo>
                  <a:pt x="46137" y="30048"/>
                </a:lnTo>
                <a:lnTo>
                  <a:pt x="19145" y="61235"/>
                </a:lnTo>
                <a:lnTo>
                  <a:pt x="3242" y="99998"/>
                </a:lnTo>
                <a:lnTo>
                  <a:pt x="0" y="128851"/>
                </a:lnTo>
                <a:lnTo>
                  <a:pt x="101" y="6073906"/>
                </a:lnTo>
                <a:lnTo>
                  <a:pt x="8862" y="6115805"/>
                </a:lnTo>
                <a:lnTo>
                  <a:pt x="30048" y="6151462"/>
                </a:lnTo>
                <a:lnTo>
                  <a:pt x="61235" y="6178455"/>
                </a:lnTo>
                <a:lnTo>
                  <a:pt x="99997" y="6194357"/>
                </a:lnTo>
                <a:lnTo>
                  <a:pt x="128850" y="6197600"/>
                </a:lnTo>
                <a:lnTo>
                  <a:pt x="8409118" y="6197499"/>
                </a:lnTo>
                <a:lnTo>
                  <a:pt x="8451016" y="6188738"/>
                </a:lnTo>
                <a:lnTo>
                  <a:pt x="8486674" y="6167552"/>
                </a:lnTo>
                <a:lnTo>
                  <a:pt x="8513667" y="6136365"/>
                </a:lnTo>
                <a:lnTo>
                  <a:pt x="8529569" y="6097602"/>
                </a:lnTo>
                <a:lnTo>
                  <a:pt x="8532812" y="6068749"/>
                </a:lnTo>
                <a:lnTo>
                  <a:pt x="8532711" y="123694"/>
                </a:lnTo>
                <a:lnTo>
                  <a:pt x="8523950" y="81795"/>
                </a:lnTo>
                <a:lnTo>
                  <a:pt x="8502763" y="46137"/>
                </a:lnTo>
                <a:lnTo>
                  <a:pt x="8471576" y="19145"/>
                </a:lnTo>
                <a:lnTo>
                  <a:pt x="8432814" y="3242"/>
                </a:lnTo>
                <a:lnTo>
                  <a:pt x="8403962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04800" y="328612"/>
            <a:ext cx="8532813" cy="6197600"/>
          </a:xfrm>
          <a:custGeom>
            <a:avLst/>
            <a:gdLst/>
            <a:ahLst/>
            <a:cxnLst/>
            <a:rect l="l" t="t" r="r" b="b"/>
            <a:pathLst>
              <a:path w="8532813" h="6197600">
                <a:moveTo>
                  <a:pt x="0" y="128850"/>
                </a:moveTo>
                <a:lnTo>
                  <a:pt x="7161" y="86385"/>
                </a:lnTo>
                <a:lnTo>
                  <a:pt x="27030" y="49878"/>
                </a:lnTo>
                <a:lnTo>
                  <a:pt x="57180" y="21755"/>
                </a:lnTo>
                <a:lnTo>
                  <a:pt x="95188" y="4441"/>
                </a:lnTo>
                <a:lnTo>
                  <a:pt x="8403962" y="0"/>
                </a:lnTo>
                <a:lnTo>
                  <a:pt x="8418629" y="825"/>
                </a:lnTo>
                <a:lnTo>
                  <a:pt x="8459378" y="12492"/>
                </a:lnTo>
                <a:lnTo>
                  <a:pt x="8493359" y="36057"/>
                </a:lnTo>
                <a:lnTo>
                  <a:pt x="8518149" y="69096"/>
                </a:lnTo>
                <a:lnTo>
                  <a:pt x="8531321" y="109183"/>
                </a:lnTo>
                <a:lnTo>
                  <a:pt x="8532813" y="6068750"/>
                </a:lnTo>
                <a:lnTo>
                  <a:pt x="8531987" y="6083417"/>
                </a:lnTo>
                <a:lnTo>
                  <a:pt x="8520320" y="6124166"/>
                </a:lnTo>
                <a:lnTo>
                  <a:pt x="8496755" y="6158147"/>
                </a:lnTo>
                <a:lnTo>
                  <a:pt x="8463716" y="6182936"/>
                </a:lnTo>
                <a:lnTo>
                  <a:pt x="8423628" y="6196108"/>
                </a:lnTo>
                <a:lnTo>
                  <a:pt x="128850" y="6197600"/>
                </a:lnTo>
                <a:lnTo>
                  <a:pt x="114182" y="6196774"/>
                </a:lnTo>
                <a:lnTo>
                  <a:pt x="73434" y="6185107"/>
                </a:lnTo>
                <a:lnTo>
                  <a:pt x="39452" y="6161542"/>
                </a:lnTo>
                <a:lnTo>
                  <a:pt x="14663" y="6128503"/>
                </a:lnTo>
                <a:lnTo>
                  <a:pt x="1491" y="6088416"/>
                </a:lnTo>
                <a:lnTo>
                  <a:pt x="0" y="128850"/>
                </a:lnTo>
                <a:close/>
              </a:path>
            </a:pathLst>
          </a:custGeom>
          <a:ln w="8500">
            <a:solidFill>
              <a:srgbClr val="302F2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18595" y="434162"/>
            <a:ext cx="8306808" cy="5486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750" y="6278880"/>
            <a:ext cx="9086850" cy="5397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r" marR="1924050">
              <a:lnSpc>
                <a:spcPct val="100000"/>
              </a:lnSpc>
            </a:pPr>
            <a:r>
              <a:rPr dirty="0" smtClean="0" sz="1000" spc="-10">
                <a:solidFill>
                  <a:srgbClr val="938E99"/>
                </a:solidFill>
                <a:latin typeface="Tahoma"/>
                <a:cs typeface="Tahoma"/>
                <a:hlinkClick r:id="rId6"/>
              </a:rPr>
              <a:t>wi</a:t>
            </a:r>
            <a:r>
              <a:rPr dirty="0" smtClean="0" sz="1000" spc="0">
                <a:solidFill>
                  <a:srgbClr val="938E99"/>
                </a:solidFill>
                <a:latin typeface="Tahoma"/>
                <a:cs typeface="Tahoma"/>
                <a:hlinkClick r:id="rId6"/>
              </a:rPr>
              <a:t>t</a:t>
            </a:r>
            <a:r>
              <a:rPr dirty="0" smtClean="0" sz="1000" spc="-15">
                <a:solidFill>
                  <a:srgbClr val="938E99"/>
                </a:solidFill>
                <a:latin typeface="Tahoma"/>
                <a:cs typeface="Tahoma"/>
                <a:hlinkClick r:id="rId6"/>
              </a:rPr>
              <a:t>b</a:t>
            </a:r>
            <a:r>
              <a:rPr dirty="0" smtClean="0" sz="1000" spc="0">
                <a:solidFill>
                  <a:srgbClr val="938E99"/>
                </a:solidFill>
                <a:latin typeface="Tahoma"/>
                <a:cs typeface="Tahoma"/>
                <a:hlinkClick r:id="rId6"/>
              </a:rPr>
              <a:t>r</a:t>
            </a:r>
            <a:r>
              <a:rPr dirty="0" smtClean="0" sz="1000" spc="-20">
                <a:solidFill>
                  <a:srgbClr val="938E99"/>
                </a:solidFill>
                <a:latin typeface="Tahoma"/>
                <a:cs typeface="Tahoma"/>
                <a:hlinkClick r:id="rId6"/>
              </a:rPr>
              <a:t>o</a:t>
            </a:r>
            <a:r>
              <a:rPr dirty="0" smtClean="0" sz="1000" spc="0">
                <a:solidFill>
                  <a:srgbClr val="938E99"/>
                </a:solidFill>
                <a:latin typeface="Tahoma"/>
                <a:cs typeface="Tahoma"/>
                <a:hlinkClick r:id="rId6"/>
              </a:rPr>
              <a:t>ck@cyc</a:t>
            </a:r>
            <a:r>
              <a:rPr dirty="0" smtClean="0" sz="1000" spc="-10">
                <a:solidFill>
                  <a:srgbClr val="938E99"/>
                </a:solidFill>
                <a:latin typeface="Tahoma"/>
                <a:cs typeface="Tahoma"/>
                <a:hlinkClick r:id="rId6"/>
              </a:rPr>
              <a:t>.</a:t>
            </a:r>
            <a:r>
              <a:rPr dirty="0" smtClean="0" sz="1000" spc="0">
                <a:solidFill>
                  <a:srgbClr val="938E99"/>
                </a:solidFill>
                <a:latin typeface="Tahoma"/>
                <a:cs typeface="Tahoma"/>
                <a:hlinkClick r:id="rId6"/>
              </a:rPr>
              <a:t>c</a:t>
            </a:r>
            <a:r>
              <a:rPr dirty="0" smtClean="0" sz="1000" spc="-20">
                <a:solidFill>
                  <a:srgbClr val="938E99"/>
                </a:solidFill>
                <a:latin typeface="Tahoma"/>
                <a:cs typeface="Tahoma"/>
                <a:hlinkClick r:id="rId6"/>
              </a:rPr>
              <a:t>o</a:t>
            </a:r>
            <a:r>
              <a:rPr dirty="0" smtClean="0" sz="1000" spc="-10">
                <a:solidFill>
                  <a:srgbClr val="938E99"/>
                </a:solidFill>
                <a:latin typeface="Tahoma"/>
                <a:cs typeface="Tahoma"/>
                <a:hlinkClick r:id="rId6"/>
              </a:rPr>
              <a:t>m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387475"/>
            <a:ext cx="9140464" cy="4574814"/>
          </a:xfrm>
          <a:custGeom>
            <a:avLst/>
            <a:gdLst/>
            <a:ahLst/>
            <a:cxnLst/>
            <a:rect l="l" t="t" r="r" b="b"/>
            <a:pathLst>
              <a:path w="9140464" h="4574814">
                <a:moveTo>
                  <a:pt x="4570051" y="0"/>
                </a:moveTo>
                <a:lnTo>
                  <a:pt x="0" y="4574814"/>
                </a:lnTo>
                <a:lnTo>
                  <a:pt x="9140464" y="4574814"/>
                </a:lnTo>
                <a:lnTo>
                  <a:pt x="4570051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35466" y="1418167"/>
            <a:ext cx="8923867" cy="4538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88913" y="1474787"/>
            <a:ext cx="8791215" cy="4400190"/>
          </a:xfrm>
          <a:custGeom>
            <a:avLst/>
            <a:gdLst/>
            <a:ahLst/>
            <a:cxnLst/>
            <a:rect l="l" t="t" r="r" b="b"/>
            <a:pathLst>
              <a:path w="8791215" h="4400190">
                <a:moveTo>
                  <a:pt x="4395427" y="0"/>
                </a:moveTo>
                <a:lnTo>
                  <a:pt x="0" y="4400190"/>
                </a:lnTo>
                <a:lnTo>
                  <a:pt x="8791215" y="4400190"/>
                </a:lnTo>
                <a:lnTo>
                  <a:pt x="4395427" y="0"/>
                </a:lnTo>
                <a:close/>
              </a:path>
            </a:pathLst>
          </a:custGeom>
          <a:solidFill>
            <a:srgbClr val="2323B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72066" y="1418167"/>
            <a:ext cx="7450667" cy="3797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27100" y="1474787"/>
            <a:ext cx="7314839" cy="3660415"/>
          </a:xfrm>
          <a:custGeom>
            <a:avLst/>
            <a:gdLst/>
            <a:ahLst/>
            <a:cxnLst/>
            <a:rect l="l" t="t" r="r" b="b"/>
            <a:pathLst>
              <a:path w="7314839" h="3660415">
                <a:moveTo>
                  <a:pt x="3657419" y="0"/>
                </a:moveTo>
                <a:lnTo>
                  <a:pt x="0" y="3660415"/>
                </a:lnTo>
                <a:lnTo>
                  <a:pt x="7314839" y="3660415"/>
                </a:lnTo>
                <a:lnTo>
                  <a:pt x="3657419" y="0"/>
                </a:lnTo>
                <a:close/>
              </a:path>
            </a:pathLst>
          </a:custGeom>
          <a:solidFill>
            <a:srgbClr val="8C91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604432" y="1418167"/>
            <a:ext cx="5985932" cy="3060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660525" y="1474787"/>
            <a:ext cx="5847989" cy="2923815"/>
          </a:xfrm>
          <a:custGeom>
            <a:avLst/>
            <a:gdLst/>
            <a:ahLst/>
            <a:cxnLst/>
            <a:rect l="l" t="t" r="r" b="b"/>
            <a:pathLst>
              <a:path w="5847989" h="2923815">
                <a:moveTo>
                  <a:pt x="2923814" y="0"/>
                </a:moveTo>
                <a:lnTo>
                  <a:pt x="0" y="2923815"/>
                </a:lnTo>
                <a:lnTo>
                  <a:pt x="5847989" y="2923815"/>
                </a:lnTo>
                <a:lnTo>
                  <a:pt x="2923814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060700" y="2154767"/>
            <a:ext cx="4529667" cy="2324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117850" y="2208212"/>
            <a:ext cx="4390664" cy="2190390"/>
          </a:xfrm>
          <a:custGeom>
            <a:avLst/>
            <a:gdLst/>
            <a:ahLst/>
            <a:cxnLst/>
            <a:rect l="l" t="t" r="r" b="b"/>
            <a:pathLst>
              <a:path w="4390664" h="2190390">
                <a:moveTo>
                  <a:pt x="2195332" y="0"/>
                </a:moveTo>
                <a:lnTo>
                  <a:pt x="0" y="2190390"/>
                </a:lnTo>
                <a:lnTo>
                  <a:pt x="4390664" y="2190390"/>
                </a:lnTo>
                <a:lnTo>
                  <a:pt x="219533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604432" y="2154767"/>
            <a:ext cx="4525432" cy="2324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660525" y="2208212"/>
            <a:ext cx="4387489" cy="2190390"/>
          </a:xfrm>
          <a:custGeom>
            <a:avLst/>
            <a:gdLst/>
            <a:ahLst/>
            <a:cxnLst/>
            <a:rect l="l" t="t" r="r" b="b"/>
            <a:pathLst>
              <a:path w="4387489" h="2190390">
                <a:moveTo>
                  <a:pt x="2193744" y="0"/>
                </a:moveTo>
                <a:lnTo>
                  <a:pt x="0" y="2190390"/>
                </a:lnTo>
                <a:lnTo>
                  <a:pt x="4387489" y="2190390"/>
                </a:lnTo>
                <a:lnTo>
                  <a:pt x="219374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797300" y="2514600"/>
            <a:ext cx="3793067" cy="19642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851275" y="2570162"/>
            <a:ext cx="3657239" cy="1828440"/>
          </a:xfrm>
          <a:custGeom>
            <a:avLst/>
            <a:gdLst/>
            <a:ahLst/>
            <a:cxnLst/>
            <a:rect l="l" t="t" r="r" b="b"/>
            <a:pathLst>
              <a:path w="3657239" h="1828440">
                <a:moveTo>
                  <a:pt x="1828619" y="0"/>
                </a:moveTo>
                <a:lnTo>
                  <a:pt x="0" y="1828440"/>
                </a:lnTo>
                <a:lnTo>
                  <a:pt x="3657239" y="1828440"/>
                </a:lnTo>
                <a:lnTo>
                  <a:pt x="1828619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608667" y="2514600"/>
            <a:ext cx="3793067" cy="19642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665287" y="2570162"/>
            <a:ext cx="3654065" cy="1828440"/>
          </a:xfrm>
          <a:custGeom>
            <a:avLst/>
            <a:gdLst/>
            <a:ahLst/>
            <a:cxnLst/>
            <a:rect l="l" t="t" r="r" b="b"/>
            <a:pathLst>
              <a:path w="3654065" h="1828440">
                <a:moveTo>
                  <a:pt x="1826853" y="0"/>
                </a:moveTo>
                <a:lnTo>
                  <a:pt x="0" y="1828440"/>
                </a:lnTo>
                <a:lnTo>
                  <a:pt x="3654065" y="1828440"/>
                </a:lnTo>
                <a:lnTo>
                  <a:pt x="1826853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801533" y="2887134"/>
            <a:ext cx="4516967" cy="23283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856037" y="2941637"/>
            <a:ext cx="4381140" cy="2193565"/>
          </a:xfrm>
          <a:custGeom>
            <a:avLst/>
            <a:gdLst/>
            <a:ahLst/>
            <a:cxnLst/>
            <a:rect l="l" t="t" r="r" b="b"/>
            <a:pathLst>
              <a:path w="4381140" h="2193565">
                <a:moveTo>
                  <a:pt x="2190570" y="0"/>
                </a:moveTo>
                <a:lnTo>
                  <a:pt x="0" y="2193565"/>
                </a:lnTo>
                <a:lnTo>
                  <a:pt x="4381140" y="2193565"/>
                </a:lnTo>
                <a:lnTo>
                  <a:pt x="2190570" y="0"/>
                </a:lnTo>
                <a:close/>
              </a:path>
            </a:pathLst>
          </a:custGeom>
          <a:solidFill>
            <a:srgbClr val="8C91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262033" y="3623734"/>
            <a:ext cx="3052232" cy="15917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318125" y="3678237"/>
            <a:ext cx="2917464" cy="1456965"/>
          </a:xfrm>
          <a:custGeom>
            <a:avLst/>
            <a:gdLst/>
            <a:ahLst/>
            <a:cxnLst/>
            <a:rect l="l" t="t" r="r" b="b"/>
            <a:pathLst>
              <a:path w="2917464" h="1456965">
                <a:moveTo>
                  <a:pt x="1458553" y="0"/>
                </a:moveTo>
                <a:lnTo>
                  <a:pt x="0" y="1456965"/>
                </a:lnTo>
                <a:lnTo>
                  <a:pt x="2917464" y="1456965"/>
                </a:lnTo>
                <a:lnTo>
                  <a:pt x="1458553" y="0"/>
                </a:lnTo>
                <a:close/>
              </a:path>
            </a:pathLst>
          </a:custGeom>
          <a:solidFill>
            <a:srgbClr val="6B71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884766" y="2887134"/>
            <a:ext cx="4516967" cy="2328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938212" y="2941637"/>
            <a:ext cx="4381140" cy="2193565"/>
          </a:xfrm>
          <a:custGeom>
            <a:avLst/>
            <a:gdLst/>
            <a:ahLst/>
            <a:cxnLst/>
            <a:rect l="l" t="t" r="r" b="b"/>
            <a:pathLst>
              <a:path w="4381140" h="2193565">
                <a:moveTo>
                  <a:pt x="2190570" y="0"/>
                </a:moveTo>
                <a:lnTo>
                  <a:pt x="0" y="2193565"/>
                </a:lnTo>
                <a:lnTo>
                  <a:pt x="4381140" y="2193565"/>
                </a:lnTo>
                <a:lnTo>
                  <a:pt x="2190570" y="0"/>
                </a:lnTo>
                <a:close/>
              </a:path>
            </a:pathLst>
          </a:custGeom>
          <a:solidFill>
            <a:srgbClr val="8C91D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72066" y="3623734"/>
            <a:ext cx="3060700" cy="15917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927100" y="3678237"/>
            <a:ext cx="2925403" cy="1456965"/>
          </a:xfrm>
          <a:custGeom>
            <a:avLst/>
            <a:gdLst/>
            <a:ahLst/>
            <a:cxnLst/>
            <a:rect l="l" t="t" r="r" b="b"/>
            <a:pathLst>
              <a:path w="2925403" h="1456965">
                <a:moveTo>
                  <a:pt x="1462700" y="0"/>
                </a:moveTo>
                <a:lnTo>
                  <a:pt x="0" y="1456965"/>
                </a:lnTo>
                <a:lnTo>
                  <a:pt x="2925403" y="1456965"/>
                </a:lnTo>
                <a:lnTo>
                  <a:pt x="1462700" y="0"/>
                </a:lnTo>
                <a:close/>
              </a:path>
            </a:pathLst>
          </a:custGeom>
          <a:solidFill>
            <a:srgbClr val="6B71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612900" y="3623734"/>
            <a:ext cx="3048000" cy="15917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1666875" y="3678237"/>
            <a:ext cx="2912703" cy="1456965"/>
          </a:xfrm>
          <a:custGeom>
            <a:avLst/>
            <a:gdLst/>
            <a:ahLst/>
            <a:cxnLst/>
            <a:rect l="l" t="t" r="r" b="b"/>
            <a:pathLst>
              <a:path w="2912703" h="1456965">
                <a:moveTo>
                  <a:pt x="1456350" y="0"/>
                </a:moveTo>
                <a:lnTo>
                  <a:pt x="0" y="1456965"/>
                </a:lnTo>
                <a:lnTo>
                  <a:pt x="2912703" y="1456965"/>
                </a:lnTo>
                <a:lnTo>
                  <a:pt x="1456350" y="0"/>
                </a:lnTo>
                <a:close/>
              </a:path>
            </a:pathLst>
          </a:custGeom>
          <a:solidFill>
            <a:srgbClr val="5B62B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529666" y="3623734"/>
            <a:ext cx="3060700" cy="15917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584700" y="3678237"/>
            <a:ext cx="2925403" cy="1456965"/>
          </a:xfrm>
          <a:custGeom>
            <a:avLst/>
            <a:gdLst/>
            <a:ahLst/>
            <a:cxnLst/>
            <a:rect l="l" t="t" r="r" b="b"/>
            <a:pathLst>
              <a:path w="2925403" h="1456965">
                <a:moveTo>
                  <a:pt x="1462700" y="0"/>
                </a:moveTo>
                <a:lnTo>
                  <a:pt x="0" y="1456965"/>
                </a:lnTo>
                <a:lnTo>
                  <a:pt x="2925403" y="1456965"/>
                </a:lnTo>
                <a:lnTo>
                  <a:pt x="1462700" y="0"/>
                </a:lnTo>
                <a:close/>
              </a:path>
            </a:pathLst>
          </a:custGeom>
          <a:solidFill>
            <a:srgbClr val="5B62B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379890" y="1634765"/>
            <a:ext cx="413384" cy="1676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0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1000" spc="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22737" y="1896193"/>
            <a:ext cx="445134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05410" marR="12700" indent="-93345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08512" y="1922101"/>
            <a:ext cx="431800" cy="106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95787" y="2132731"/>
            <a:ext cx="844550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1910" marR="12700" indent="-29845">
              <a:lnSpc>
                <a:spcPts val="630"/>
              </a:lnSpc>
              <a:tabLst>
                <a:tab pos="437515" algn="l"/>
                <a:tab pos="518159" algn="l"/>
              </a:tabLst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	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 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		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68825" y="2340543"/>
            <a:ext cx="386080" cy="2622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12700" marR="12700" indent="0">
              <a:lnSpc>
                <a:spcPct val="9030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ll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00525" y="2409464"/>
            <a:ext cx="262890" cy="106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11600" y="2131143"/>
            <a:ext cx="418465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102870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30712" y="2632793"/>
            <a:ext cx="254635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3495" marR="12700" indent="-11430">
              <a:lnSpc>
                <a:spcPts val="630"/>
              </a:lnSpc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Log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ic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Math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43175" y="4302842"/>
            <a:ext cx="387985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34925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if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85186" y="4754202"/>
            <a:ext cx="1926589" cy="106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620395" algn="l"/>
                <a:tab pos="1654810" algn="l"/>
              </a:tabLst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	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5" b="1">
                <a:solidFill>
                  <a:srgbClr val="FFFFFF"/>
                </a:solidFill>
                <a:latin typeface="Arial Black"/>
                <a:cs typeface="Arial Black"/>
              </a:rPr>
              <a:t>w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76487" y="4834637"/>
            <a:ext cx="2014220" cy="106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&amp; 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   </a:t>
            </a:r>
            <a:r>
              <a:rPr dirty="0" smtClean="0" sz="600" spc="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teratur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  </a:t>
            </a:r>
            <a:r>
              <a:rPr dirty="0" smtClean="0" sz="600" spc="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baseline="9259" sz="900" spc="-15" b="1">
                <a:solidFill>
                  <a:srgbClr val="FFFFFF"/>
                </a:solidFill>
                <a:latin typeface="Arial Black"/>
                <a:cs typeface="Arial Black"/>
              </a:rPr>
              <a:t>Languag</a:t>
            </a:r>
            <a:r>
              <a:rPr dirty="0" smtClean="0" baseline="9259" sz="900" spc="-7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baseline="9259" sz="900" spc="-7" b="1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ns,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05263" y="4919302"/>
            <a:ext cx="328930" cy="106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175761" y="4266243"/>
            <a:ext cx="489584" cy="3384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87630">
              <a:lnSpc>
                <a:spcPct val="8850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my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 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21025" y="4579048"/>
            <a:ext cx="977900" cy="106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9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av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26561" y="4663715"/>
            <a:ext cx="801370" cy="106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471170" algn="l"/>
              </a:tabLst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li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f	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97287" y="4321326"/>
            <a:ext cx="700405" cy="2832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41300">
              <a:lnSpc>
                <a:spcPct val="100000"/>
              </a:lnSpc>
            </a:pP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ma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65350" y="4545728"/>
            <a:ext cx="932180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3655" marR="12700" indent="-21590">
              <a:lnSpc>
                <a:spcPts val="630"/>
              </a:lnSpc>
              <a:tabLst>
                <a:tab pos="553720" algn="l"/>
              </a:tabLst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W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901825" y="4761020"/>
            <a:ext cx="410845" cy="2622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12700" marR="12700" indent="12700">
              <a:lnSpc>
                <a:spcPct val="90300"/>
              </a:lnSpc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il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W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59799" y="4919302"/>
            <a:ext cx="1005205" cy="106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476884" algn="l"/>
              </a:tabLst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W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f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638675" y="4310781"/>
            <a:ext cx="600710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165100">
              <a:lnSpc>
                <a:spcPts val="630"/>
              </a:lnSpc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iz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421312" y="3586881"/>
            <a:ext cx="1286510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56845" marR="12700" indent="-144780">
              <a:lnSpc>
                <a:spcPts val="630"/>
              </a:lnSpc>
              <a:tabLst>
                <a:tab pos="697865" algn="l"/>
                <a:tab pos="807720" algn="l"/>
              </a:tabLst>
            </a:pP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iz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		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iz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051425" y="3955181"/>
            <a:ext cx="630555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00660" marR="12700" indent="-188595">
              <a:lnSpc>
                <a:spcPts val="630"/>
              </a:lnSpc>
            </a:pP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iz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 Pl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524625" y="3955181"/>
            <a:ext cx="600710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140970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iz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858000" y="4266181"/>
            <a:ext cx="578485" cy="2622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12700" marR="12700" indent="-635">
              <a:lnSpc>
                <a:spcPct val="9030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-P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488237" y="4866256"/>
            <a:ext cx="600710" cy="2622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12700" marR="12700" indent="-26670">
              <a:lnSpc>
                <a:spcPct val="90300"/>
              </a:lnSpc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ess,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 M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li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tary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iz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326314" y="4628789"/>
            <a:ext cx="199390" cy="106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Law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97512" y="4310781"/>
            <a:ext cx="493395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22860" marR="12700" indent="-10795">
              <a:lnSpc>
                <a:spcPts val="630"/>
              </a:lnSpc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mm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270625" y="4310781"/>
            <a:ext cx="351155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6350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W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445250" y="4599706"/>
            <a:ext cx="549910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19050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145087" y="4599706"/>
            <a:ext cx="490855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52069" marR="12700" indent="-40005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413375" y="4900252"/>
            <a:ext cx="1858010" cy="1860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>
              <a:lnSpc>
                <a:spcPct val="100000"/>
              </a:lnSpc>
              <a:tabLst>
                <a:tab pos="889635" algn="l"/>
                <a:tab pos="1452245" algn="l"/>
              </a:tabLst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	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endParaRPr sz="600">
              <a:latin typeface="Arial Black"/>
              <a:cs typeface="Arial Black"/>
            </a:endParaRPr>
          </a:p>
          <a:p>
            <a:pPr algn="ctr" marL="5715">
              <a:lnSpc>
                <a:spcPts val="635"/>
              </a:lnSpc>
              <a:tabLst>
                <a:tab pos="629285" algn="l"/>
                <a:tab pos="1451610" algn="l"/>
              </a:tabLst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&amp;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mm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ng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851400" y="4912443"/>
            <a:ext cx="421640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67945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737225" y="4558281"/>
            <a:ext cx="621665" cy="2622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12700" marR="12700" indent="-635">
              <a:lnSpc>
                <a:spcPct val="9030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75168" y="2900513"/>
            <a:ext cx="509905" cy="1371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800" spc="-15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800" spc="-1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800" spc="0" b="1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ac</a:t>
            </a:r>
            <a:r>
              <a:rPr dirty="0" smtClean="0" sz="800" spc="-1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800">
              <a:latin typeface="Arial Black"/>
              <a:cs typeface="Arial Black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281468" y="3246588"/>
            <a:ext cx="602615" cy="1371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-15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ement</a:t>
            </a:r>
            <a:endParaRPr sz="800">
              <a:latin typeface="Arial Black"/>
              <a:cs typeface="Arial Black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917950" y="3582118"/>
            <a:ext cx="587375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90805" marR="12700" indent="-78740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mi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643312" y="3177156"/>
            <a:ext cx="413384" cy="2622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12700" marR="12700" indent="0">
              <a:lnSpc>
                <a:spcPct val="90300"/>
              </a:lnSpc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Mater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343400" y="3924955"/>
            <a:ext cx="494665" cy="2336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51435" marR="12700" indent="-39370">
              <a:lnSpc>
                <a:spcPts val="869"/>
              </a:lnSpc>
            </a:pP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800" spc="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ca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Agen</a:t>
            </a:r>
            <a:r>
              <a:rPr dirty="0" smtClean="0" sz="800" spc="-1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800">
              <a:latin typeface="Arial Black"/>
              <a:cs typeface="Arial Black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994150" y="2870918"/>
            <a:ext cx="431165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40005">
              <a:lnSpc>
                <a:spcPts val="630"/>
              </a:lnSpc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960914" y="2387240"/>
            <a:ext cx="553085" cy="4540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93675">
              <a:lnSpc>
                <a:spcPct val="100000"/>
              </a:lnSpc>
            </a:pPr>
            <a:r>
              <a:rPr dirty="0" smtClean="0" sz="1000" b="1">
                <a:solidFill>
                  <a:srgbClr val="FFFFFF"/>
                </a:solidFill>
                <a:latin typeface="Arial Black"/>
                <a:cs typeface="Arial Black"/>
              </a:rPr>
              <a:t>Ti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me</a:t>
            </a:r>
            <a:endParaRPr sz="1000">
              <a:latin typeface="Arial Black"/>
              <a:cs typeface="Arial Black"/>
            </a:endParaRPr>
          </a:p>
          <a:p>
            <a:pPr>
              <a:lnSpc>
                <a:spcPts val="500"/>
              </a:lnSpc>
              <a:spcBef>
                <a:spcPts val="32"/>
              </a:spcBef>
            </a:pPr>
            <a:endParaRPr sz="500"/>
          </a:p>
          <a:p>
            <a:pPr marL="12700" marR="146050" indent="15875">
              <a:lnSpc>
                <a:spcPts val="869"/>
              </a:lnSpc>
            </a:pP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Ev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en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800" spc="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800">
              <a:latin typeface="Arial Black"/>
              <a:cs typeface="Arial Black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627414" y="2387240"/>
            <a:ext cx="506730" cy="419734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0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endParaRPr sz="1000">
              <a:latin typeface="Arial Black"/>
              <a:cs typeface="Arial Black"/>
            </a:endParaRPr>
          </a:p>
          <a:p>
            <a:pPr>
              <a:lnSpc>
                <a:spcPts val="700"/>
              </a:lnSpc>
              <a:spcBef>
                <a:spcPts val="33"/>
              </a:spcBef>
            </a:pPr>
            <a:endParaRPr sz="700"/>
          </a:p>
          <a:p>
            <a:pPr marL="229235" marR="12700" indent="-27940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 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105400" y="3197880"/>
            <a:ext cx="449580" cy="2336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28575">
              <a:lnSpc>
                <a:spcPts val="869"/>
              </a:lnSpc>
            </a:pP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Ac</a:t>
            </a:r>
            <a:r>
              <a:rPr dirty="0" smtClean="0" sz="800" spc="-1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800" spc="-15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 Ac</a:t>
            </a:r>
            <a:r>
              <a:rPr dirty="0" smtClean="0" sz="800" spc="-1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ons</a:t>
            </a:r>
            <a:endParaRPr sz="800">
              <a:latin typeface="Arial Black"/>
              <a:cs typeface="Arial Black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784725" y="3558242"/>
            <a:ext cx="340995" cy="2336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5080">
              <a:lnSpc>
                <a:spcPts val="869"/>
              </a:lnSpc>
            </a:pP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Pl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ans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800" spc="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ls</a:t>
            </a:r>
            <a:endParaRPr sz="800">
              <a:latin typeface="Arial Black"/>
              <a:cs typeface="Arial Black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443537" y="2792053"/>
            <a:ext cx="511175" cy="1676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Ag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197225" y="2816498"/>
            <a:ext cx="610870" cy="2768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6830" marR="12700" indent="-24765">
              <a:lnSpc>
                <a:spcPts val="1030"/>
              </a:lnSpc>
            </a:pPr>
            <a:r>
              <a:rPr dirty="0" smtClean="0" sz="100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ys</a:t>
            </a:r>
            <a:r>
              <a:rPr dirty="0" smtClean="0" sz="1000" spc="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 O</a:t>
            </a:r>
            <a:r>
              <a:rPr dirty="0" smtClean="0" sz="1000" spc="-5" b="1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j</a:t>
            </a:r>
            <a:r>
              <a:rPr dirty="0" smtClean="0" sz="10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865437" y="3891551"/>
            <a:ext cx="511809" cy="292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9685" marR="12700" indent="-7620">
              <a:lnSpc>
                <a:spcPts val="1100"/>
              </a:lnSpc>
            </a:pPr>
            <a:r>
              <a:rPr dirty="0" smtClean="0" sz="100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10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mtClean="0" sz="1000" spc="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838825" y="3169239"/>
            <a:ext cx="491490" cy="292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3175">
              <a:lnSpc>
                <a:spcPts val="1100"/>
              </a:lnSpc>
            </a:pP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-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 i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z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10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715000" y="3891551"/>
            <a:ext cx="690880" cy="292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89535">
              <a:lnSpc>
                <a:spcPts val="1100"/>
              </a:lnSpc>
            </a:pPr>
            <a:r>
              <a:rPr dirty="0" smtClean="0" sz="100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10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Ac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1000" spc="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1000" spc="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1000" spc="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854325" y="3169239"/>
            <a:ext cx="490220" cy="292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24130">
              <a:lnSpc>
                <a:spcPts val="1100"/>
              </a:lnSpc>
            </a:pPr>
            <a:r>
              <a:rPr dirty="0" smtClean="0" sz="1000" spc="-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ng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1000" spc="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1000" spc="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1000" spc="-1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10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387024" y="4557859"/>
            <a:ext cx="370840" cy="1371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800" spc="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endParaRPr sz="800">
              <a:latin typeface="Arial Black"/>
              <a:cs typeface="Arial Black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13237" y="4667990"/>
            <a:ext cx="518795" cy="1371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Beha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endParaRPr sz="800">
              <a:latin typeface="Arial Black"/>
              <a:cs typeface="Arial Black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268662" y="3558242"/>
            <a:ext cx="370205" cy="2336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67310">
              <a:lnSpc>
                <a:spcPts val="869"/>
              </a:lnSpc>
            </a:pPr>
            <a:r>
              <a:rPr dirty="0" smtClean="0" sz="80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800" spc="0" b="1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 Fo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ms</a:t>
            </a:r>
            <a:endParaRPr sz="800">
              <a:latin typeface="Arial Black"/>
              <a:cs typeface="Arial Black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619500" y="3964138"/>
            <a:ext cx="375285" cy="1371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Pl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800">
              <a:latin typeface="Arial Black"/>
              <a:cs typeface="Arial Black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500312" y="3599013"/>
            <a:ext cx="467359" cy="1371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800" spc="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800" spc="-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800" spc="-10" b="1">
                <a:solidFill>
                  <a:srgbClr val="FFFFFF"/>
                </a:solidFill>
                <a:latin typeface="Arial Black"/>
                <a:cs typeface="Arial Black"/>
              </a:rPr>
              <a:t>ogy</a:t>
            </a:r>
            <a:endParaRPr sz="800">
              <a:latin typeface="Arial Black"/>
              <a:cs typeface="Arial Black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082800" y="3955181"/>
            <a:ext cx="473709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69850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 G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74737" y="4912443"/>
            <a:ext cx="574675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115570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 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757362" y="4310781"/>
            <a:ext cx="473709" cy="1739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52069">
              <a:lnSpc>
                <a:spcPts val="630"/>
              </a:lnSpc>
            </a:pPr>
            <a:r>
              <a:rPr dirty="0" smtClean="0" sz="60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600" spc="0" b="1">
                <a:solidFill>
                  <a:srgbClr val="FFFFFF"/>
                </a:solidFill>
                <a:latin typeface="Arial Black"/>
                <a:cs typeface="Arial Black"/>
              </a:rPr>
              <a:t> G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506537" y="4628789"/>
            <a:ext cx="372110" cy="1060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W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mtClean="0" sz="600" spc="-10" b="1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mtClean="0" sz="600" spc="-5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76123" y="1426484"/>
            <a:ext cx="3636645" cy="5600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235">
                <a:latin typeface="Arial"/>
                <a:cs typeface="Arial"/>
              </a:rPr>
              <a:t>T</a:t>
            </a:r>
            <a:r>
              <a:rPr dirty="0" smtClean="0" sz="2000" spc="0">
                <a:latin typeface="Arial"/>
                <a:cs typeface="Arial"/>
              </a:rPr>
              <a:t>ens</a:t>
            </a:r>
            <a:r>
              <a:rPr dirty="0" smtClean="0" sz="2000" spc="-10">
                <a:latin typeface="Arial"/>
                <a:cs typeface="Arial"/>
              </a:rPr>
              <a:t> </a:t>
            </a:r>
            <a:r>
              <a:rPr dirty="0" smtClean="0" sz="2000" spc="0">
                <a:latin typeface="Arial"/>
                <a:cs typeface="Arial"/>
              </a:rPr>
              <a:t>o</a:t>
            </a:r>
            <a:r>
              <a:rPr dirty="0" smtClean="0" sz="2000" spc="-10">
                <a:latin typeface="Arial"/>
                <a:cs typeface="Arial"/>
              </a:rPr>
              <a:t>f</a:t>
            </a:r>
            <a:r>
              <a:rPr dirty="0" smtClean="0" sz="2000" spc="-15">
                <a:latin typeface="Arial"/>
                <a:cs typeface="Arial"/>
              </a:rPr>
              <a:t> </a:t>
            </a:r>
            <a:r>
              <a:rPr dirty="0" smtClean="0" sz="2000" spc="-20">
                <a:latin typeface="Arial"/>
                <a:cs typeface="Arial"/>
              </a:rPr>
              <a:t>t</a:t>
            </a:r>
            <a:r>
              <a:rPr dirty="0" smtClean="0" sz="2000" spc="0">
                <a:latin typeface="Arial"/>
                <a:cs typeface="Arial"/>
              </a:rPr>
              <a:t>housands</a:t>
            </a:r>
            <a:r>
              <a:rPr dirty="0" smtClean="0" sz="2000" spc="-10">
                <a:latin typeface="Arial"/>
                <a:cs typeface="Arial"/>
              </a:rPr>
              <a:t> </a:t>
            </a:r>
            <a:r>
              <a:rPr dirty="0" smtClean="0" sz="2000" spc="0">
                <a:latin typeface="Arial"/>
                <a:cs typeface="Arial"/>
              </a:rPr>
              <a:t>o</a:t>
            </a:r>
            <a:r>
              <a:rPr dirty="0" smtClean="0" sz="2000" spc="-10">
                <a:latin typeface="Arial"/>
                <a:cs typeface="Arial"/>
              </a:rPr>
              <a:t>f</a:t>
            </a:r>
            <a:r>
              <a:rPr dirty="0" smtClean="0" sz="2000" spc="-15">
                <a:latin typeface="Arial"/>
                <a:cs typeface="Arial"/>
              </a:rPr>
              <a:t> </a:t>
            </a:r>
            <a:r>
              <a:rPr dirty="0" smtClean="0" sz="2000" spc="-15">
                <a:latin typeface="Arial"/>
                <a:cs typeface="Arial"/>
              </a:rPr>
              <a:t>P</a:t>
            </a:r>
            <a:r>
              <a:rPr dirty="0" smtClean="0" sz="2000" spc="-5">
                <a:latin typeface="Arial"/>
                <a:cs typeface="Arial"/>
              </a:rPr>
              <a:t>r</a:t>
            </a:r>
            <a:r>
              <a:rPr dirty="0" smtClean="0" sz="2000" spc="0">
                <a:latin typeface="Arial"/>
                <a:cs typeface="Arial"/>
              </a:rPr>
              <a:t>ed</a:t>
            </a:r>
            <a:r>
              <a:rPr dirty="0" smtClean="0" sz="2000" spc="5">
                <a:latin typeface="Arial"/>
                <a:cs typeface="Arial"/>
              </a:rPr>
              <a:t>i</a:t>
            </a:r>
            <a:r>
              <a:rPr dirty="0" smtClean="0" sz="2000" spc="0">
                <a:latin typeface="Arial"/>
                <a:cs typeface="Arial"/>
              </a:rPr>
              <a:t>ca</a:t>
            </a:r>
            <a:r>
              <a:rPr dirty="0" smtClean="0" sz="2000" spc="-20">
                <a:latin typeface="Arial"/>
                <a:cs typeface="Arial"/>
              </a:rPr>
              <a:t>t</a:t>
            </a:r>
            <a:r>
              <a:rPr dirty="0" smtClean="0" sz="2000" spc="0">
                <a:latin typeface="Arial"/>
                <a:cs typeface="Arial"/>
              </a:rPr>
              <a:t>es</a:t>
            </a:r>
            <a:endParaRPr sz="2000">
              <a:latin typeface="Arial"/>
              <a:cs typeface="Arial"/>
            </a:endParaRPr>
          </a:p>
          <a:p>
            <a:pPr marL="274320">
              <a:lnSpc>
                <a:spcPct val="100000"/>
              </a:lnSpc>
              <a:spcBef>
                <a:spcPts val="265"/>
              </a:spcBef>
            </a:pP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b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e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t</a:t>
            </a:r>
            <a:r>
              <a:rPr dirty="0" smtClean="0" sz="1400" spc="-15" b="1">
                <a:solidFill>
                  <a:srgbClr val="000099"/>
                </a:solidFill>
                <a:latin typeface="Tahoma"/>
                <a:cs typeface="Tahoma"/>
              </a:rPr>
              <a:t>w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e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e</a:t>
            </a:r>
            <a:r>
              <a:rPr dirty="0" smtClean="0" sz="1400" spc="0" b="1">
                <a:solidFill>
                  <a:srgbClr val="000099"/>
                </a:solidFill>
                <a:latin typeface="Tahoma"/>
                <a:cs typeface="Tahoma"/>
              </a:rPr>
              <a:t>n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,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mtClean="0" sz="1400" spc="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o</a:t>
            </a:r>
            <a:r>
              <a:rPr dirty="0" smtClean="0" sz="1400" spc="-15" b="1">
                <a:solidFill>
                  <a:srgbClr val="000099"/>
                </a:solidFill>
                <a:latin typeface="Tahoma"/>
                <a:cs typeface="Tahoma"/>
              </a:rPr>
              <a:t>w</a:t>
            </a:r>
            <a:r>
              <a:rPr dirty="0" smtClean="0" sz="1400" spc="-15" b="1">
                <a:solidFill>
                  <a:srgbClr val="000099"/>
                </a:solidFill>
                <a:latin typeface="Tahoma"/>
                <a:cs typeface="Tahoma"/>
              </a:rPr>
              <a:t>n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s,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mtClean="0" sz="1400" spc="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is</a:t>
            </a:r>
            <a:r>
              <a:rPr dirty="0" smtClean="0" sz="1400" spc="-15" b="1">
                <a:solidFill>
                  <a:srgbClr val="000099"/>
                </a:solidFill>
                <a:latin typeface="Tahoma"/>
                <a:cs typeface="Tahoma"/>
              </a:rPr>
              <a:t>a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,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mtClean="0" sz="1400" spc="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b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e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li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e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fs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76123" y="2010705"/>
            <a:ext cx="3267710" cy="2546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600" spc="-10">
                <a:latin typeface="Arial"/>
                <a:cs typeface="Arial"/>
              </a:rPr>
              <a:t>H</a:t>
            </a:r>
            <a:r>
              <a:rPr dirty="0" smtClean="0" sz="1600" spc="-5">
                <a:latin typeface="Arial"/>
                <a:cs typeface="Arial"/>
              </a:rPr>
              <a:t>u</a:t>
            </a:r>
            <a:r>
              <a:rPr dirty="0" smtClean="0" sz="1600" spc="-5">
                <a:latin typeface="Arial"/>
                <a:cs typeface="Arial"/>
              </a:rPr>
              <a:t>n</a:t>
            </a:r>
            <a:r>
              <a:rPr dirty="0" smtClean="0" sz="1600" spc="-5">
                <a:latin typeface="Arial"/>
                <a:cs typeface="Arial"/>
              </a:rPr>
              <a:t>d</a:t>
            </a:r>
            <a:r>
              <a:rPr dirty="0" smtClean="0" sz="1600" spc="0">
                <a:latin typeface="Arial"/>
                <a:cs typeface="Arial"/>
              </a:rPr>
              <a:t>r</a:t>
            </a:r>
            <a:r>
              <a:rPr dirty="0" smtClean="0" sz="1600" spc="-5">
                <a:latin typeface="Arial"/>
                <a:cs typeface="Arial"/>
              </a:rPr>
              <a:t>e</a:t>
            </a:r>
            <a:r>
              <a:rPr dirty="0" smtClean="0" sz="1600" spc="-5">
                <a:latin typeface="Arial"/>
                <a:cs typeface="Arial"/>
              </a:rPr>
              <a:t>d</a:t>
            </a:r>
            <a:r>
              <a:rPr dirty="0" smtClean="0" sz="1600" spc="0">
                <a:latin typeface="Arial"/>
                <a:cs typeface="Arial"/>
              </a:rPr>
              <a:t>s</a:t>
            </a:r>
            <a:r>
              <a:rPr dirty="0" smtClean="0" sz="1600" spc="5">
                <a:latin typeface="Arial"/>
                <a:cs typeface="Arial"/>
              </a:rPr>
              <a:t> </a:t>
            </a:r>
            <a:r>
              <a:rPr dirty="0" smtClean="0" sz="1600" spc="-5">
                <a:latin typeface="Arial"/>
                <a:cs typeface="Arial"/>
              </a:rPr>
              <a:t>o</a:t>
            </a:r>
            <a:r>
              <a:rPr dirty="0" smtClean="0" sz="1600" spc="-5">
                <a:latin typeface="Arial"/>
                <a:cs typeface="Arial"/>
              </a:rPr>
              <a:t>f</a:t>
            </a:r>
            <a:r>
              <a:rPr dirty="0" smtClean="0" sz="1600" spc="1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t</a:t>
            </a:r>
            <a:r>
              <a:rPr dirty="0" smtClean="0" sz="1600" spc="-5">
                <a:latin typeface="Arial"/>
                <a:cs typeface="Arial"/>
              </a:rPr>
              <a:t>h</a:t>
            </a:r>
            <a:r>
              <a:rPr dirty="0" smtClean="0" sz="1600" spc="-5">
                <a:latin typeface="Arial"/>
                <a:cs typeface="Arial"/>
              </a:rPr>
              <a:t>o</a:t>
            </a:r>
            <a:r>
              <a:rPr dirty="0" smtClean="0" sz="1600" spc="-5">
                <a:latin typeface="Arial"/>
                <a:cs typeface="Arial"/>
              </a:rPr>
              <a:t>u</a:t>
            </a:r>
            <a:r>
              <a:rPr dirty="0" smtClean="0" sz="1600" spc="0">
                <a:latin typeface="Arial"/>
                <a:cs typeface="Arial"/>
              </a:rPr>
              <a:t>s</a:t>
            </a:r>
            <a:r>
              <a:rPr dirty="0" smtClean="0" sz="1600" spc="-5">
                <a:latin typeface="Arial"/>
                <a:cs typeface="Arial"/>
              </a:rPr>
              <a:t>a</a:t>
            </a:r>
            <a:r>
              <a:rPr dirty="0" smtClean="0" sz="1600" spc="-5">
                <a:latin typeface="Arial"/>
                <a:cs typeface="Arial"/>
              </a:rPr>
              <a:t>n</a:t>
            </a:r>
            <a:r>
              <a:rPr dirty="0" smtClean="0" sz="1600" spc="-5">
                <a:latin typeface="Arial"/>
                <a:cs typeface="Arial"/>
              </a:rPr>
              <a:t>d</a:t>
            </a:r>
            <a:r>
              <a:rPr dirty="0" smtClean="0" sz="1600" spc="0">
                <a:latin typeface="Arial"/>
                <a:cs typeface="Arial"/>
              </a:rPr>
              <a:t>s</a:t>
            </a:r>
            <a:r>
              <a:rPr dirty="0" smtClean="0" sz="1600" spc="5">
                <a:latin typeface="Arial"/>
                <a:cs typeface="Arial"/>
              </a:rPr>
              <a:t> </a:t>
            </a:r>
            <a:r>
              <a:rPr dirty="0" smtClean="0" sz="1600" spc="-5">
                <a:latin typeface="Arial"/>
                <a:cs typeface="Arial"/>
              </a:rPr>
              <a:t>o</a:t>
            </a:r>
            <a:r>
              <a:rPr dirty="0" smtClean="0" sz="1600" spc="-5">
                <a:latin typeface="Arial"/>
                <a:cs typeface="Arial"/>
              </a:rPr>
              <a:t>f</a:t>
            </a:r>
            <a:r>
              <a:rPr dirty="0" smtClean="0" sz="1600" spc="10">
                <a:latin typeface="Arial"/>
                <a:cs typeface="Arial"/>
              </a:rPr>
              <a:t> </a:t>
            </a:r>
            <a:r>
              <a:rPr dirty="0" smtClean="0" sz="1600" spc="-10">
                <a:latin typeface="Arial"/>
                <a:cs typeface="Arial"/>
              </a:rPr>
              <a:t>C</a:t>
            </a:r>
            <a:r>
              <a:rPr dirty="0" smtClean="0" sz="1600" spc="-5">
                <a:latin typeface="Arial"/>
                <a:cs typeface="Arial"/>
              </a:rPr>
              <a:t>o</a:t>
            </a:r>
            <a:r>
              <a:rPr dirty="0" smtClean="0" sz="1600" spc="-5">
                <a:latin typeface="Arial"/>
                <a:cs typeface="Arial"/>
              </a:rPr>
              <a:t>n</a:t>
            </a:r>
            <a:r>
              <a:rPr dirty="0" smtClean="0" sz="1600" spc="0">
                <a:latin typeface="Arial"/>
                <a:cs typeface="Arial"/>
              </a:rPr>
              <a:t>c</a:t>
            </a:r>
            <a:r>
              <a:rPr dirty="0" smtClean="0" sz="1600" spc="-5">
                <a:latin typeface="Arial"/>
                <a:cs typeface="Arial"/>
              </a:rPr>
              <a:t>e</a:t>
            </a:r>
            <a:r>
              <a:rPr dirty="0" smtClean="0" sz="1600" spc="-5">
                <a:latin typeface="Arial"/>
                <a:cs typeface="Arial"/>
              </a:rPr>
              <a:t>p</a:t>
            </a:r>
            <a:r>
              <a:rPr dirty="0" smtClean="0" sz="1600" spc="0">
                <a:latin typeface="Arial"/>
                <a:cs typeface="Arial"/>
              </a:rPr>
              <a:t>t</a:t>
            </a:r>
            <a:r>
              <a:rPr dirty="0" smtClean="0" sz="1600" spc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195260" y="2262146"/>
            <a:ext cx="2235835" cy="4819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11100"/>
              </a:lnSpc>
            </a:pPr>
            <a:r>
              <a:rPr dirty="0" smtClean="0" sz="1400" b="1">
                <a:solidFill>
                  <a:srgbClr val="000099"/>
                </a:solidFill>
                <a:latin typeface="Tahoma"/>
                <a:cs typeface="Tahoma"/>
              </a:rPr>
              <a:t>Ci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t</a:t>
            </a:r>
            <a:r>
              <a:rPr dirty="0" smtClean="0" sz="1400" spc="-20" b="1">
                <a:solidFill>
                  <a:srgbClr val="000099"/>
                </a:solidFill>
                <a:latin typeface="Tahoma"/>
                <a:cs typeface="Tahoma"/>
              </a:rPr>
              <a:t>y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O</a:t>
            </a:r>
            <a:r>
              <a:rPr dirty="0" smtClean="0" sz="1400" spc="0" b="1">
                <a:solidFill>
                  <a:srgbClr val="000099"/>
                </a:solidFill>
                <a:latin typeface="Tahoma"/>
                <a:cs typeface="Tahoma"/>
              </a:rPr>
              <a:t>f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L</a:t>
            </a:r>
            <a:r>
              <a:rPr dirty="0" smtClean="0" sz="1400" spc="0" b="1">
                <a:solidFill>
                  <a:srgbClr val="000099"/>
                </a:solidFill>
                <a:latin typeface="Tahoma"/>
                <a:cs typeface="Tahoma"/>
              </a:rPr>
              <a:t>j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ubl</a:t>
            </a:r>
            <a:r>
              <a:rPr dirty="0" smtClean="0" sz="1400" spc="0" b="1">
                <a:solidFill>
                  <a:srgbClr val="000099"/>
                </a:solidFill>
                <a:latin typeface="Tahoma"/>
                <a:cs typeface="Tahoma"/>
              </a:rPr>
              <a:t>j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an</a:t>
            </a:r>
            <a:r>
              <a:rPr dirty="0" smtClean="0" sz="1400" spc="-15" b="1">
                <a:solidFill>
                  <a:srgbClr val="000099"/>
                </a:solidFill>
                <a:latin typeface="Tahoma"/>
                <a:cs typeface="Tahoma"/>
              </a:rPr>
              <a:t>a</a:t>
            </a:r>
            <a:r>
              <a:rPr dirty="0" smtClean="0" sz="1400" spc="0" b="1">
                <a:solidFill>
                  <a:srgbClr val="000099"/>
                </a:solidFill>
                <a:latin typeface="Tahoma"/>
                <a:cs typeface="Tahoma"/>
              </a:rPr>
              <a:t>S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l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o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v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e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nia,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mtClean="0" sz="1400" spc="-20" b="1">
                <a:solidFill>
                  <a:srgbClr val="000099"/>
                </a:solidFill>
                <a:latin typeface="Tahoma"/>
                <a:cs typeface="Tahoma"/>
              </a:rPr>
              <a:t>W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i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t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b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r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oc</a:t>
            </a:r>
            <a:r>
              <a:rPr dirty="0" smtClean="0" sz="1400" spc="-20" b="1">
                <a:solidFill>
                  <a:srgbClr val="000099"/>
                </a:solidFill>
                <a:latin typeface="Tahoma"/>
                <a:cs typeface="Tahoma"/>
              </a:rPr>
              <a:t>k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,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 S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l</a:t>
            </a:r>
            <a:r>
              <a:rPr dirty="0" smtClean="0" sz="1400" spc="-15" b="1">
                <a:solidFill>
                  <a:srgbClr val="000099"/>
                </a:solidFill>
                <a:latin typeface="Tahoma"/>
                <a:cs typeface="Tahoma"/>
              </a:rPr>
              <a:t>o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v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e</a:t>
            </a:r>
            <a:r>
              <a:rPr dirty="0" smtClean="0" sz="1400" spc="0" b="1">
                <a:solidFill>
                  <a:srgbClr val="000099"/>
                </a:solidFill>
                <a:latin typeface="Tahoma"/>
                <a:cs typeface="Tahoma"/>
              </a:rPr>
              <a:t>n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i</a:t>
            </a:r>
            <a:r>
              <a:rPr dirty="0" smtClean="0" sz="1400" spc="-15" b="1">
                <a:solidFill>
                  <a:srgbClr val="000099"/>
                </a:solidFill>
                <a:latin typeface="Tahoma"/>
                <a:cs typeface="Tahoma"/>
              </a:rPr>
              <a:t>a,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195260" y="2764196"/>
            <a:ext cx="1771014" cy="2209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b="1">
                <a:solidFill>
                  <a:srgbClr val="000099"/>
                </a:solidFill>
                <a:latin typeface="Tahoma"/>
                <a:cs typeface="Tahoma"/>
              </a:rPr>
              <a:t>Sl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o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v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e</a:t>
            </a:r>
            <a:r>
              <a:rPr dirty="0" smtClean="0" sz="1400" spc="0" b="1">
                <a:solidFill>
                  <a:srgbClr val="000099"/>
                </a:solidFill>
                <a:latin typeface="Tahoma"/>
                <a:cs typeface="Tahoma"/>
              </a:rPr>
              <a:t>n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i</a:t>
            </a:r>
            <a:r>
              <a:rPr dirty="0" smtClean="0" sz="1400" spc="-15" b="1">
                <a:solidFill>
                  <a:srgbClr val="000099"/>
                </a:solidFill>
                <a:latin typeface="Tahoma"/>
                <a:cs typeface="Tahoma"/>
              </a:rPr>
              <a:t>a</a:t>
            </a:r>
            <a:r>
              <a:rPr dirty="0" smtClean="0" sz="1400" spc="0" b="1">
                <a:solidFill>
                  <a:srgbClr val="000099"/>
                </a:solidFill>
                <a:latin typeface="Tahoma"/>
                <a:cs typeface="Tahoma"/>
              </a:rPr>
              <a:t>n</a:t>
            </a:r>
            <a:r>
              <a:rPr dirty="0" smtClean="0" sz="1400" spc="-5" b="1">
                <a:solidFill>
                  <a:srgbClr val="000099"/>
                </a:solidFill>
                <a:latin typeface="Tahoma"/>
                <a:cs typeface="Tahoma"/>
              </a:rPr>
              <a:t>L</a:t>
            </a:r>
            <a:r>
              <a:rPr dirty="0" smtClean="0" sz="1400" spc="-15" b="1">
                <a:solidFill>
                  <a:srgbClr val="000099"/>
                </a:solidFill>
                <a:latin typeface="Tahoma"/>
                <a:cs typeface="Tahoma"/>
              </a:rPr>
              <a:t>a</a:t>
            </a:r>
            <a:r>
              <a:rPr dirty="0" smtClean="0" sz="1400" spc="0" b="1">
                <a:solidFill>
                  <a:srgbClr val="000099"/>
                </a:solidFill>
                <a:latin typeface="Tahoma"/>
                <a:cs typeface="Tahoma"/>
              </a:rPr>
              <a:t>n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g</a:t>
            </a:r>
            <a:r>
              <a:rPr dirty="0" smtClean="0" sz="1400" spc="0" b="1">
                <a:solidFill>
                  <a:srgbClr val="000099"/>
                </a:solidFill>
                <a:latin typeface="Tahoma"/>
                <a:cs typeface="Tahoma"/>
              </a:rPr>
              <a:t>u</a:t>
            </a:r>
            <a:r>
              <a:rPr dirty="0" smtClean="0" sz="1400" spc="-15" b="1">
                <a:solidFill>
                  <a:srgbClr val="000099"/>
                </a:solidFill>
                <a:latin typeface="Tahoma"/>
                <a:cs typeface="Tahoma"/>
              </a:rPr>
              <a:t>a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g</a:t>
            </a:r>
            <a:r>
              <a:rPr dirty="0" smtClean="0" sz="1400" spc="-10" b="1">
                <a:solidFill>
                  <a:srgbClr val="000099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0" y="5888566"/>
            <a:ext cx="9144000" cy="9694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31825" y="6819265"/>
            <a:ext cx="9086699" cy="0"/>
          </a:xfrm>
          <a:custGeom>
            <a:avLst/>
            <a:gdLst/>
            <a:ahLst/>
            <a:cxnLst/>
            <a:rect l="l" t="t" r="r" b="b"/>
            <a:pathLst>
              <a:path w="9086699" h="0">
                <a:moveTo>
                  <a:pt x="0" y="0"/>
                </a:moveTo>
                <a:lnTo>
                  <a:pt x="9086699" y="0"/>
                </a:lnTo>
              </a:path>
            </a:pathLst>
          </a:custGeom>
          <a:ln w="3175">
            <a:solidFill>
              <a:srgbClr val="00009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31750" y="5944870"/>
            <a:ext cx="9086851" cy="873760"/>
          </a:xfrm>
          <a:custGeom>
            <a:avLst/>
            <a:gdLst/>
            <a:ahLst/>
            <a:cxnLst/>
            <a:rect l="l" t="t" r="r" b="b"/>
            <a:pathLst>
              <a:path w="9086851" h="873759">
                <a:moveTo>
                  <a:pt x="0" y="873759"/>
                </a:moveTo>
                <a:lnTo>
                  <a:pt x="9086851" y="873759"/>
                </a:lnTo>
                <a:lnTo>
                  <a:pt x="9086851" y="0"/>
                </a:lnTo>
                <a:lnTo>
                  <a:pt x="0" y="0"/>
                </a:lnTo>
                <a:lnTo>
                  <a:pt x="0" y="873759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31826" y="5944234"/>
            <a:ext cx="9086697" cy="0"/>
          </a:xfrm>
          <a:custGeom>
            <a:avLst/>
            <a:gdLst/>
            <a:ahLst/>
            <a:cxnLst/>
            <a:rect l="l" t="t" r="r" b="b"/>
            <a:pathLst>
              <a:path w="9086697" h="0">
                <a:moveTo>
                  <a:pt x="0" y="0"/>
                </a:moveTo>
                <a:lnTo>
                  <a:pt x="9086697" y="0"/>
                </a:lnTo>
              </a:path>
            </a:pathLst>
          </a:custGeom>
          <a:ln w="3175">
            <a:solidFill>
              <a:srgbClr val="00009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8533" y="5930900"/>
            <a:ext cx="8953500" cy="9271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175333" y="6778625"/>
            <a:ext cx="8815559" cy="0"/>
          </a:xfrm>
          <a:custGeom>
            <a:avLst/>
            <a:gdLst/>
            <a:ahLst/>
            <a:cxnLst/>
            <a:rect l="l" t="t" r="r" b="b"/>
            <a:pathLst>
              <a:path w="8815559" h="0">
                <a:moveTo>
                  <a:pt x="0" y="0"/>
                </a:moveTo>
                <a:lnTo>
                  <a:pt x="8815559" y="0"/>
                </a:lnTo>
              </a:path>
            </a:pathLst>
          </a:custGeom>
          <a:ln w="3175">
            <a:solidFill>
              <a:srgbClr val="00009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174625" y="5985509"/>
            <a:ext cx="8816976" cy="792480"/>
          </a:xfrm>
          <a:custGeom>
            <a:avLst/>
            <a:gdLst/>
            <a:ahLst/>
            <a:cxnLst/>
            <a:rect l="l" t="t" r="r" b="b"/>
            <a:pathLst>
              <a:path w="8816976" h="792479">
                <a:moveTo>
                  <a:pt x="0" y="792479"/>
                </a:moveTo>
                <a:lnTo>
                  <a:pt x="8816976" y="792479"/>
                </a:lnTo>
                <a:lnTo>
                  <a:pt x="8816976" y="0"/>
                </a:lnTo>
                <a:lnTo>
                  <a:pt x="0" y="0"/>
                </a:lnTo>
                <a:lnTo>
                  <a:pt x="0" y="792479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772400" y="53340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0" y="228240"/>
                </a:lnTo>
                <a:lnTo>
                  <a:pt x="228240" y="228240"/>
                </a:lnTo>
                <a:lnTo>
                  <a:pt x="1139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7772400" y="53340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228240" y="228240"/>
                </a:lnTo>
                <a:lnTo>
                  <a:pt x="0" y="228240"/>
                </a:lnTo>
                <a:lnTo>
                  <a:pt x="11394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7924800" y="54864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0" y="228240"/>
                </a:lnTo>
                <a:lnTo>
                  <a:pt x="228240" y="228240"/>
                </a:lnTo>
                <a:lnTo>
                  <a:pt x="1139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7924800" y="54864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228240" y="228240"/>
                </a:lnTo>
                <a:lnTo>
                  <a:pt x="0" y="228240"/>
                </a:lnTo>
                <a:lnTo>
                  <a:pt x="11394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2590800" y="51054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0" y="228240"/>
                </a:lnTo>
                <a:lnTo>
                  <a:pt x="228240" y="228240"/>
                </a:lnTo>
                <a:lnTo>
                  <a:pt x="1139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2590800" y="51054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228240" y="228240"/>
                </a:lnTo>
                <a:lnTo>
                  <a:pt x="0" y="228240"/>
                </a:lnTo>
                <a:lnTo>
                  <a:pt x="11394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2438400" y="51816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0" y="228240"/>
                </a:lnTo>
                <a:lnTo>
                  <a:pt x="228240" y="228240"/>
                </a:lnTo>
                <a:lnTo>
                  <a:pt x="1139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2438400" y="51816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228240" y="228240"/>
                </a:lnTo>
                <a:lnTo>
                  <a:pt x="0" y="228240"/>
                </a:lnTo>
                <a:lnTo>
                  <a:pt x="11394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6019800" y="56388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0" y="228240"/>
                </a:lnTo>
                <a:lnTo>
                  <a:pt x="228240" y="228240"/>
                </a:lnTo>
                <a:lnTo>
                  <a:pt x="1139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6019800" y="56388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228240" y="228240"/>
                </a:lnTo>
                <a:lnTo>
                  <a:pt x="0" y="228240"/>
                </a:lnTo>
                <a:lnTo>
                  <a:pt x="11394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6172200" y="51054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0" y="228240"/>
                </a:lnTo>
                <a:lnTo>
                  <a:pt x="228240" y="228240"/>
                </a:lnTo>
                <a:lnTo>
                  <a:pt x="1139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6172200" y="51054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228240" y="228240"/>
                </a:lnTo>
                <a:lnTo>
                  <a:pt x="0" y="228240"/>
                </a:lnTo>
                <a:lnTo>
                  <a:pt x="11394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4800600" y="51054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0" y="228240"/>
                </a:lnTo>
                <a:lnTo>
                  <a:pt x="228240" y="228240"/>
                </a:lnTo>
                <a:lnTo>
                  <a:pt x="1139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4800600" y="51054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228240" y="228240"/>
                </a:lnTo>
                <a:lnTo>
                  <a:pt x="0" y="228240"/>
                </a:lnTo>
                <a:lnTo>
                  <a:pt x="11394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5410200" y="51054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0" y="228240"/>
                </a:lnTo>
                <a:lnTo>
                  <a:pt x="228240" y="228240"/>
                </a:lnTo>
                <a:lnTo>
                  <a:pt x="1139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5410200" y="51054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228240" y="228240"/>
                </a:lnTo>
                <a:lnTo>
                  <a:pt x="0" y="228240"/>
                </a:lnTo>
                <a:lnTo>
                  <a:pt x="11394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29200" y="56388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0" y="228240"/>
                </a:lnTo>
                <a:lnTo>
                  <a:pt x="228240" y="228240"/>
                </a:lnTo>
                <a:lnTo>
                  <a:pt x="1139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29200" y="5638800"/>
            <a:ext cx="228240" cy="228240"/>
          </a:xfrm>
          <a:custGeom>
            <a:avLst/>
            <a:gdLst/>
            <a:ahLst/>
            <a:cxnLst/>
            <a:rect l="l" t="t" r="r" b="b"/>
            <a:pathLst>
              <a:path w="228240" h="228240">
                <a:moveTo>
                  <a:pt x="113940" y="0"/>
                </a:moveTo>
                <a:lnTo>
                  <a:pt x="228240" y="228240"/>
                </a:lnTo>
                <a:lnTo>
                  <a:pt x="0" y="228240"/>
                </a:lnTo>
                <a:lnTo>
                  <a:pt x="11394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275166" y="389466"/>
            <a:ext cx="8369300" cy="10329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 txBox="1"/>
          <p:nvPr/>
        </p:nvSpPr>
        <p:spPr>
          <a:xfrm>
            <a:off x="574187" y="545590"/>
            <a:ext cx="7770495" cy="5492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600" spc="-5" b="1">
                <a:solidFill>
                  <a:srgbClr val="E8CE72"/>
                </a:solidFill>
                <a:latin typeface="Verdana"/>
                <a:cs typeface="Verdana"/>
              </a:rPr>
              <a:t>Th</a:t>
            </a:r>
            <a:r>
              <a:rPr dirty="0" smtClean="0" sz="3600" spc="0" b="1">
                <a:solidFill>
                  <a:srgbClr val="E8CE72"/>
                </a:solidFill>
                <a:latin typeface="Verdana"/>
                <a:cs typeface="Verdana"/>
              </a:rPr>
              <a:t>e</a:t>
            </a:r>
            <a:r>
              <a:rPr dirty="0" smtClean="0" sz="3600" spc="-10" b="1">
                <a:solidFill>
                  <a:srgbClr val="E8CE72"/>
                </a:solidFill>
                <a:latin typeface="Verdana"/>
                <a:cs typeface="Verdana"/>
              </a:rPr>
              <a:t> </a:t>
            </a:r>
            <a:r>
              <a:rPr dirty="0" smtClean="0" sz="3600" spc="-30" b="1">
                <a:solidFill>
                  <a:srgbClr val="E8CE72"/>
                </a:solidFill>
                <a:latin typeface="Verdana"/>
                <a:cs typeface="Verdana"/>
              </a:rPr>
              <a:t>Cy</a:t>
            </a:r>
            <a:r>
              <a:rPr dirty="0" smtClean="0" sz="3600" spc="-25" b="1">
                <a:solidFill>
                  <a:srgbClr val="E8CE72"/>
                </a:solidFill>
                <a:latin typeface="Verdana"/>
                <a:cs typeface="Verdana"/>
              </a:rPr>
              <a:t>c</a:t>
            </a:r>
            <a:r>
              <a:rPr dirty="0" smtClean="0" sz="3600" spc="-10" b="1">
                <a:solidFill>
                  <a:srgbClr val="E8CE72"/>
                </a:solidFill>
                <a:latin typeface="Verdana"/>
                <a:cs typeface="Verdana"/>
              </a:rPr>
              <a:t> </a:t>
            </a:r>
            <a:r>
              <a:rPr dirty="0" smtClean="0" sz="3600" spc="0" b="1">
                <a:solidFill>
                  <a:srgbClr val="E8CE72"/>
                </a:solidFill>
                <a:latin typeface="Verdana"/>
                <a:cs typeface="Verdana"/>
              </a:rPr>
              <a:t>O</a:t>
            </a:r>
            <a:r>
              <a:rPr dirty="0" smtClean="0" sz="3600" spc="-5" b="1">
                <a:solidFill>
                  <a:srgbClr val="E8CE72"/>
                </a:solidFill>
                <a:latin typeface="Verdana"/>
                <a:cs typeface="Verdana"/>
              </a:rPr>
              <a:t>n</a:t>
            </a:r>
            <a:r>
              <a:rPr dirty="0" smtClean="0" sz="3600" spc="-25" b="1">
                <a:solidFill>
                  <a:srgbClr val="E8CE72"/>
                </a:solidFill>
                <a:latin typeface="Verdana"/>
                <a:cs typeface="Verdana"/>
              </a:rPr>
              <a:t>t</a:t>
            </a:r>
            <a:r>
              <a:rPr dirty="0" smtClean="0" sz="3600" spc="-20" b="1">
                <a:solidFill>
                  <a:srgbClr val="E8CE72"/>
                </a:solidFill>
                <a:latin typeface="Verdana"/>
                <a:cs typeface="Verdana"/>
              </a:rPr>
              <a:t>o</a:t>
            </a:r>
            <a:r>
              <a:rPr dirty="0" smtClean="0" sz="3600" spc="-20" b="1">
                <a:solidFill>
                  <a:srgbClr val="E8CE72"/>
                </a:solidFill>
                <a:latin typeface="Verdana"/>
                <a:cs typeface="Verdana"/>
              </a:rPr>
              <a:t>l</a:t>
            </a:r>
            <a:r>
              <a:rPr dirty="0" smtClean="0" sz="3600" spc="-25" b="1">
                <a:solidFill>
                  <a:srgbClr val="E8CE72"/>
                </a:solidFill>
                <a:latin typeface="Verdana"/>
                <a:cs typeface="Verdana"/>
              </a:rPr>
              <a:t>o</a:t>
            </a:r>
            <a:r>
              <a:rPr dirty="0" smtClean="0" sz="3600" spc="-5" b="1">
                <a:solidFill>
                  <a:srgbClr val="E8CE72"/>
                </a:solidFill>
                <a:latin typeface="Verdana"/>
                <a:cs typeface="Verdana"/>
              </a:rPr>
              <a:t>g</a:t>
            </a:r>
            <a:r>
              <a:rPr dirty="0" smtClean="0" sz="3600" spc="0" b="1">
                <a:solidFill>
                  <a:srgbClr val="E8CE72"/>
                </a:solidFill>
                <a:latin typeface="Verdana"/>
                <a:cs typeface="Verdana"/>
              </a:rPr>
              <a:t>y</a:t>
            </a:r>
            <a:r>
              <a:rPr dirty="0" smtClean="0" sz="3600" spc="-15" b="1">
                <a:solidFill>
                  <a:srgbClr val="E8CE72"/>
                </a:solidFill>
                <a:latin typeface="Verdana"/>
                <a:cs typeface="Verdana"/>
              </a:rPr>
              <a:t> </a:t>
            </a:r>
            <a:r>
              <a:rPr dirty="0" smtClean="0" sz="3600" spc="-5" b="1">
                <a:solidFill>
                  <a:srgbClr val="E8CE72"/>
                </a:solidFill>
                <a:latin typeface="Verdana"/>
                <a:cs typeface="Verdana"/>
              </a:rPr>
              <a:t>an</a:t>
            </a:r>
            <a:r>
              <a:rPr dirty="0" smtClean="0" sz="3600" spc="0" b="1">
                <a:solidFill>
                  <a:srgbClr val="E8CE72"/>
                </a:solidFill>
                <a:latin typeface="Verdana"/>
                <a:cs typeface="Verdana"/>
              </a:rPr>
              <a:t>d</a:t>
            </a:r>
            <a:r>
              <a:rPr dirty="0" smtClean="0" sz="3600" spc="-15" b="1">
                <a:solidFill>
                  <a:srgbClr val="E8CE72"/>
                </a:solidFill>
                <a:latin typeface="Verdana"/>
                <a:cs typeface="Verdana"/>
              </a:rPr>
              <a:t> </a:t>
            </a:r>
            <a:r>
              <a:rPr dirty="0" smtClean="0" sz="3600" spc="-35" b="1">
                <a:solidFill>
                  <a:srgbClr val="E8CE72"/>
                </a:solidFill>
                <a:latin typeface="Verdana"/>
                <a:cs typeface="Verdana"/>
              </a:rPr>
              <a:t>C</a:t>
            </a:r>
            <a:r>
              <a:rPr dirty="0" smtClean="0" sz="3600" spc="-20" b="1">
                <a:solidFill>
                  <a:srgbClr val="E8CE72"/>
                </a:solidFill>
                <a:latin typeface="Verdana"/>
                <a:cs typeface="Verdana"/>
              </a:rPr>
              <a:t>o</a:t>
            </a:r>
            <a:r>
              <a:rPr dirty="0" smtClean="0" sz="3600" spc="-5" b="1">
                <a:solidFill>
                  <a:srgbClr val="E8CE72"/>
                </a:solidFill>
                <a:latin typeface="Verdana"/>
                <a:cs typeface="Verdana"/>
              </a:rPr>
              <a:t>n</a:t>
            </a:r>
            <a:r>
              <a:rPr dirty="0" smtClean="0" sz="3600" spc="-25" b="1">
                <a:solidFill>
                  <a:srgbClr val="E8CE72"/>
                </a:solidFill>
                <a:latin typeface="Verdana"/>
                <a:cs typeface="Verdana"/>
              </a:rPr>
              <a:t>te</a:t>
            </a:r>
            <a:r>
              <a:rPr dirty="0" smtClean="0" sz="3600" spc="-5" b="1">
                <a:solidFill>
                  <a:srgbClr val="E8CE72"/>
                </a:solidFill>
                <a:latin typeface="Verdana"/>
                <a:cs typeface="Verdana"/>
              </a:rPr>
              <a:t>n</a:t>
            </a:r>
            <a:r>
              <a:rPr dirty="0" smtClean="0" sz="3600" spc="-20" b="1">
                <a:solidFill>
                  <a:srgbClr val="E8CE72"/>
                </a:solidFill>
                <a:latin typeface="Verdana"/>
                <a:cs typeface="Verdana"/>
              </a:rPr>
              <a:t>t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46215" y="5344242"/>
            <a:ext cx="8295640" cy="103759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ctr" marL="0" marR="20320">
              <a:lnSpc>
                <a:spcPct val="100000"/>
              </a:lnSpc>
            </a:pP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ene</a:t>
            </a:r>
            <a:r>
              <a:rPr dirty="0" smtClean="0" sz="2000" spc="2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20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mtClean="0" sz="2000" spc="-50" b="1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mtClean="0" sz="2000" spc="-25" b="1">
                <a:solidFill>
                  <a:srgbClr val="FFFFFF"/>
                </a:solidFill>
                <a:latin typeface="Arial Black"/>
                <a:cs typeface="Arial Black"/>
              </a:rPr>
              <a:t>w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edge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va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ous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doma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ns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200"/>
              </a:lnSpc>
              <a:spcBef>
                <a:spcPts val="29"/>
              </a:spcBef>
            </a:pPr>
            <a:endParaRPr sz="1200"/>
          </a:p>
          <a:p>
            <a:pPr algn="ctr">
              <a:lnSpc>
                <a:spcPct val="100000"/>
              </a:lnSpc>
            </a:pPr>
            <a:r>
              <a:rPr dirty="0" smtClean="0" sz="2000" spc="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pec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mtClean="0" sz="2000" spc="-5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,</a:t>
            </a:r>
            <a:r>
              <a:rPr dirty="0" smtClean="0" sz="20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2000" spc="-25" b="1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ac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,</a:t>
            </a:r>
            <a:r>
              <a:rPr dirty="0" smtClean="0" sz="20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obse</a:t>
            </a:r>
            <a:r>
              <a:rPr dirty="0" smtClean="0" sz="2000" spc="105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mtClean="0" sz="2000" spc="-5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ons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2000" spc="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bout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hose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doma</a:t>
            </a:r>
            <a:r>
              <a:rPr dirty="0" smtClean="0" sz="2000" spc="-5" b="1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mtClean="0" sz="2000" spc="-15" b="1">
                <a:solidFill>
                  <a:srgbClr val="FFFFFF"/>
                </a:solidFill>
                <a:latin typeface="Arial Black"/>
                <a:cs typeface="Arial Black"/>
              </a:rPr>
              <a:t>ns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465666" y="2273300"/>
            <a:ext cx="732366" cy="18034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5808133" y="1443567"/>
            <a:ext cx="393700" cy="2667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5834055" y="1456063"/>
            <a:ext cx="343154" cy="215206"/>
          </a:xfrm>
          <a:custGeom>
            <a:avLst/>
            <a:gdLst/>
            <a:ahLst/>
            <a:cxnLst/>
            <a:rect l="l" t="t" r="r" b="b"/>
            <a:pathLst>
              <a:path w="343154" h="215206">
                <a:moveTo>
                  <a:pt x="152196" y="44537"/>
                </a:moveTo>
                <a:lnTo>
                  <a:pt x="129536" y="44537"/>
                </a:lnTo>
                <a:lnTo>
                  <a:pt x="174854" y="163191"/>
                </a:lnTo>
                <a:lnTo>
                  <a:pt x="152530" y="215206"/>
                </a:lnTo>
                <a:lnTo>
                  <a:pt x="174965" y="215206"/>
                </a:lnTo>
                <a:lnTo>
                  <a:pt x="205766" y="136847"/>
                </a:lnTo>
                <a:lnTo>
                  <a:pt x="186239" y="136847"/>
                </a:lnTo>
                <a:lnTo>
                  <a:pt x="152196" y="44537"/>
                </a:lnTo>
                <a:close/>
              </a:path>
              <a:path w="343154" h="215206">
                <a:moveTo>
                  <a:pt x="242051" y="44537"/>
                </a:moveTo>
                <a:lnTo>
                  <a:pt x="220172" y="44537"/>
                </a:lnTo>
                <a:lnTo>
                  <a:pt x="186239" y="136847"/>
                </a:lnTo>
                <a:lnTo>
                  <a:pt x="205766" y="136847"/>
                </a:lnTo>
                <a:lnTo>
                  <a:pt x="242051" y="44537"/>
                </a:lnTo>
                <a:close/>
              </a:path>
              <a:path w="343154" h="215206">
                <a:moveTo>
                  <a:pt x="313166" y="41635"/>
                </a:moveTo>
                <a:lnTo>
                  <a:pt x="297910" y="41635"/>
                </a:lnTo>
                <a:lnTo>
                  <a:pt x="290041" y="43105"/>
                </a:lnTo>
                <a:lnTo>
                  <a:pt x="256678" y="69984"/>
                </a:lnTo>
                <a:lnTo>
                  <a:pt x="248231" y="111131"/>
                </a:lnTo>
                <a:lnTo>
                  <a:pt x="249508" y="124280"/>
                </a:lnTo>
                <a:lnTo>
                  <a:pt x="269484" y="161404"/>
                </a:lnTo>
                <a:lnTo>
                  <a:pt x="297762" y="172008"/>
                </a:lnTo>
                <a:lnTo>
                  <a:pt x="310784" y="172008"/>
                </a:lnTo>
                <a:lnTo>
                  <a:pt x="314430" y="171729"/>
                </a:lnTo>
                <a:lnTo>
                  <a:pt x="320086" y="170613"/>
                </a:lnTo>
                <a:lnTo>
                  <a:pt x="323285" y="169812"/>
                </a:lnTo>
                <a:lnTo>
                  <a:pt x="326857" y="168771"/>
                </a:lnTo>
                <a:lnTo>
                  <a:pt x="329387" y="168102"/>
                </a:lnTo>
                <a:lnTo>
                  <a:pt x="332216" y="167078"/>
                </a:lnTo>
                <a:lnTo>
                  <a:pt x="341070" y="163153"/>
                </a:lnTo>
                <a:lnTo>
                  <a:pt x="343154" y="162186"/>
                </a:lnTo>
                <a:lnTo>
                  <a:pt x="343154" y="153814"/>
                </a:lnTo>
                <a:lnTo>
                  <a:pt x="305900" y="153814"/>
                </a:lnTo>
                <a:lnTo>
                  <a:pt x="295256" y="152091"/>
                </a:lnTo>
                <a:lnTo>
                  <a:pt x="285108" y="145636"/>
                </a:lnTo>
                <a:lnTo>
                  <a:pt x="274317" y="132460"/>
                </a:lnTo>
                <a:lnTo>
                  <a:pt x="271032" y="120386"/>
                </a:lnTo>
                <a:lnTo>
                  <a:pt x="269947" y="105250"/>
                </a:lnTo>
                <a:lnTo>
                  <a:pt x="271329" y="91998"/>
                </a:lnTo>
                <a:lnTo>
                  <a:pt x="275288" y="80211"/>
                </a:lnTo>
                <a:lnTo>
                  <a:pt x="282319" y="69333"/>
                </a:lnTo>
                <a:lnTo>
                  <a:pt x="292915" y="62205"/>
                </a:lnTo>
                <a:lnTo>
                  <a:pt x="305984" y="59829"/>
                </a:lnTo>
                <a:lnTo>
                  <a:pt x="343154" y="59829"/>
                </a:lnTo>
                <a:lnTo>
                  <a:pt x="343154" y="51234"/>
                </a:lnTo>
                <a:lnTo>
                  <a:pt x="338168" y="48704"/>
                </a:lnTo>
                <a:lnTo>
                  <a:pt x="332494" y="46471"/>
                </a:lnTo>
                <a:lnTo>
                  <a:pt x="319770" y="42602"/>
                </a:lnTo>
                <a:lnTo>
                  <a:pt x="313166" y="41635"/>
                </a:lnTo>
                <a:close/>
              </a:path>
              <a:path w="343154" h="215206">
                <a:moveTo>
                  <a:pt x="343154" y="138634"/>
                </a:moveTo>
                <a:lnTo>
                  <a:pt x="341926" y="138634"/>
                </a:lnTo>
                <a:lnTo>
                  <a:pt x="337163" y="143098"/>
                </a:lnTo>
                <a:lnTo>
                  <a:pt x="331694" y="146744"/>
                </a:lnTo>
                <a:lnTo>
                  <a:pt x="319342" y="152400"/>
                </a:lnTo>
                <a:lnTo>
                  <a:pt x="312830" y="153814"/>
                </a:lnTo>
                <a:lnTo>
                  <a:pt x="343154" y="153814"/>
                </a:lnTo>
                <a:lnTo>
                  <a:pt x="343154" y="138634"/>
                </a:lnTo>
                <a:close/>
              </a:path>
              <a:path w="343154" h="215206">
                <a:moveTo>
                  <a:pt x="343154" y="59829"/>
                </a:moveTo>
                <a:lnTo>
                  <a:pt x="309630" y="59829"/>
                </a:lnTo>
                <a:lnTo>
                  <a:pt x="313426" y="60387"/>
                </a:lnTo>
                <a:lnTo>
                  <a:pt x="321314" y="62619"/>
                </a:lnTo>
                <a:lnTo>
                  <a:pt x="341926" y="74786"/>
                </a:lnTo>
                <a:lnTo>
                  <a:pt x="343154" y="74786"/>
                </a:lnTo>
                <a:lnTo>
                  <a:pt x="343154" y="59829"/>
                </a:lnTo>
                <a:close/>
              </a:path>
              <a:path w="343154" h="215206">
                <a:moveTo>
                  <a:pt x="80075" y="0"/>
                </a:moveTo>
                <a:lnTo>
                  <a:pt x="74494" y="0"/>
                </a:lnTo>
                <a:lnTo>
                  <a:pt x="68389" y="199"/>
                </a:lnTo>
                <a:lnTo>
                  <a:pt x="25751" y="18295"/>
                </a:lnTo>
                <a:lnTo>
                  <a:pt x="3414" y="55171"/>
                </a:lnTo>
                <a:lnTo>
                  <a:pt x="0" y="95132"/>
                </a:lnTo>
                <a:lnTo>
                  <a:pt x="1408" y="106273"/>
                </a:lnTo>
                <a:lnTo>
                  <a:pt x="15922" y="144066"/>
                </a:lnTo>
                <a:lnTo>
                  <a:pt x="48808" y="168429"/>
                </a:lnTo>
                <a:lnTo>
                  <a:pt x="74159" y="172232"/>
                </a:lnTo>
                <a:lnTo>
                  <a:pt x="80782" y="172232"/>
                </a:lnTo>
                <a:lnTo>
                  <a:pt x="118753" y="161292"/>
                </a:lnTo>
                <a:lnTo>
                  <a:pt x="125841" y="157944"/>
                </a:lnTo>
                <a:lnTo>
                  <a:pt x="125841" y="153144"/>
                </a:lnTo>
                <a:lnTo>
                  <a:pt x="67276" y="153144"/>
                </a:lnTo>
                <a:lnTo>
                  <a:pt x="60653" y="151749"/>
                </a:lnTo>
                <a:lnTo>
                  <a:pt x="30480" y="124107"/>
                </a:lnTo>
                <a:lnTo>
                  <a:pt x="22768" y="82180"/>
                </a:lnTo>
                <a:lnTo>
                  <a:pt x="23948" y="69163"/>
                </a:lnTo>
                <a:lnTo>
                  <a:pt x="42310" y="30398"/>
                </a:lnTo>
                <a:lnTo>
                  <a:pt x="67202" y="18864"/>
                </a:lnTo>
                <a:lnTo>
                  <a:pt x="125841" y="18864"/>
                </a:lnTo>
                <a:lnTo>
                  <a:pt x="125841" y="14065"/>
                </a:lnTo>
                <a:lnTo>
                  <a:pt x="85303" y="410"/>
                </a:lnTo>
                <a:lnTo>
                  <a:pt x="80075" y="0"/>
                </a:lnTo>
                <a:close/>
              </a:path>
              <a:path w="343154" h="215206">
                <a:moveTo>
                  <a:pt x="125841" y="131602"/>
                </a:moveTo>
                <a:lnTo>
                  <a:pt x="124165" y="131602"/>
                </a:lnTo>
                <a:lnTo>
                  <a:pt x="122455" y="133313"/>
                </a:lnTo>
                <a:lnTo>
                  <a:pt x="120110" y="135378"/>
                </a:lnTo>
                <a:lnTo>
                  <a:pt x="80670" y="153144"/>
                </a:lnTo>
                <a:lnTo>
                  <a:pt x="125841" y="153144"/>
                </a:lnTo>
                <a:lnTo>
                  <a:pt x="125841" y="131602"/>
                </a:lnTo>
                <a:close/>
              </a:path>
              <a:path w="343154" h="215206">
                <a:moveTo>
                  <a:pt x="125841" y="18864"/>
                </a:moveTo>
                <a:lnTo>
                  <a:pt x="80819" y="18864"/>
                </a:lnTo>
                <a:lnTo>
                  <a:pt x="86586" y="19608"/>
                </a:lnTo>
                <a:lnTo>
                  <a:pt x="96558" y="22585"/>
                </a:lnTo>
                <a:lnTo>
                  <a:pt x="124054" y="40742"/>
                </a:lnTo>
                <a:lnTo>
                  <a:pt x="125841" y="40742"/>
                </a:lnTo>
                <a:lnTo>
                  <a:pt x="125841" y="1886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5963591" y="1500601"/>
            <a:ext cx="112514" cy="170668"/>
          </a:xfrm>
          <a:custGeom>
            <a:avLst/>
            <a:gdLst/>
            <a:ahLst/>
            <a:cxnLst/>
            <a:rect l="l" t="t" r="r" b="b"/>
            <a:pathLst>
              <a:path w="112514" h="170668">
                <a:moveTo>
                  <a:pt x="0" y="0"/>
                </a:moveTo>
                <a:lnTo>
                  <a:pt x="22659" y="0"/>
                </a:lnTo>
                <a:lnTo>
                  <a:pt x="56703" y="92310"/>
                </a:lnTo>
                <a:lnTo>
                  <a:pt x="90636" y="0"/>
                </a:lnTo>
                <a:lnTo>
                  <a:pt x="112514" y="0"/>
                </a:lnTo>
                <a:lnTo>
                  <a:pt x="45429" y="170668"/>
                </a:lnTo>
                <a:lnTo>
                  <a:pt x="22993" y="170668"/>
                </a:lnTo>
                <a:lnTo>
                  <a:pt x="45318" y="118653"/>
                </a:lnTo>
                <a:lnTo>
                  <a:pt x="0" y="0"/>
                </a:lnTo>
                <a:close/>
              </a:path>
            </a:pathLst>
          </a:custGeom>
          <a:ln w="8466">
            <a:solidFill>
              <a:srgbClr val="CEB9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6082286" y="1497699"/>
            <a:ext cx="94922" cy="130373"/>
          </a:xfrm>
          <a:custGeom>
            <a:avLst/>
            <a:gdLst/>
            <a:ahLst/>
            <a:cxnLst/>
            <a:rect l="l" t="t" r="r" b="b"/>
            <a:pathLst>
              <a:path w="94922" h="130373">
                <a:moveTo>
                  <a:pt x="58087" y="0"/>
                </a:moveTo>
                <a:lnTo>
                  <a:pt x="64933" y="0"/>
                </a:lnTo>
                <a:lnTo>
                  <a:pt x="71537" y="967"/>
                </a:lnTo>
                <a:lnTo>
                  <a:pt x="77900" y="2902"/>
                </a:lnTo>
                <a:lnTo>
                  <a:pt x="84262" y="4836"/>
                </a:lnTo>
                <a:lnTo>
                  <a:pt x="89936" y="7069"/>
                </a:lnTo>
                <a:lnTo>
                  <a:pt x="94922" y="9599"/>
                </a:lnTo>
                <a:lnTo>
                  <a:pt x="94922" y="33151"/>
                </a:lnTo>
                <a:lnTo>
                  <a:pt x="93694" y="33151"/>
                </a:lnTo>
                <a:lnTo>
                  <a:pt x="92206" y="31886"/>
                </a:lnTo>
                <a:lnTo>
                  <a:pt x="90290" y="30435"/>
                </a:lnTo>
                <a:lnTo>
                  <a:pt x="87946" y="28798"/>
                </a:lnTo>
                <a:lnTo>
                  <a:pt x="85602" y="27161"/>
                </a:lnTo>
                <a:lnTo>
                  <a:pt x="82755" y="25486"/>
                </a:lnTo>
                <a:lnTo>
                  <a:pt x="79407" y="23775"/>
                </a:lnTo>
                <a:lnTo>
                  <a:pt x="76504" y="22287"/>
                </a:lnTo>
                <a:lnTo>
                  <a:pt x="73081" y="20984"/>
                </a:lnTo>
                <a:lnTo>
                  <a:pt x="69138" y="19868"/>
                </a:lnTo>
                <a:lnTo>
                  <a:pt x="65194" y="18752"/>
                </a:lnTo>
                <a:lnTo>
                  <a:pt x="61398" y="18194"/>
                </a:lnTo>
                <a:lnTo>
                  <a:pt x="57752" y="18194"/>
                </a:lnTo>
                <a:lnTo>
                  <a:pt x="23097" y="50363"/>
                </a:lnTo>
                <a:lnTo>
                  <a:pt x="21715" y="63615"/>
                </a:lnTo>
                <a:lnTo>
                  <a:pt x="22800" y="78751"/>
                </a:lnTo>
                <a:lnTo>
                  <a:pt x="47024" y="110456"/>
                </a:lnTo>
                <a:lnTo>
                  <a:pt x="64598" y="112179"/>
                </a:lnTo>
                <a:lnTo>
                  <a:pt x="71109" y="110765"/>
                </a:lnTo>
                <a:lnTo>
                  <a:pt x="77286" y="107937"/>
                </a:lnTo>
                <a:lnTo>
                  <a:pt x="83462" y="105109"/>
                </a:lnTo>
                <a:lnTo>
                  <a:pt x="88932" y="101463"/>
                </a:lnTo>
                <a:lnTo>
                  <a:pt x="93694" y="96998"/>
                </a:lnTo>
                <a:lnTo>
                  <a:pt x="94922" y="96998"/>
                </a:lnTo>
                <a:lnTo>
                  <a:pt x="94922" y="120550"/>
                </a:lnTo>
                <a:lnTo>
                  <a:pt x="92838" y="121518"/>
                </a:lnTo>
                <a:lnTo>
                  <a:pt x="78625" y="127136"/>
                </a:lnTo>
                <a:lnTo>
                  <a:pt x="75053" y="128178"/>
                </a:lnTo>
                <a:lnTo>
                  <a:pt x="71854" y="128978"/>
                </a:lnTo>
                <a:lnTo>
                  <a:pt x="69026" y="129536"/>
                </a:lnTo>
                <a:lnTo>
                  <a:pt x="66198" y="130094"/>
                </a:lnTo>
                <a:lnTo>
                  <a:pt x="62552" y="130373"/>
                </a:lnTo>
                <a:lnTo>
                  <a:pt x="58087" y="130373"/>
                </a:lnTo>
                <a:lnTo>
                  <a:pt x="49529" y="130373"/>
                </a:lnTo>
                <a:lnTo>
                  <a:pt x="41679" y="129052"/>
                </a:lnTo>
                <a:lnTo>
                  <a:pt x="34535" y="126410"/>
                </a:lnTo>
                <a:lnTo>
                  <a:pt x="27391" y="123769"/>
                </a:lnTo>
                <a:lnTo>
                  <a:pt x="1276" y="82645"/>
                </a:lnTo>
                <a:lnTo>
                  <a:pt x="0" y="69497"/>
                </a:lnTo>
                <a:lnTo>
                  <a:pt x="611" y="54291"/>
                </a:lnTo>
                <a:lnTo>
                  <a:pt x="21029" y="11534"/>
                </a:lnTo>
                <a:lnTo>
                  <a:pt x="34479" y="4409"/>
                </a:lnTo>
                <a:lnTo>
                  <a:pt x="41809" y="1469"/>
                </a:lnTo>
                <a:lnTo>
                  <a:pt x="49678" y="0"/>
                </a:lnTo>
                <a:lnTo>
                  <a:pt x="58087" y="0"/>
                </a:lnTo>
                <a:close/>
              </a:path>
            </a:pathLst>
          </a:custGeom>
          <a:ln w="8466">
            <a:solidFill>
              <a:srgbClr val="CEB9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5834055" y="1456064"/>
            <a:ext cx="125840" cy="172231"/>
          </a:xfrm>
          <a:custGeom>
            <a:avLst/>
            <a:gdLst/>
            <a:ahLst/>
            <a:cxnLst/>
            <a:rect l="l" t="t" r="r" b="b"/>
            <a:pathLst>
              <a:path w="125840" h="172231">
                <a:moveTo>
                  <a:pt x="74494" y="0"/>
                </a:moveTo>
                <a:lnTo>
                  <a:pt x="80075" y="0"/>
                </a:lnTo>
                <a:lnTo>
                  <a:pt x="85303" y="409"/>
                </a:lnTo>
                <a:lnTo>
                  <a:pt x="122194" y="12055"/>
                </a:lnTo>
                <a:lnTo>
                  <a:pt x="125840" y="14064"/>
                </a:lnTo>
                <a:lnTo>
                  <a:pt x="125840" y="40741"/>
                </a:lnTo>
                <a:lnTo>
                  <a:pt x="124054" y="40741"/>
                </a:lnTo>
                <a:lnTo>
                  <a:pt x="122119" y="38955"/>
                </a:lnTo>
                <a:lnTo>
                  <a:pt x="119626" y="36797"/>
                </a:lnTo>
                <a:lnTo>
                  <a:pt x="116575" y="34267"/>
                </a:lnTo>
                <a:lnTo>
                  <a:pt x="113524" y="31737"/>
                </a:lnTo>
                <a:lnTo>
                  <a:pt x="109804" y="29244"/>
                </a:lnTo>
                <a:lnTo>
                  <a:pt x="105413" y="26789"/>
                </a:lnTo>
                <a:lnTo>
                  <a:pt x="101172" y="24482"/>
                </a:lnTo>
                <a:lnTo>
                  <a:pt x="96558" y="22584"/>
                </a:lnTo>
                <a:lnTo>
                  <a:pt x="91572" y="21096"/>
                </a:lnTo>
                <a:lnTo>
                  <a:pt x="86586" y="19608"/>
                </a:lnTo>
                <a:lnTo>
                  <a:pt x="80819" y="18863"/>
                </a:lnTo>
                <a:lnTo>
                  <a:pt x="74271" y="18863"/>
                </a:lnTo>
                <a:lnTo>
                  <a:pt x="67202" y="18863"/>
                </a:lnTo>
                <a:lnTo>
                  <a:pt x="32859" y="41709"/>
                </a:lnTo>
                <a:lnTo>
                  <a:pt x="22767" y="82179"/>
                </a:lnTo>
                <a:lnTo>
                  <a:pt x="23302" y="97458"/>
                </a:lnTo>
                <a:lnTo>
                  <a:pt x="35883" y="133663"/>
                </a:lnTo>
                <a:lnTo>
                  <a:pt x="54402" y="148958"/>
                </a:lnTo>
                <a:lnTo>
                  <a:pt x="60653" y="151748"/>
                </a:lnTo>
                <a:lnTo>
                  <a:pt x="67276" y="153144"/>
                </a:lnTo>
                <a:lnTo>
                  <a:pt x="74271" y="153144"/>
                </a:lnTo>
                <a:lnTo>
                  <a:pt x="80671" y="153144"/>
                </a:lnTo>
                <a:lnTo>
                  <a:pt x="117133" y="137796"/>
                </a:lnTo>
                <a:lnTo>
                  <a:pt x="124166" y="131601"/>
                </a:lnTo>
                <a:lnTo>
                  <a:pt x="125840" y="131601"/>
                </a:lnTo>
                <a:lnTo>
                  <a:pt x="125840" y="157943"/>
                </a:lnTo>
                <a:lnTo>
                  <a:pt x="122194" y="159655"/>
                </a:lnTo>
                <a:lnTo>
                  <a:pt x="118752" y="161292"/>
                </a:lnTo>
                <a:lnTo>
                  <a:pt x="115515" y="162855"/>
                </a:lnTo>
                <a:lnTo>
                  <a:pt x="112278" y="164417"/>
                </a:lnTo>
                <a:lnTo>
                  <a:pt x="108353" y="165943"/>
                </a:lnTo>
                <a:lnTo>
                  <a:pt x="103739" y="167431"/>
                </a:lnTo>
                <a:lnTo>
                  <a:pt x="98902" y="168994"/>
                </a:lnTo>
                <a:lnTo>
                  <a:pt x="94419" y="170184"/>
                </a:lnTo>
                <a:lnTo>
                  <a:pt x="90289" y="171003"/>
                </a:lnTo>
                <a:lnTo>
                  <a:pt x="86159" y="171822"/>
                </a:lnTo>
                <a:lnTo>
                  <a:pt x="80782" y="172231"/>
                </a:lnTo>
                <a:lnTo>
                  <a:pt x="74159" y="172231"/>
                </a:lnTo>
                <a:lnTo>
                  <a:pt x="35451" y="162236"/>
                </a:lnTo>
                <a:lnTo>
                  <a:pt x="9463" y="133743"/>
                </a:lnTo>
                <a:lnTo>
                  <a:pt x="0" y="95131"/>
                </a:lnTo>
                <a:lnTo>
                  <a:pt x="229" y="78389"/>
                </a:lnTo>
                <a:lnTo>
                  <a:pt x="8842" y="41052"/>
                </a:lnTo>
                <a:lnTo>
                  <a:pt x="35071" y="10679"/>
                </a:lnTo>
                <a:lnTo>
                  <a:pt x="68389" y="199"/>
                </a:lnTo>
                <a:lnTo>
                  <a:pt x="74494" y="0"/>
                </a:lnTo>
                <a:close/>
              </a:path>
            </a:pathLst>
          </a:custGeom>
          <a:ln w="8466">
            <a:solidFill>
              <a:srgbClr val="CEB9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6231466" y="1447799"/>
            <a:ext cx="931333" cy="22013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5799666" y="1442211"/>
            <a:ext cx="1392767" cy="2553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5826396" y="1650682"/>
            <a:ext cx="1341967" cy="0"/>
          </a:xfrm>
          <a:custGeom>
            <a:avLst/>
            <a:gdLst/>
            <a:ahLst/>
            <a:cxnLst/>
            <a:rect l="l" t="t" r="r" b="b"/>
            <a:pathLst>
              <a:path w="1341967" h="0">
                <a:moveTo>
                  <a:pt x="0" y="0"/>
                </a:moveTo>
                <a:lnTo>
                  <a:pt x="1341967" y="0"/>
                </a:lnTo>
              </a:path>
            </a:pathLst>
          </a:custGeom>
          <a:ln w="13970">
            <a:solidFill>
              <a:srgbClr val="0000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5826396" y="1644332"/>
            <a:ext cx="1341966" cy="12699"/>
          </a:xfrm>
          <a:custGeom>
            <a:avLst/>
            <a:gdLst/>
            <a:ahLst/>
            <a:cxnLst/>
            <a:rect l="l" t="t" r="r" b="b"/>
            <a:pathLst>
              <a:path w="1341966" h="12699">
                <a:moveTo>
                  <a:pt x="0" y="0"/>
                </a:moveTo>
                <a:lnTo>
                  <a:pt x="670983" y="0"/>
                </a:lnTo>
                <a:lnTo>
                  <a:pt x="1341966" y="0"/>
                </a:lnTo>
                <a:lnTo>
                  <a:pt x="1341966" y="12699"/>
                </a:lnTo>
                <a:lnTo>
                  <a:pt x="670983" y="12699"/>
                </a:lnTo>
                <a:lnTo>
                  <a:pt x="0" y="12699"/>
                </a:lnTo>
                <a:lnTo>
                  <a:pt x="0" y="0"/>
                </a:lnTo>
                <a:close/>
              </a:path>
            </a:pathLst>
          </a:custGeom>
          <a:ln w="8466">
            <a:solidFill>
              <a:srgbClr val="CEB96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6218766" y="1744133"/>
            <a:ext cx="880533" cy="26246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6230125" y="1743595"/>
            <a:ext cx="854865" cy="23625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7247466" y="1739900"/>
            <a:ext cx="1058333" cy="2286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7259301" y="1739466"/>
            <a:ext cx="1035599" cy="2059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6091766" y="2044700"/>
            <a:ext cx="1007533" cy="26246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6104713" y="2044051"/>
            <a:ext cx="980278" cy="23636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7239000" y="2044700"/>
            <a:ext cx="956733" cy="2667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7250105" y="2044498"/>
            <a:ext cx="931385" cy="2406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5897033" y="2349500"/>
            <a:ext cx="1202266" cy="26246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5909450" y="2348872"/>
            <a:ext cx="1175540" cy="23636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7230533" y="2353733"/>
            <a:ext cx="1071033" cy="22013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7241331" y="2348165"/>
            <a:ext cx="1046521" cy="20266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推理引擎与应用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6900" y="2578100"/>
            <a:ext cx="8356600" cy="427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2616200"/>
            <a:ext cx="8229600" cy="4241800"/>
          </a:xfrm>
          <a:custGeom>
            <a:avLst/>
            <a:gdLst/>
            <a:ahLst/>
            <a:cxnLst/>
            <a:rect l="l" t="t" r="r" b="b"/>
            <a:pathLst>
              <a:path w="8229600" h="4241800">
                <a:moveTo>
                  <a:pt x="0" y="4241800"/>
                </a:moveTo>
                <a:lnTo>
                  <a:pt x="8229600" y="4241800"/>
                </a:lnTo>
                <a:lnTo>
                  <a:pt x="8229600" y="0"/>
                </a:lnTo>
                <a:lnTo>
                  <a:pt x="0" y="0"/>
                </a:lnTo>
                <a:lnTo>
                  <a:pt x="0" y="424180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85800" y="2616200"/>
            <a:ext cx="8229600" cy="424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85800" y="2616200"/>
            <a:ext cx="8229600" cy="4241800"/>
          </a:xfrm>
          <a:custGeom>
            <a:avLst/>
            <a:gdLst/>
            <a:ahLst/>
            <a:cxnLst/>
            <a:rect l="l" t="t" r="r" b="b"/>
            <a:pathLst>
              <a:path w="8229600" h="4241800">
                <a:moveTo>
                  <a:pt x="0" y="4241800"/>
                </a:moveTo>
                <a:lnTo>
                  <a:pt x="8229600" y="4241800"/>
                </a:lnTo>
                <a:lnTo>
                  <a:pt x="8229600" y="0"/>
                </a:lnTo>
                <a:lnTo>
                  <a:pt x="0" y="0"/>
                </a:lnTo>
                <a:lnTo>
                  <a:pt x="0" y="424180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7315200" y="2613343"/>
            <a:ext cx="0" cy="4244657"/>
          </a:xfrm>
          <a:custGeom>
            <a:avLst/>
            <a:gdLst/>
            <a:ahLst/>
            <a:cxnLst/>
            <a:rect l="l" t="t" r="r" b="b"/>
            <a:pathLst>
              <a:path w="0" h="4244657">
                <a:moveTo>
                  <a:pt x="0" y="0"/>
                </a:moveTo>
                <a:lnTo>
                  <a:pt x="0" y="4244657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81037" y="3014345"/>
            <a:ext cx="8239124" cy="0"/>
          </a:xfrm>
          <a:custGeom>
            <a:avLst/>
            <a:gdLst/>
            <a:ahLst/>
            <a:cxnLst/>
            <a:rect l="l" t="t" r="r" b="b"/>
            <a:pathLst>
              <a:path w="8239124" h="0">
                <a:moveTo>
                  <a:pt x="0" y="0"/>
                </a:moveTo>
                <a:lnTo>
                  <a:pt x="8239124" y="0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81037" y="3410584"/>
            <a:ext cx="8239124" cy="0"/>
          </a:xfrm>
          <a:custGeom>
            <a:avLst/>
            <a:gdLst/>
            <a:ahLst/>
            <a:cxnLst/>
            <a:rect l="l" t="t" r="r" b="b"/>
            <a:pathLst>
              <a:path w="8239124" h="0">
                <a:moveTo>
                  <a:pt x="0" y="0"/>
                </a:moveTo>
                <a:lnTo>
                  <a:pt x="8239124" y="0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81037" y="3806825"/>
            <a:ext cx="8239124" cy="0"/>
          </a:xfrm>
          <a:custGeom>
            <a:avLst/>
            <a:gdLst/>
            <a:ahLst/>
            <a:cxnLst/>
            <a:rect l="l" t="t" r="r" b="b"/>
            <a:pathLst>
              <a:path w="8239124" h="0">
                <a:moveTo>
                  <a:pt x="0" y="0"/>
                </a:moveTo>
                <a:lnTo>
                  <a:pt x="8239124" y="0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81037" y="4203065"/>
            <a:ext cx="8239124" cy="0"/>
          </a:xfrm>
          <a:custGeom>
            <a:avLst/>
            <a:gdLst/>
            <a:ahLst/>
            <a:cxnLst/>
            <a:rect l="l" t="t" r="r" b="b"/>
            <a:pathLst>
              <a:path w="8239124" h="0">
                <a:moveTo>
                  <a:pt x="0" y="0"/>
                </a:moveTo>
                <a:lnTo>
                  <a:pt x="8239124" y="0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81037" y="4599304"/>
            <a:ext cx="8239124" cy="0"/>
          </a:xfrm>
          <a:custGeom>
            <a:avLst/>
            <a:gdLst/>
            <a:ahLst/>
            <a:cxnLst/>
            <a:rect l="l" t="t" r="r" b="b"/>
            <a:pathLst>
              <a:path w="8239124" h="0">
                <a:moveTo>
                  <a:pt x="0" y="0"/>
                </a:moveTo>
                <a:lnTo>
                  <a:pt x="8239124" y="0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81037" y="4995545"/>
            <a:ext cx="8239124" cy="0"/>
          </a:xfrm>
          <a:custGeom>
            <a:avLst/>
            <a:gdLst/>
            <a:ahLst/>
            <a:cxnLst/>
            <a:rect l="l" t="t" r="r" b="b"/>
            <a:pathLst>
              <a:path w="8239124" h="0">
                <a:moveTo>
                  <a:pt x="0" y="0"/>
                </a:moveTo>
                <a:lnTo>
                  <a:pt x="8239124" y="0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81037" y="5391785"/>
            <a:ext cx="8239124" cy="0"/>
          </a:xfrm>
          <a:custGeom>
            <a:avLst/>
            <a:gdLst/>
            <a:ahLst/>
            <a:cxnLst/>
            <a:rect l="l" t="t" r="r" b="b"/>
            <a:pathLst>
              <a:path w="8239124" h="0">
                <a:moveTo>
                  <a:pt x="0" y="0"/>
                </a:moveTo>
                <a:lnTo>
                  <a:pt x="8239124" y="0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81037" y="6214745"/>
            <a:ext cx="8239124" cy="0"/>
          </a:xfrm>
          <a:custGeom>
            <a:avLst/>
            <a:gdLst/>
            <a:ahLst/>
            <a:cxnLst/>
            <a:rect l="l" t="t" r="r" b="b"/>
            <a:pathLst>
              <a:path w="8239124" h="0">
                <a:moveTo>
                  <a:pt x="0" y="0"/>
                </a:moveTo>
                <a:lnTo>
                  <a:pt x="8239124" y="0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85800" y="2613343"/>
            <a:ext cx="0" cy="4244657"/>
          </a:xfrm>
          <a:custGeom>
            <a:avLst/>
            <a:gdLst/>
            <a:ahLst/>
            <a:cxnLst/>
            <a:rect l="l" t="t" r="r" b="b"/>
            <a:pathLst>
              <a:path w="0" h="4244657">
                <a:moveTo>
                  <a:pt x="0" y="0"/>
                </a:moveTo>
                <a:lnTo>
                  <a:pt x="0" y="4244657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8915400" y="2613343"/>
            <a:ext cx="0" cy="4244657"/>
          </a:xfrm>
          <a:custGeom>
            <a:avLst/>
            <a:gdLst/>
            <a:ahLst/>
            <a:cxnLst/>
            <a:rect l="l" t="t" r="r" b="b"/>
            <a:pathLst>
              <a:path w="0" h="4244657">
                <a:moveTo>
                  <a:pt x="0" y="0"/>
                </a:moveTo>
                <a:lnTo>
                  <a:pt x="0" y="4244657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81037" y="2618104"/>
            <a:ext cx="8239124" cy="0"/>
          </a:xfrm>
          <a:custGeom>
            <a:avLst/>
            <a:gdLst/>
            <a:ahLst/>
            <a:cxnLst/>
            <a:rect l="l" t="t" r="r" b="b"/>
            <a:pathLst>
              <a:path w="8239124" h="0">
                <a:moveTo>
                  <a:pt x="0" y="0"/>
                </a:moveTo>
                <a:lnTo>
                  <a:pt x="8239124" y="0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81037" y="6854825"/>
            <a:ext cx="8239124" cy="0"/>
          </a:xfrm>
          <a:custGeom>
            <a:avLst/>
            <a:gdLst/>
            <a:ahLst/>
            <a:cxnLst/>
            <a:rect l="l" t="t" r="r" b="b"/>
            <a:pathLst>
              <a:path w="8239124" h="0">
                <a:moveTo>
                  <a:pt x="0" y="0"/>
                </a:moveTo>
                <a:lnTo>
                  <a:pt x="8239124" y="0"/>
                </a:lnTo>
              </a:path>
            </a:pathLst>
          </a:custGeom>
          <a:ln w="9525">
            <a:solidFill>
              <a:srgbClr val="9DBB7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323666" y="3024504"/>
            <a:ext cx="4232" cy="10795"/>
          </a:xfrm>
          <a:custGeom>
            <a:avLst/>
            <a:gdLst/>
            <a:ahLst/>
            <a:cxnLst/>
            <a:rect l="l" t="t" r="r" b="b"/>
            <a:pathLst>
              <a:path w="4232" h="10795">
                <a:moveTo>
                  <a:pt x="4232" y="0"/>
                </a:moveTo>
                <a:lnTo>
                  <a:pt x="0" y="0"/>
                </a:lnTo>
                <a:lnTo>
                  <a:pt x="0" y="10795"/>
                </a:lnTo>
                <a:lnTo>
                  <a:pt x="4232" y="10795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77333" y="2605404"/>
            <a:ext cx="8246532" cy="41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923866" y="2603500"/>
            <a:ext cx="4232" cy="6137"/>
          </a:xfrm>
          <a:custGeom>
            <a:avLst/>
            <a:gdLst/>
            <a:ahLst/>
            <a:cxnLst/>
            <a:rect l="l" t="t" r="r" b="b"/>
            <a:pathLst>
              <a:path w="4232" h="6137">
                <a:moveTo>
                  <a:pt x="0" y="414866"/>
                </a:moveTo>
                <a:lnTo>
                  <a:pt x="4232" y="414866"/>
                </a:lnTo>
                <a:lnTo>
                  <a:pt x="4232" y="408728"/>
                </a:lnTo>
                <a:lnTo>
                  <a:pt x="0" y="408728"/>
                </a:lnTo>
                <a:lnTo>
                  <a:pt x="0" y="414866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923866" y="3024505"/>
            <a:ext cx="4232" cy="10794"/>
          </a:xfrm>
          <a:custGeom>
            <a:avLst/>
            <a:gdLst/>
            <a:ahLst/>
            <a:cxnLst/>
            <a:rect l="l" t="t" r="r" b="b"/>
            <a:pathLst>
              <a:path w="4232" h="10794">
                <a:moveTo>
                  <a:pt x="4232" y="0"/>
                </a:moveTo>
                <a:lnTo>
                  <a:pt x="0" y="0"/>
                </a:lnTo>
                <a:lnTo>
                  <a:pt x="0" y="10794"/>
                </a:lnTo>
                <a:lnTo>
                  <a:pt x="4232" y="10794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323666" y="2997200"/>
            <a:ext cx="4232" cy="6137"/>
          </a:xfrm>
          <a:custGeom>
            <a:avLst/>
            <a:gdLst/>
            <a:ahLst/>
            <a:cxnLst/>
            <a:rect l="l" t="t" r="r" b="b"/>
            <a:pathLst>
              <a:path w="4232" h="6137">
                <a:moveTo>
                  <a:pt x="0" y="419100"/>
                </a:moveTo>
                <a:lnTo>
                  <a:pt x="4232" y="419100"/>
                </a:lnTo>
                <a:lnTo>
                  <a:pt x="4232" y="412962"/>
                </a:lnTo>
                <a:lnTo>
                  <a:pt x="0" y="412962"/>
                </a:lnTo>
                <a:lnTo>
                  <a:pt x="0" y="4191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323666" y="3422437"/>
            <a:ext cx="4232" cy="6562"/>
          </a:xfrm>
          <a:custGeom>
            <a:avLst/>
            <a:gdLst/>
            <a:ahLst/>
            <a:cxnLst/>
            <a:rect l="l" t="t" r="r" b="b"/>
            <a:pathLst>
              <a:path w="4232" h="6562">
                <a:moveTo>
                  <a:pt x="4232" y="0"/>
                </a:moveTo>
                <a:lnTo>
                  <a:pt x="0" y="0"/>
                </a:lnTo>
                <a:lnTo>
                  <a:pt x="0" y="6562"/>
                </a:lnTo>
                <a:lnTo>
                  <a:pt x="4232" y="6562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77333" y="3003337"/>
            <a:ext cx="8246532" cy="419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8923866" y="2997200"/>
            <a:ext cx="4232" cy="6137"/>
          </a:xfrm>
          <a:custGeom>
            <a:avLst/>
            <a:gdLst/>
            <a:ahLst/>
            <a:cxnLst/>
            <a:rect l="l" t="t" r="r" b="b"/>
            <a:pathLst>
              <a:path w="4232" h="6137">
                <a:moveTo>
                  <a:pt x="0" y="419100"/>
                </a:moveTo>
                <a:lnTo>
                  <a:pt x="4232" y="419100"/>
                </a:lnTo>
                <a:lnTo>
                  <a:pt x="4232" y="412962"/>
                </a:lnTo>
                <a:lnTo>
                  <a:pt x="0" y="412962"/>
                </a:lnTo>
                <a:lnTo>
                  <a:pt x="0" y="4191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8923866" y="3422437"/>
            <a:ext cx="4232" cy="6562"/>
          </a:xfrm>
          <a:custGeom>
            <a:avLst/>
            <a:gdLst/>
            <a:ahLst/>
            <a:cxnLst/>
            <a:rect l="l" t="t" r="r" b="b"/>
            <a:pathLst>
              <a:path w="4232" h="6562">
                <a:moveTo>
                  <a:pt x="4232" y="0"/>
                </a:moveTo>
                <a:lnTo>
                  <a:pt x="0" y="0"/>
                </a:lnTo>
                <a:lnTo>
                  <a:pt x="0" y="6562"/>
                </a:lnTo>
                <a:lnTo>
                  <a:pt x="4232" y="6562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323666" y="3390900"/>
            <a:ext cx="4232" cy="10372"/>
          </a:xfrm>
          <a:custGeom>
            <a:avLst/>
            <a:gdLst/>
            <a:ahLst/>
            <a:cxnLst/>
            <a:rect l="l" t="t" r="r" b="b"/>
            <a:pathLst>
              <a:path w="4232" h="10372">
                <a:moveTo>
                  <a:pt x="0" y="414866"/>
                </a:moveTo>
                <a:lnTo>
                  <a:pt x="4232" y="414866"/>
                </a:lnTo>
                <a:lnTo>
                  <a:pt x="4232" y="404494"/>
                </a:lnTo>
                <a:lnTo>
                  <a:pt x="0" y="404494"/>
                </a:lnTo>
                <a:lnTo>
                  <a:pt x="0" y="414866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323666" y="3816138"/>
            <a:ext cx="4232" cy="6561"/>
          </a:xfrm>
          <a:custGeom>
            <a:avLst/>
            <a:gdLst/>
            <a:ahLst/>
            <a:cxnLst/>
            <a:rect l="l" t="t" r="r" b="b"/>
            <a:pathLst>
              <a:path w="4232" h="6561">
                <a:moveTo>
                  <a:pt x="4232" y="0"/>
                </a:moveTo>
                <a:lnTo>
                  <a:pt x="0" y="0"/>
                </a:lnTo>
                <a:lnTo>
                  <a:pt x="0" y="6561"/>
                </a:lnTo>
                <a:lnTo>
                  <a:pt x="4232" y="6561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77333" y="3401271"/>
            <a:ext cx="8246532" cy="4148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923866" y="3390900"/>
            <a:ext cx="4232" cy="10372"/>
          </a:xfrm>
          <a:custGeom>
            <a:avLst/>
            <a:gdLst/>
            <a:ahLst/>
            <a:cxnLst/>
            <a:rect l="l" t="t" r="r" b="b"/>
            <a:pathLst>
              <a:path w="4232" h="10372">
                <a:moveTo>
                  <a:pt x="0" y="414866"/>
                </a:moveTo>
                <a:lnTo>
                  <a:pt x="4232" y="414866"/>
                </a:lnTo>
                <a:lnTo>
                  <a:pt x="4232" y="404494"/>
                </a:lnTo>
                <a:lnTo>
                  <a:pt x="0" y="404494"/>
                </a:lnTo>
                <a:lnTo>
                  <a:pt x="0" y="414866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8923866" y="3816138"/>
            <a:ext cx="4232" cy="6561"/>
          </a:xfrm>
          <a:custGeom>
            <a:avLst/>
            <a:gdLst/>
            <a:ahLst/>
            <a:cxnLst/>
            <a:rect l="l" t="t" r="r" b="b"/>
            <a:pathLst>
              <a:path w="4232" h="6561">
                <a:moveTo>
                  <a:pt x="4232" y="0"/>
                </a:moveTo>
                <a:lnTo>
                  <a:pt x="0" y="0"/>
                </a:lnTo>
                <a:lnTo>
                  <a:pt x="0" y="6561"/>
                </a:lnTo>
                <a:lnTo>
                  <a:pt x="4232" y="6561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323666" y="3784600"/>
            <a:ext cx="4232" cy="10372"/>
          </a:xfrm>
          <a:custGeom>
            <a:avLst/>
            <a:gdLst/>
            <a:ahLst/>
            <a:cxnLst/>
            <a:rect l="l" t="t" r="r" b="b"/>
            <a:pathLst>
              <a:path w="4232" h="10372">
                <a:moveTo>
                  <a:pt x="0" y="419100"/>
                </a:moveTo>
                <a:lnTo>
                  <a:pt x="4232" y="419100"/>
                </a:lnTo>
                <a:lnTo>
                  <a:pt x="4232" y="408727"/>
                </a:lnTo>
                <a:lnTo>
                  <a:pt x="0" y="408727"/>
                </a:lnTo>
                <a:lnTo>
                  <a:pt x="0" y="4191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77333" y="3794972"/>
            <a:ext cx="8246532" cy="419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923866" y="3784600"/>
            <a:ext cx="4232" cy="10372"/>
          </a:xfrm>
          <a:custGeom>
            <a:avLst/>
            <a:gdLst/>
            <a:ahLst/>
            <a:cxnLst/>
            <a:rect l="l" t="t" r="r" b="b"/>
            <a:pathLst>
              <a:path w="4232" h="10372">
                <a:moveTo>
                  <a:pt x="0" y="419100"/>
                </a:moveTo>
                <a:lnTo>
                  <a:pt x="4232" y="419100"/>
                </a:lnTo>
                <a:lnTo>
                  <a:pt x="4232" y="408727"/>
                </a:lnTo>
                <a:lnTo>
                  <a:pt x="0" y="408727"/>
                </a:lnTo>
                <a:lnTo>
                  <a:pt x="0" y="4191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323666" y="4612004"/>
            <a:ext cx="4232" cy="10794"/>
          </a:xfrm>
          <a:custGeom>
            <a:avLst/>
            <a:gdLst/>
            <a:ahLst/>
            <a:cxnLst/>
            <a:rect l="l" t="t" r="r" b="b"/>
            <a:pathLst>
              <a:path w="4232" h="10795">
                <a:moveTo>
                  <a:pt x="4232" y="0"/>
                </a:moveTo>
                <a:lnTo>
                  <a:pt x="0" y="0"/>
                </a:lnTo>
                <a:lnTo>
                  <a:pt x="0" y="10795"/>
                </a:lnTo>
                <a:lnTo>
                  <a:pt x="4232" y="10795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77333" y="4192904"/>
            <a:ext cx="8246532" cy="41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323666" y="5005704"/>
            <a:ext cx="4232" cy="10794"/>
          </a:xfrm>
          <a:custGeom>
            <a:avLst/>
            <a:gdLst/>
            <a:ahLst/>
            <a:cxnLst/>
            <a:rect l="l" t="t" r="r" b="b"/>
            <a:pathLst>
              <a:path w="4232" h="10795">
                <a:moveTo>
                  <a:pt x="4232" y="0"/>
                </a:moveTo>
                <a:lnTo>
                  <a:pt x="0" y="0"/>
                </a:lnTo>
                <a:lnTo>
                  <a:pt x="0" y="10795"/>
                </a:lnTo>
                <a:lnTo>
                  <a:pt x="4232" y="10795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77333" y="4586604"/>
            <a:ext cx="8246532" cy="419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923866" y="4584700"/>
            <a:ext cx="4232" cy="6137"/>
          </a:xfrm>
          <a:custGeom>
            <a:avLst/>
            <a:gdLst/>
            <a:ahLst/>
            <a:cxnLst/>
            <a:rect l="l" t="t" r="r" b="b"/>
            <a:pathLst>
              <a:path w="4232" h="6137">
                <a:moveTo>
                  <a:pt x="0" y="414866"/>
                </a:moveTo>
                <a:lnTo>
                  <a:pt x="4232" y="414866"/>
                </a:lnTo>
                <a:lnTo>
                  <a:pt x="4232" y="408728"/>
                </a:lnTo>
                <a:lnTo>
                  <a:pt x="0" y="408728"/>
                </a:lnTo>
                <a:lnTo>
                  <a:pt x="0" y="414866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8923866" y="5005705"/>
            <a:ext cx="4232" cy="10794"/>
          </a:xfrm>
          <a:custGeom>
            <a:avLst/>
            <a:gdLst/>
            <a:ahLst/>
            <a:cxnLst/>
            <a:rect l="l" t="t" r="r" b="b"/>
            <a:pathLst>
              <a:path w="4232" h="10794">
                <a:moveTo>
                  <a:pt x="4232" y="0"/>
                </a:moveTo>
                <a:lnTo>
                  <a:pt x="0" y="0"/>
                </a:lnTo>
                <a:lnTo>
                  <a:pt x="0" y="10794"/>
                </a:lnTo>
                <a:lnTo>
                  <a:pt x="4232" y="10794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323666" y="4978400"/>
            <a:ext cx="4232" cy="6137"/>
          </a:xfrm>
          <a:custGeom>
            <a:avLst/>
            <a:gdLst/>
            <a:ahLst/>
            <a:cxnLst/>
            <a:rect l="l" t="t" r="r" b="b"/>
            <a:pathLst>
              <a:path w="4232" h="6137">
                <a:moveTo>
                  <a:pt x="0" y="419100"/>
                </a:moveTo>
                <a:lnTo>
                  <a:pt x="4232" y="419100"/>
                </a:lnTo>
                <a:lnTo>
                  <a:pt x="4232" y="412962"/>
                </a:lnTo>
                <a:lnTo>
                  <a:pt x="0" y="412962"/>
                </a:lnTo>
                <a:lnTo>
                  <a:pt x="0" y="4191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323666" y="5403637"/>
            <a:ext cx="4232" cy="6561"/>
          </a:xfrm>
          <a:custGeom>
            <a:avLst/>
            <a:gdLst/>
            <a:ahLst/>
            <a:cxnLst/>
            <a:rect l="l" t="t" r="r" b="b"/>
            <a:pathLst>
              <a:path w="4232" h="6561">
                <a:moveTo>
                  <a:pt x="4232" y="0"/>
                </a:moveTo>
                <a:lnTo>
                  <a:pt x="0" y="0"/>
                </a:lnTo>
                <a:lnTo>
                  <a:pt x="0" y="6561"/>
                </a:lnTo>
                <a:lnTo>
                  <a:pt x="4232" y="6561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77333" y="4984537"/>
            <a:ext cx="8246532" cy="419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8923866" y="4978400"/>
            <a:ext cx="4232" cy="6137"/>
          </a:xfrm>
          <a:custGeom>
            <a:avLst/>
            <a:gdLst/>
            <a:ahLst/>
            <a:cxnLst/>
            <a:rect l="l" t="t" r="r" b="b"/>
            <a:pathLst>
              <a:path w="4232" h="6137">
                <a:moveTo>
                  <a:pt x="0" y="419100"/>
                </a:moveTo>
                <a:lnTo>
                  <a:pt x="4232" y="419100"/>
                </a:lnTo>
                <a:lnTo>
                  <a:pt x="4232" y="412962"/>
                </a:lnTo>
                <a:lnTo>
                  <a:pt x="0" y="412962"/>
                </a:lnTo>
                <a:lnTo>
                  <a:pt x="0" y="4191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8923866" y="5403637"/>
            <a:ext cx="4232" cy="6561"/>
          </a:xfrm>
          <a:custGeom>
            <a:avLst/>
            <a:gdLst/>
            <a:ahLst/>
            <a:cxnLst/>
            <a:rect l="l" t="t" r="r" b="b"/>
            <a:pathLst>
              <a:path w="4232" h="6561">
                <a:moveTo>
                  <a:pt x="4232" y="0"/>
                </a:moveTo>
                <a:lnTo>
                  <a:pt x="0" y="0"/>
                </a:lnTo>
                <a:lnTo>
                  <a:pt x="0" y="6561"/>
                </a:lnTo>
                <a:lnTo>
                  <a:pt x="4232" y="6561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323666" y="5372100"/>
            <a:ext cx="4232" cy="10372"/>
          </a:xfrm>
          <a:custGeom>
            <a:avLst/>
            <a:gdLst/>
            <a:ahLst/>
            <a:cxnLst/>
            <a:rect l="l" t="t" r="r" b="b"/>
            <a:pathLst>
              <a:path w="4232" h="10372">
                <a:moveTo>
                  <a:pt x="0" y="842433"/>
                </a:moveTo>
                <a:lnTo>
                  <a:pt x="4232" y="842433"/>
                </a:lnTo>
                <a:lnTo>
                  <a:pt x="4232" y="832061"/>
                </a:lnTo>
                <a:lnTo>
                  <a:pt x="0" y="832061"/>
                </a:lnTo>
                <a:lnTo>
                  <a:pt x="0" y="842433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323666" y="6224904"/>
            <a:ext cx="4232" cy="10795"/>
          </a:xfrm>
          <a:custGeom>
            <a:avLst/>
            <a:gdLst/>
            <a:ahLst/>
            <a:cxnLst/>
            <a:rect l="l" t="t" r="r" b="b"/>
            <a:pathLst>
              <a:path w="4232" h="10795">
                <a:moveTo>
                  <a:pt x="4232" y="0"/>
                </a:moveTo>
                <a:lnTo>
                  <a:pt x="0" y="0"/>
                </a:lnTo>
                <a:lnTo>
                  <a:pt x="0" y="10795"/>
                </a:lnTo>
                <a:lnTo>
                  <a:pt x="4232" y="10795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677333" y="5382471"/>
            <a:ext cx="8246532" cy="8424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8923866" y="5372100"/>
            <a:ext cx="4232" cy="10372"/>
          </a:xfrm>
          <a:custGeom>
            <a:avLst/>
            <a:gdLst/>
            <a:ahLst/>
            <a:cxnLst/>
            <a:rect l="l" t="t" r="r" b="b"/>
            <a:pathLst>
              <a:path w="4232" h="10372">
                <a:moveTo>
                  <a:pt x="0" y="842433"/>
                </a:moveTo>
                <a:lnTo>
                  <a:pt x="4232" y="842433"/>
                </a:lnTo>
                <a:lnTo>
                  <a:pt x="4232" y="832061"/>
                </a:lnTo>
                <a:lnTo>
                  <a:pt x="0" y="832061"/>
                </a:lnTo>
                <a:lnTo>
                  <a:pt x="0" y="842433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8923866" y="6224904"/>
            <a:ext cx="4232" cy="10795"/>
          </a:xfrm>
          <a:custGeom>
            <a:avLst/>
            <a:gdLst/>
            <a:ahLst/>
            <a:cxnLst/>
            <a:rect l="l" t="t" r="r" b="b"/>
            <a:pathLst>
              <a:path w="4232" h="10795">
                <a:moveTo>
                  <a:pt x="4232" y="0"/>
                </a:moveTo>
                <a:lnTo>
                  <a:pt x="0" y="0"/>
                </a:lnTo>
                <a:lnTo>
                  <a:pt x="0" y="10795"/>
                </a:lnTo>
                <a:lnTo>
                  <a:pt x="4232" y="10795"/>
                </a:lnTo>
                <a:lnTo>
                  <a:pt x="423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323666" y="6197600"/>
            <a:ext cx="4232" cy="6138"/>
          </a:xfrm>
          <a:custGeom>
            <a:avLst/>
            <a:gdLst/>
            <a:ahLst/>
            <a:cxnLst/>
            <a:rect l="l" t="t" r="r" b="b"/>
            <a:pathLst>
              <a:path w="4232" h="6138">
                <a:moveTo>
                  <a:pt x="0" y="660400"/>
                </a:moveTo>
                <a:lnTo>
                  <a:pt x="4232" y="660400"/>
                </a:lnTo>
                <a:lnTo>
                  <a:pt x="4232" y="654261"/>
                </a:lnTo>
                <a:lnTo>
                  <a:pt x="0" y="654261"/>
                </a:lnTo>
                <a:lnTo>
                  <a:pt x="0" y="6604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77333" y="6203737"/>
            <a:ext cx="8246532" cy="6542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923866" y="6197600"/>
            <a:ext cx="4232" cy="6138"/>
          </a:xfrm>
          <a:custGeom>
            <a:avLst/>
            <a:gdLst/>
            <a:ahLst/>
            <a:cxnLst/>
            <a:rect l="l" t="t" r="r" b="b"/>
            <a:pathLst>
              <a:path w="4232" h="6138">
                <a:moveTo>
                  <a:pt x="0" y="660400"/>
                </a:moveTo>
                <a:lnTo>
                  <a:pt x="4232" y="660400"/>
                </a:lnTo>
                <a:lnTo>
                  <a:pt x="4232" y="654261"/>
                </a:lnTo>
                <a:lnTo>
                  <a:pt x="0" y="654261"/>
                </a:lnTo>
                <a:lnTo>
                  <a:pt x="0" y="6604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764540" y="1247460"/>
            <a:ext cx="8070850" cy="4100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220345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Cyc</a:t>
            </a:r>
            <a:r>
              <a:rPr dirty="0" smtClean="0" sz="2600" spc="0">
                <a:latin typeface="Microsoft YaHei UI"/>
                <a:cs typeface="Microsoft YaHei UI"/>
              </a:rPr>
              <a:t>提供了非常多的推理引擎，支持演绎推理和归纳</a:t>
            </a:r>
            <a:r>
              <a:rPr dirty="0" smtClean="0" sz="2600" spc="0">
                <a:latin typeface="Microsoft YaHei UI"/>
                <a:cs typeface="Microsoft YaHei UI"/>
              </a:rPr>
              <a:t> 推理；同时也提供了扩展推理机制的模块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支持自然语言的解析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100"/>
              </a:lnSpc>
              <a:spcBef>
                <a:spcPts val="20"/>
              </a:spcBef>
            </a:pPr>
            <a:endParaRPr sz="1100"/>
          </a:p>
          <a:p>
            <a:pPr marL="12700">
              <a:lnSpc>
                <a:spcPct val="100000"/>
              </a:lnSpc>
              <a:tabLst>
                <a:tab pos="7155815" algn="l"/>
              </a:tabLst>
            </a:pPr>
            <a:r>
              <a:rPr dirty="0" smtClean="0" sz="2000" spc="-5">
                <a:latin typeface="Verdana"/>
                <a:cs typeface="Verdana"/>
              </a:rPr>
              <a:t>En</a:t>
            </a:r>
            <a:r>
              <a:rPr dirty="0" smtClean="0" sz="2000" spc="0">
                <a:latin typeface="Verdana"/>
                <a:cs typeface="Verdana"/>
              </a:rPr>
              <a:t>gli</a:t>
            </a:r>
            <a:r>
              <a:rPr dirty="0" smtClean="0" sz="2000" spc="-20">
                <a:latin typeface="Verdana"/>
                <a:cs typeface="Verdana"/>
              </a:rPr>
              <a:t>s</a:t>
            </a:r>
            <a:r>
              <a:rPr dirty="0" smtClean="0" sz="2000" spc="-15">
                <a:latin typeface="Verdana"/>
                <a:cs typeface="Verdana"/>
              </a:rPr>
              <a:t>h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120">
                <a:latin typeface="Verdana"/>
                <a:cs typeface="Verdana"/>
              </a:rPr>
              <a:t>W</a:t>
            </a:r>
            <a:r>
              <a:rPr dirty="0" smtClean="0" sz="2000" spc="-20">
                <a:latin typeface="Verdana"/>
                <a:cs typeface="Verdana"/>
              </a:rPr>
              <a:t>or</a:t>
            </a:r>
            <a:r>
              <a:rPr dirty="0" smtClean="0" sz="2000" spc="0">
                <a:latin typeface="Verdana"/>
                <a:cs typeface="Verdana"/>
              </a:rPr>
              <a:t>d</a:t>
            </a:r>
            <a:r>
              <a:rPr dirty="0" smtClean="0" sz="2000" spc="-15">
                <a:latin typeface="Verdana"/>
                <a:cs typeface="Verdana"/>
              </a:rPr>
              <a:t>s</a:t>
            </a:r>
            <a:r>
              <a:rPr dirty="0" smtClean="0" sz="2000" spc="-15">
                <a:latin typeface="Verdana"/>
                <a:cs typeface="Verdana"/>
              </a:rPr>
              <a:t>	</a:t>
            </a:r>
            <a:r>
              <a:rPr dirty="0" smtClean="0" sz="2000" spc="-15">
                <a:latin typeface="Verdana"/>
                <a:cs typeface="Verdana"/>
              </a:rPr>
              <a:t>18</a:t>
            </a:r>
            <a:r>
              <a:rPr dirty="0" smtClean="0" sz="2000" spc="-15">
                <a:latin typeface="Verdana"/>
                <a:cs typeface="Verdana"/>
              </a:rPr>
              <a:t>,</a:t>
            </a:r>
            <a:r>
              <a:rPr dirty="0" smtClean="0" sz="2000" spc="-15">
                <a:latin typeface="Verdana"/>
                <a:cs typeface="Verdana"/>
              </a:rPr>
              <a:t>796</a:t>
            </a:r>
            <a:endParaRPr sz="2000">
              <a:latin typeface="Verdana"/>
              <a:cs typeface="Verdana"/>
            </a:endParaRPr>
          </a:p>
          <a:p>
            <a:pPr>
              <a:lnSpc>
                <a:spcPts val="700"/>
              </a:lnSpc>
              <a:spcBef>
                <a:spcPts val="19"/>
              </a:spcBef>
            </a:pPr>
            <a:endParaRPr sz="700"/>
          </a:p>
          <a:p>
            <a:pPr marL="12700">
              <a:lnSpc>
                <a:spcPct val="100000"/>
              </a:lnSpc>
              <a:tabLst>
                <a:tab pos="7155815" algn="l"/>
              </a:tabLst>
            </a:pPr>
            <a:r>
              <a:rPr dirty="0" smtClean="0" sz="2000" spc="-50">
                <a:latin typeface="Verdana"/>
                <a:cs typeface="Verdana"/>
              </a:rPr>
              <a:t>S</a:t>
            </a:r>
            <a:r>
              <a:rPr dirty="0" smtClean="0" sz="2000" spc="-15">
                <a:latin typeface="Verdana"/>
                <a:cs typeface="Verdana"/>
              </a:rPr>
              <a:t>y</a:t>
            </a:r>
            <a:r>
              <a:rPr dirty="0" smtClean="0" sz="2000" spc="-20">
                <a:latin typeface="Verdana"/>
                <a:cs typeface="Verdana"/>
              </a:rPr>
              <a:t>n</a:t>
            </a:r>
            <a:r>
              <a:rPr dirty="0" smtClean="0" sz="2000" spc="-5">
                <a:latin typeface="Verdana"/>
                <a:cs typeface="Verdana"/>
              </a:rPr>
              <a:t>t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20">
                <a:latin typeface="Verdana"/>
                <a:cs typeface="Verdana"/>
              </a:rPr>
              <a:t>c</a:t>
            </a:r>
            <a:r>
              <a:rPr dirty="0" smtClean="0" sz="2000" spc="-5">
                <a:latin typeface="Verdana"/>
                <a:cs typeface="Verdana"/>
              </a:rPr>
              <a:t>t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15">
                <a:latin typeface="Verdana"/>
                <a:cs typeface="Verdana"/>
              </a:rPr>
              <a:t>c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15">
                <a:latin typeface="Verdana"/>
                <a:cs typeface="Verdana"/>
              </a:rPr>
              <a:t>F</a:t>
            </a:r>
            <a:r>
              <a:rPr dirty="0" smtClean="0" sz="2000" spc="-50">
                <a:latin typeface="Verdana"/>
                <a:cs typeface="Verdana"/>
              </a:rPr>
              <a:t>r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20">
                <a:latin typeface="Verdana"/>
                <a:cs typeface="Verdana"/>
              </a:rPr>
              <a:t>me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20">
                <a:latin typeface="Verdana"/>
                <a:cs typeface="Verdana"/>
              </a:rPr>
              <a:t>L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20">
                <a:latin typeface="Verdana"/>
                <a:cs typeface="Verdana"/>
              </a:rPr>
              <a:t>n</a:t>
            </a:r>
            <a:r>
              <a:rPr dirty="0" smtClean="0" sz="2000" spc="-15">
                <a:latin typeface="Verdana"/>
                <a:cs typeface="Verdana"/>
              </a:rPr>
              <a:t>ks</a:t>
            </a:r>
            <a:r>
              <a:rPr dirty="0" smtClean="0" sz="2000" spc="-15">
                <a:latin typeface="Verdana"/>
                <a:cs typeface="Verdana"/>
              </a:rPr>
              <a:t>	</a:t>
            </a:r>
            <a:r>
              <a:rPr dirty="0" smtClean="0" sz="2000" spc="-15">
                <a:latin typeface="Verdana"/>
                <a:cs typeface="Verdana"/>
              </a:rPr>
              <a:t>23</a:t>
            </a:r>
            <a:r>
              <a:rPr dirty="0" smtClean="0" sz="2000" spc="-15">
                <a:latin typeface="Verdana"/>
                <a:cs typeface="Verdana"/>
              </a:rPr>
              <a:t>,</a:t>
            </a:r>
            <a:r>
              <a:rPr dirty="0" smtClean="0" sz="2000" spc="-15">
                <a:latin typeface="Verdana"/>
                <a:cs typeface="Verdana"/>
              </a:rPr>
              <a:t>336</a:t>
            </a:r>
            <a:endParaRPr sz="2000">
              <a:latin typeface="Verdana"/>
              <a:cs typeface="Verdana"/>
            </a:endParaRPr>
          </a:p>
          <a:p>
            <a:pPr>
              <a:lnSpc>
                <a:spcPts val="700"/>
              </a:lnSpc>
              <a:spcBef>
                <a:spcPts val="20"/>
              </a:spcBef>
            </a:pPr>
            <a:endParaRPr sz="700"/>
          </a:p>
          <a:p>
            <a:pPr marL="12700">
              <a:lnSpc>
                <a:spcPct val="100000"/>
              </a:lnSpc>
              <a:tabLst>
                <a:tab pos="7155815" algn="l"/>
              </a:tabLst>
            </a:pPr>
            <a:r>
              <a:rPr dirty="0" smtClean="0" sz="2000" spc="-10">
                <a:latin typeface="Verdana"/>
                <a:cs typeface="Verdana"/>
              </a:rPr>
              <a:t>S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20">
                <a:latin typeface="Verdana"/>
                <a:cs typeface="Verdana"/>
              </a:rPr>
              <a:t>n</a:t>
            </a:r>
            <a:r>
              <a:rPr dirty="0" smtClean="0" sz="2000" spc="0">
                <a:latin typeface="Verdana"/>
                <a:cs typeface="Verdana"/>
              </a:rPr>
              <a:t>gl</a:t>
            </a:r>
            <a:r>
              <a:rPr dirty="0" smtClean="0" sz="2000" spc="-20">
                <a:latin typeface="Verdana"/>
                <a:cs typeface="Verdana"/>
              </a:rPr>
              <a:t>e</a:t>
            </a:r>
            <a:r>
              <a:rPr dirty="0" smtClean="0" sz="2000" spc="-15">
                <a:latin typeface="Verdana"/>
                <a:cs typeface="Verdana"/>
              </a:rPr>
              <a:t>-</a:t>
            </a:r>
            <a:r>
              <a:rPr dirty="0" smtClean="0" sz="2000" spc="0">
                <a:latin typeface="Verdana"/>
                <a:cs typeface="Verdana"/>
              </a:rPr>
              <a:t>w</a:t>
            </a:r>
            <a:r>
              <a:rPr dirty="0" smtClean="0" sz="2000" spc="-5">
                <a:latin typeface="Verdana"/>
                <a:cs typeface="Verdana"/>
              </a:rPr>
              <a:t>o</a:t>
            </a:r>
            <a:r>
              <a:rPr dirty="0" smtClean="0" sz="2000" spc="-15">
                <a:latin typeface="Verdana"/>
                <a:cs typeface="Verdana"/>
              </a:rPr>
              <a:t>r</a:t>
            </a:r>
            <a:r>
              <a:rPr dirty="0" smtClean="0" sz="2000" spc="0">
                <a:latin typeface="Verdana"/>
                <a:cs typeface="Verdana"/>
              </a:rPr>
              <a:t>d</a:t>
            </a:r>
            <a:r>
              <a:rPr dirty="0" smtClean="0" sz="2000" spc="-5">
                <a:latin typeface="Verdana"/>
                <a:cs typeface="Verdana"/>
              </a:rPr>
              <a:t> </a:t>
            </a:r>
            <a:r>
              <a:rPr dirty="0" smtClean="0" sz="2000" spc="-25">
                <a:latin typeface="Verdana"/>
                <a:cs typeface="Verdana"/>
              </a:rPr>
              <a:t>D</a:t>
            </a:r>
            <a:r>
              <a:rPr dirty="0" smtClean="0" sz="2000" spc="-20">
                <a:latin typeface="Verdana"/>
                <a:cs typeface="Verdana"/>
              </a:rPr>
              <a:t>e</a:t>
            </a:r>
            <a:r>
              <a:rPr dirty="0" smtClean="0" sz="2000" spc="-20">
                <a:latin typeface="Verdana"/>
                <a:cs typeface="Verdana"/>
              </a:rPr>
              <a:t>n</a:t>
            </a:r>
            <a:r>
              <a:rPr dirty="0" smtClean="0" sz="2000" spc="-20">
                <a:latin typeface="Verdana"/>
                <a:cs typeface="Verdana"/>
              </a:rPr>
              <a:t>o</a:t>
            </a:r>
            <a:r>
              <a:rPr dirty="0" smtClean="0" sz="2000" spc="-5">
                <a:latin typeface="Verdana"/>
                <a:cs typeface="Verdana"/>
              </a:rPr>
              <a:t>t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5">
                <a:latin typeface="Verdana"/>
                <a:cs typeface="Verdana"/>
              </a:rPr>
              <a:t>t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5">
                <a:latin typeface="Verdana"/>
                <a:cs typeface="Verdana"/>
              </a:rPr>
              <a:t>o</a:t>
            </a:r>
            <a:r>
              <a:rPr dirty="0" smtClean="0" sz="2000" spc="-15">
                <a:latin typeface="Verdana"/>
                <a:cs typeface="Verdana"/>
              </a:rPr>
              <a:t>n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20">
                <a:latin typeface="Verdana"/>
                <a:cs typeface="Verdana"/>
              </a:rPr>
              <a:t>M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0">
                <a:latin typeface="Verdana"/>
                <a:cs typeface="Verdana"/>
              </a:rPr>
              <a:t>ppi</a:t>
            </a:r>
            <a:r>
              <a:rPr dirty="0" smtClean="0" sz="2000" spc="-5">
                <a:latin typeface="Verdana"/>
                <a:cs typeface="Verdana"/>
              </a:rPr>
              <a:t>n</a:t>
            </a:r>
            <a:r>
              <a:rPr dirty="0" smtClean="0" sz="2000" spc="0">
                <a:latin typeface="Verdana"/>
                <a:cs typeface="Verdana"/>
              </a:rPr>
              <a:t>g</a:t>
            </a:r>
            <a:r>
              <a:rPr dirty="0" smtClean="0" sz="2000" spc="-15">
                <a:latin typeface="Verdana"/>
                <a:cs typeface="Verdana"/>
              </a:rPr>
              <a:t>s</a:t>
            </a:r>
            <a:r>
              <a:rPr dirty="0" smtClean="0" sz="2000" spc="-15">
                <a:latin typeface="Verdana"/>
                <a:cs typeface="Verdana"/>
              </a:rPr>
              <a:t>	</a:t>
            </a:r>
            <a:r>
              <a:rPr dirty="0" smtClean="0" sz="2000" spc="-15">
                <a:latin typeface="Verdana"/>
                <a:cs typeface="Verdana"/>
              </a:rPr>
              <a:t>27</a:t>
            </a:r>
            <a:r>
              <a:rPr dirty="0" smtClean="0" sz="2000" spc="-15">
                <a:latin typeface="Verdana"/>
                <a:cs typeface="Verdana"/>
              </a:rPr>
              <a:t>,</a:t>
            </a:r>
            <a:r>
              <a:rPr dirty="0" smtClean="0" sz="2000" spc="-15">
                <a:latin typeface="Verdana"/>
                <a:cs typeface="Verdana"/>
              </a:rPr>
              <a:t>681</a:t>
            </a:r>
            <a:endParaRPr sz="2000">
              <a:latin typeface="Verdana"/>
              <a:cs typeface="Verdana"/>
            </a:endParaRPr>
          </a:p>
          <a:p>
            <a:pPr marL="12700" marR="12700">
              <a:lnSpc>
                <a:spcPct val="130000"/>
              </a:lnSpc>
              <a:tabLst>
                <a:tab pos="7155815" algn="l"/>
                <a:tab pos="7317740" algn="l"/>
              </a:tabLst>
            </a:pPr>
            <a:r>
              <a:rPr dirty="0" smtClean="0" sz="2000" spc="-20">
                <a:latin typeface="Verdana"/>
                <a:cs typeface="Verdana"/>
              </a:rPr>
              <a:t>M</a:t>
            </a:r>
            <a:r>
              <a:rPr dirty="0" smtClean="0" sz="2000" spc="-20">
                <a:latin typeface="Verdana"/>
                <a:cs typeface="Verdana"/>
              </a:rPr>
              <a:t>u</a:t>
            </a:r>
            <a:r>
              <a:rPr dirty="0" smtClean="0" sz="2000" spc="0">
                <a:latin typeface="Verdana"/>
                <a:cs typeface="Verdana"/>
              </a:rPr>
              <a:t>l</a:t>
            </a:r>
            <a:r>
              <a:rPr dirty="0" smtClean="0" sz="2000" spc="-5">
                <a:latin typeface="Verdana"/>
                <a:cs typeface="Verdana"/>
              </a:rPr>
              <a:t>t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15">
                <a:latin typeface="Verdana"/>
                <a:cs typeface="Verdana"/>
              </a:rPr>
              <a:t>-</a:t>
            </a:r>
            <a:r>
              <a:rPr dirty="0" smtClean="0" sz="2000" spc="0">
                <a:latin typeface="Verdana"/>
                <a:cs typeface="Verdana"/>
              </a:rPr>
              <a:t>w</a:t>
            </a:r>
            <a:r>
              <a:rPr dirty="0" smtClean="0" sz="2000" spc="-5">
                <a:latin typeface="Verdana"/>
                <a:cs typeface="Verdana"/>
              </a:rPr>
              <a:t>o</a:t>
            </a:r>
            <a:r>
              <a:rPr dirty="0" smtClean="0" sz="2000" spc="-15">
                <a:latin typeface="Verdana"/>
                <a:cs typeface="Verdana"/>
              </a:rPr>
              <a:t>r</a:t>
            </a:r>
            <a:r>
              <a:rPr dirty="0" smtClean="0" sz="2000" spc="0">
                <a:latin typeface="Verdana"/>
                <a:cs typeface="Verdana"/>
              </a:rPr>
              <a:t>d</a:t>
            </a:r>
            <a:r>
              <a:rPr dirty="0" smtClean="0" sz="2000" spc="-5">
                <a:latin typeface="Verdana"/>
                <a:cs typeface="Verdana"/>
              </a:rPr>
              <a:t> </a:t>
            </a:r>
            <a:r>
              <a:rPr dirty="0" smtClean="0" sz="2000" spc="-10">
                <a:latin typeface="Verdana"/>
                <a:cs typeface="Verdana"/>
              </a:rPr>
              <a:t>P</a:t>
            </a:r>
            <a:r>
              <a:rPr dirty="0" smtClean="0" sz="2000" spc="-20">
                <a:latin typeface="Verdana"/>
                <a:cs typeface="Verdana"/>
              </a:rPr>
              <a:t>h</a:t>
            </a:r>
            <a:r>
              <a:rPr dirty="0" smtClean="0" sz="2000" spc="-50">
                <a:latin typeface="Verdana"/>
                <a:cs typeface="Verdana"/>
              </a:rPr>
              <a:t>r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20">
                <a:latin typeface="Verdana"/>
                <a:cs typeface="Verdana"/>
              </a:rPr>
              <a:t>s</a:t>
            </a:r>
            <a:r>
              <a:rPr dirty="0" smtClean="0" sz="2000" spc="-15">
                <a:latin typeface="Verdana"/>
                <a:cs typeface="Verdana"/>
              </a:rPr>
              <a:t>e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25">
                <a:latin typeface="Verdana"/>
                <a:cs typeface="Verdana"/>
              </a:rPr>
              <a:t>D</a:t>
            </a:r>
            <a:r>
              <a:rPr dirty="0" smtClean="0" sz="2000" spc="-20">
                <a:latin typeface="Verdana"/>
                <a:cs typeface="Verdana"/>
              </a:rPr>
              <a:t>e</a:t>
            </a:r>
            <a:r>
              <a:rPr dirty="0" smtClean="0" sz="2000" spc="-20">
                <a:latin typeface="Verdana"/>
                <a:cs typeface="Verdana"/>
              </a:rPr>
              <a:t>n</a:t>
            </a:r>
            <a:r>
              <a:rPr dirty="0" smtClean="0" sz="2000" spc="-20">
                <a:latin typeface="Verdana"/>
                <a:cs typeface="Verdana"/>
              </a:rPr>
              <a:t>o</a:t>
            </a:r>
            <a:r>
              <a:rPr dirty="0" smtClean="0" sz="2000" spc="-5">
                <a:latin typeface="Verdana"/>
                <a:cs typeface="Verdana"/>
              </a:rPr>
              <a:t>t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5">
                <a:latin typeface="Verdana"/>
                <a:cs typeface="Verdana"/>
              </a:rPr>
              <a:t>t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5">
                <a:latin typeface="Verdana"/>
                <a:cs typeface="Verdana"/>
              </a:rPr>
              <a:t>o</a:t>
            </a:r>
            <a:r>
              <a:rPr dirty="0" smtClean="0" sz="2000" spc="-15">
                <a:latin typeface="Verdana"/>
                <a:cs typeface="Verdana"/>
              </a:rPr>
              <a:t>n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20">
                <a:latin typeface="Verdana"/>
                <a:cs typeface="Verdana"/>
              </a:rPr>
              <a:t>M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0">
                <a:latin typeface="Verdana"/>
                <a:cs typeface="Verdana"/>
              </a:rPr>
              <a:t>ppi</a:t>
            </a:r>
            <a:r>
              <a:rPr dirty="0" smtClean="0" sz="2000" spc="-5">
                <a:latin typeface="Verdana"/>
                <a:cs typeface="Verdana"/>
              </a:rPr>
              <a:t>n</a:t>
            </a:r>
            <a:r>
              <a:rPr dirty="0" smtClean="0" sz="2000" spc="0">
                <a:latin typeface="Verdana"/>
                <a:cs typeface="Verdana"/>
              </a:rPr>
              <a:t>g</a:t>
            </a:r>
            <a:r>
              <a:rPr dirty="0" smtClean="0" sz="2000" spc="-15">
                <a:latin typeface="Verdana"/>
                <a:cs typeface="Verdana"/>
              </a:rPr>
              <a:t>s</a:t>
            </a:r>
            <a:r>
              <a:rPr dirty="0" smtClean="0" sz="2000" spc="-15">
                <a:latin typeface="Verdana"/>
                <a:cs typeface="Verdana"/>
              </a:rPr>
              <a:t>	</a:t>
            </a:r>
            <a:r>
              <a:rPr dirty="0" smtClean="0" sz="2000" spc="-15">
                <a:latin typeface="Verdana"/>
                <a:cs typeface="Verdana"/>
              </a:rPr>
              <a:t>44</a:t>
            </a:r>
            <a:r>
              <a:rPr dirty="0" smtClean="0" sz="2000" spc="-15">
                <a:latin typeface="Verdana"/>
                <a:cs typeface="Verdana"/>
              </a:rPr>
              <a:t>,</a:t>
            </a:r>
            <a:r>
              <a:rPr dirty="0" smtClean="0" sz="2000" spc="-15">
                <a:latin typeface="Verdana"/>
                <a:cs typeface="Verdana"/>
              </a:rPr>
              <a:t>298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120">
                <a:latin typeface="Verdana"/>
                <a:cs typeface="Verdana"/>
              </a:rPr>
              <a:t>V</a:t>
            </a:r>
            <a:r>
              <a:rPr dirty="0" smtClean="0" sz="2000" spc="-20">
                <a:latin typeface="Verdana"/>
                <a:cs typeface="Verdana"/>
              </a:rPr>
              <a:t>e</a:t>
            </a:r>
            <a:r>
              <a:rPr dirty="0" smtClean="0" sz="2000" spc="-15">
                <a:latin typeface="Verdana"/>
                <a:cs typeface="Verdana"/>
              </a:rPr>
              <a:t>r</a:t>
            </a:r>
            <a:r>
              <a:rPr dirty="0" smtClean="0" sz="2000" spc="0">
                <a:latin typeface="Verdana"/>
                <a:cs typeface="Verdana"/>
              </a:rPr>
              <a:t>b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0">
                <a:latin typeface="Verdana"/>
                <a:cs typeface="Verdana"/>
              </a:rPr>
              <a:t>l</a:t>
            </a:r>
            <a:r>
              <a:rPr dirty="0" smtClean="0" sz="2000" spc="-5">
                <a:latin typeface="Verdana"/>
                <a:cs typeface="Verdana"/>
              </a:rPr>
              <a:t> </a:t>
            </a:r>
            <a:r>
              <a:rPr dirty="0" smtClean="0" sz="2000" spc="-20">
                <a:latin typeface="Verdana"/>
                <a:cs typeface="Verdana"/>
              </a:rPr>
              <a:t>S</a:t>
            </a:r>
            <a:r>
              <a:rPr dirty="0" smtClean="0" sz="2000" spc="-20">
                <a:latin typeface="Verdana"/>
                <a:cs typeface="Verdana"/>
              </a:rPr>
              <a:t>e</a:t>
            </a:r>
            <a:r>
              <a:rPr dirty="0" smtClean="0" sz="2000" spc="-20">
                <a:latin typeface="Verdana"/>
                <a:cs typeface="Verdana"/>
              </a:rPr>
              <a:t>m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20">
                <a:latin typeface="Verdana"/>
                <a:cs typeface="Verdana"/>
              </a:rPr>
              <a:t>n</a:t>
            </a:r>
            <a:r>
              <a:rPr dirty="0" smtClean="0" sz="2000" spc="-5">
                <a:latin typeface="Verdana"/>
                <a:cs typeface="Verdana"/>
              </a:rPr>
              <a:t>t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15">
                <a:latin typeface="Verdana"/>
                <a:cs typeface="Verdana"/>
              </a:rPr>
              <a:t>c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15">
                <a:latin typeface="Verdana"/>
                <a:cs typeface="Verdana"/>
              </a:rPr>
              <a:t>F</a:t>
            </a:r>
            <a:r>
              <a:rPr dirty="0" smtClean="0" sz="2000" spc="-50">
                <a:latin typeface="Verdana"/>
                <a:cs typeface="Verdana"/>
              </a:rPr>
              <a:t>r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20">
                <a:latin typeface="Verdana"/>
                <a:cs typeface="Verdana"/>
              </a:rPr>
              <a:t>me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20">
                <a:latin typeface="Verdana"/>
                <a:cs typeface="Verdana"/>
              </a:rPr>
              <a:t>L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20">
                <a:latin typeface="Verdana"/>
                <a:cs typeface="Verdana"/>
              </a:rPr>
              <a:t>n</a:t>
            </a:r>
            <a:r>
              <a:rPr dirty="0" smtClean="0" sz="2000" spc="-15">
                <a:latin typeface="Verdana"/>
                <a:cs typeface="Verdana"/>
              </a:rPr>
              <a:t>ks</a:t>
            </a:r>
            <a:r>
              <a:rPr dirty="0" smtClean="0" sz="2000" spc="-15">
                <a:latin typeface="Verdana"/>
                <a:cs typeface="Verdana"/>
              </a:rPr>
              <a:t>		</a:t>
            </a:r>
            <a:r>
              <a:rPr dirty="0" smtClean="0" sz="2000" spc="-15">
                <a:latin typeface="Verdana"/>
                <a:cs typeface="Verdana"/>
              </a:rPr>
              <a:t>3</a:t>
            </a:r>
            <a:r>
              <a:rPr dirty="0" smtClean="0" sz="2000" spc="-15">
                <a:latin typeface="Verdana"/>
                <a:cs typeface="Verdana"/>
              </a:rPr>
              <a:t>,</a:t>
            </a:r>
            <a:r>
              <a:rPr dirty="0" smtClean="0" sz="2000" spc="-15">
                <a:latin typeface="Verdana"/>
                <a:cs typeface="Verdana"/>
              </a:rPr>
              <a:t>701</a:t>
            </a:r>
            <a:endParaRPr sz="2000">
              <a:latin typeface="Verdana"/>
              <a:cs typeface="Verdana"/>
            </a:endParaRPr>
          </a:p>
          <a:p>
            <a:pPr marL="12700" marR="12700">
              <a:lnSpc>
                <a:spcPct val="130000"/>
              </a:lnSpc>
              <a:tabLst>
                <a:tab pos="7155815" algn="l"/>
                <a:tab pos="7317740" algn="l"/>
              </a:tabLst>
            </a:pPr>
            <a:r>
              <a:rPr dirty="0" smtClean="0" sz="2000">
                <a:latin typeface="Verdana"/>
                <a:cs typeface="Verdana"/>
              </a:rPr>
              <a:t>N</a:t>
            </a:r>
            <a:r>
              <a:rPr dirty="0" smtClean="0" sz="2000" spc="-20">
                <a:latin typeface="Verdana"/>
                <a:cs typeface="Verdana"/>
              </a:rPr>
              <a:t>o</a:t>
            </a:r>
            <a:r>
              <a:rPr dirty="0" smtClean="0" sz="2000" spc="-20">
                <a:latin typeface="Verdana"/>
                <a:cs typeface="Verdana"/>
              </a:rPr>
              <a:t>u</a:t>
            </a:r>
            <a:r>
              <a:rPr dirty="0" smtClean="0" sz="2000" spc="-15">
                <a:latin typeface="Verdana"/>
                <a:cs typeface="Verdana"/>
              </a:rPr>
              <a:t>n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20">
                <a:latin typeface="Verdana"/>
                <a:cs typeface="Verdana"/>
              </a:rPr>
              <a:t>S</a:t>
            </a:r>
            <a:r>
              <a:rPr dirty="0" smtClean="0" sz="2000" spc="-20">
                <a:latin typeface="Verdana"/>
                <a:cs typeface="Verdana"/>
              </a:rPr>
              <a:t>e</a:t>
            </a:r>
            <a:r>
              <a:rPr dirty="0" smtClean="0" sz="2000" spc="-20">
                <a:latin typeface="Verdana"/>
                <a:cs typeface="Verdana"/>
              </a:rPr>
              <a:t>m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20">
                <a:latin typeface="Verdana"/>
                <a:cs typeface="Verdana"/>
              </a:rPr>
              <a:t>n</a:t>
            </a:r>
            <a:r>
              <a:rPr dirty="0" smtClean="0" sz="2000" spc="-5">
                <a:latin typeface="Verdana"/>
                <a:cs typeface="Verdana"/>
              </a:rPr>
              <a:t>t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15">
                <a:latin typeface="Verdana"/>
                <a:cs typeface="Verdana"/>
              </a:rPr>
              <a:t>c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15">
                <a:latin typeface="Verdana"/>
                <a:cs typeface="Verdana"/>
              </a:rPr>
              <a:t>F</a:t>
            </a:r>
            <a:r>
              <a:rPr dirty="0" smtClean="0" sz="2000" spc="-50">
                <a:latin typeface="Verdana"/>
                <a:cs typeface="Verdana"/>
              </a:rPr>
              <a:t>r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20">
                <a:latin typeface="Verdana"/>
                <a:cs typeface="Verdana"/>
              </a:rPr>
              <a:t>me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20">
                <a:latin typeface="Verdana"/>
                <a:cs typeface="Verdana"/>
              </a:rPr>
              <a:t>L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20">
                <a:latin typeface="Verdana"/>
                <a:cs typeface="Verdana"/>
              </a:rPr>
              <a:t>n</a:t>
            </a:r>
            <a:r>
              <a:rPr dirty="0" smtClean="0" sz="2000" spc="-15">
                <a:latin typeface="Verdana"/>
                <a:cs typeface="Verdana"/>
              </a:rPr>
              <a:t>ks</a:t>
            </a:r>
            <a:r>
              <a:rPr dirty="0" smtClean="0" sz="2000" spc="-15">
                <a:latin typeface="Verdana"/>
                <a:cs typeface="Verdana"/>
              </a:rPr>
              <a:t>		</a:t>
            </a:r>
            <a:r>
              <a:rPr dirty="0" smtClean="0" sz="2000" spc="-15">
                <a:latin typeface="Verdana"/>
                <a:cs typeface="Verdana"/>
              </a:rPr>
              <a:t>2</a:t>
            </a:r>
            <a:r>
              <a:rPr dirty="0" smtClean="0" sz="2000" spc="-15">
                <a:latin typeface="Verdana"/>
                <a:cs typeface="Verdana"/>
              </a:rPr>
              <a:t>,</a:t>
            </a:r>
            <a:r>
              <a:rPr dirty="0" smtClean="0" sz="2000" spc="-15">
                <a:latin typeface="Verdana"/>
                <a:cs typeface="Verdana"/>
              </a:rPr>
              <a:t>578</a:t>
            </a:r>
            <a:r>
              <a:rPr dirty="0" smtClean="0" sz="2000" spc="-10">
                <a:latin typeface="Verdana"/>
                <a:cs typeface="Verdana"/>
              </a:rPr>
              <a:t> </a:t>
            </a:r>
            <a:r>
              <a:rPr dirty="0" smtClean="0" sz="2000" spc="-120">
                <a:latin typeface="Verdana"/>
                <a:cs typeface="Verdana"/>
              </a:rPr>
              <a:t>W</a:t>
            </a:r>
            <a:r>
              <a:rPr dirty="0" smtClean="0" sz="2000" spc="-20">
                <a:latin typeface="Verdana"/>
                <a:cs typeface="Verdana"/>
              </a:rPr>
              <a:t>o</a:t>
            </a:r>
            <a:r>
              <a:rPr dirty="0" smtClean="0" sz="2000" spc="-15">
                <a:latin typeface="Verdana"/>
                <a:cs typeface="Verdana"/>
              </a:rPr>
              <a:t>r</a:t>
            </a:r>
            <a:r>
              <a:rPr dirty="0" smtClean="0" sz="2000" spc="5">
                <a:latin typeface="Verdana"/>
                <a:cs typeface="Verdana"/>
              </a:rPr>
              <a:t>d</a:t>
            </a:r>
            <a:r>
              <a:rPr dirty="0" smtClean="0" sz="2000" spc="5">
                <a:latin typeface="Verdana"/>
                <a:cs typeface="Verdana"/>
              </a:rPr>
              <a:t>N</a:t>
            </a:r>
            <a:r>
              <a:rPr dirty="0" smtClean="0" sz="2000" spc="-20">
                <a:latin typeface="Verdana"/>
                <a:cs typeface="Verdana"/>
              </a:rPr>
              <a:t>e</a:t>
            </a:r>
            <a:r>
              <a:rPr dirty="0" smtClean="0" sz="2000" spc="0">
                <a:latin typeface="Verdana"/>
                <a:cs typeface="Verdana"/>
              </a:rPr>
              <a:t>t</a:t>
            </a:r>
            <a:r>
              <a:rPr dirty="0" smtClean="0" sz="2000" spc="-5">
                <a:latin typeface="Verdana"/>
                <a:cs typeface="Verdana"/>
              </a:rPr>
              <a:t> </a:t>
            </a:r>
            <a:r>
              <a:rPr dirty="0" smtClean="0" sz="2000" spc="-15">
                <a:latin typeface="Verdana"/>
                <a:cs typeface="Verdana"/>
              </a:rPr>
              <a:t>2</a:t>
            </a:r>
            <a:r>
              <a:rPr dirty="0" smtClean="0" sz="2000" spc="-15">
                <a:latin typeface="Verdana"/>
                <a:cs typeface="Verdana"/>
              </a:rPr>
              <a:t>.</a:t>
            </a:r>
            <a:r>
              <a:rPr dirty="0" smtClean="0" sz="2000" spc="-15">
                <a:latin typeface="Verdana"/>
                <a:cs typeface="Verdana"/>
              </a:rPr>
              <a:t>0</a:t>
            </a:r>
            <a:r>
              <a:rPr dirty="0" smtClean="0" sz="2000" spc="-15">
                <a:latin typeface="Verdana"/>
                <a:cs typeface="Verdana"/>
              </a:rPr>
              <a:t> </a:t>
            </a:r>
            <a:r>
              <a:rPr dirty="0" smtClean="0" sz="2000" spc="-20">
                <a:latin typeface="Verdana"/>
                <a:cs typeface="Verdana"/>
              </a:rPr>
              <a:t>L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20">
                <a:latin typeface="Verdana"/>
                <a:cs typeface="Verdana"/>
              </a:rPr>
              <a:t>n</a:t>
            </a:r>
            <a:r>
              <a:rPr dirty="0" smtClean="0" sz="2000" spc="-15">
                <a:latin typeface="Verdana"/>
                <a:cs typeface="Verdana"/>
              </a:rPr>
              <a:t>ks</a:t>
            </a:r>
            <a:r>
              <a:rPr dirty="0" smtClean="0" sz="2000" spc="-15">
                <a:latin typeface="Verdana"/>
                <a:cs typeface="Verdana"/>
              </a:rPr>
              <a:t>	</a:t>
            </a:r>
            <a:r>
              <a:rPr dirty="0" smtClean="0" sz="2000" spc="-15">
                <a:latin typeface="Verdana"/>
                <a:cs typeface="Verdana"/>
              </a:rPr>
              <a:t>11</a:t>
            </a:r>
            <a:r>
              <a:rPr dirty="0" smtClean="0" sz="2000" spc="-15">
                <a:latin typeface="Verdana"/>
                <a:cs typeface="Verdana"/>
              </a:rPr>
              <a:t>,</a:t>
            </a:r>
            <a:r>
              <a:rPr dirty="0" smtClean="0" sz="2000" spc="-15">
                <a:latin typeface="Verdana"/>
                <a:cs typeface="Verdana"/>
              </a:rPr>
              <a:t>322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64540" y="5437505"/>
            <a:ext cx="5673725" cy="7340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15">
                <a:latin typeface="Verdana"/>
                <a:cs typeface="Verdana"/>
              </a:rPr>
              <a:t>N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20">
                <a:latin typeface="Verdana"/>
                <a:cs typeface="Verdana"/>
              </a:rPr>
              <a:t>m</a:t>
            </a:r>
            <a:r>
              <a:rPr dirty="0" smtClean="0" sz="2000" spc="-20">
                <a:latin typeface="Verdana"/>
                <a:cs typeface="Verdana"/>
              </a:rPr>
              <a:t>e</a:t>
            </a:r>
            <a:r>
              <a:rPr dirty="0" smtClean="0" sz="2000" spc="-15">
                <a:latin typeface="Verdana"/>
                <a:cs typeface="Verdana"/>
              </a:rPr>
              <a:t>s</a:t>
            </a:r>
            <a:endParaRPr sz="2000">
              <a:latin typeface="Verdana"/>
              <a:cs typeface="Verdana"/>
            </a:endParaRPr>
          </a:p>
          <a:p>
            <a:pPr marL="12700" marR="12700">
              <a:lnSpc>
                <a:spcPts val="1630"/>
              </a:lnSpc>
              <a:spcBef>
                <a:spcPts val="95"/>
              </a:spcBef>
            </a:pPr>
            <a:r>
              <a:rPr dirty="0" smtClean="0" sz="1400">
                <a:latin typeface="Verdana"/>
                <a:cs typeface="Verdana"/>
              </a:rPr>
              <a:t>(</a:t>
            </a:r>
            <a:r>
              <a:rPr dirty="0" smtClean="0" sz="1400" spc="-5">
                <a:latin typeface="Verdana"/>
                <a:cs typeface="Verdana"/>
              </a:rPr>
              <a:t>I</a:t>
            </a:r>
            <a:r>
              <a:rPr dirty="0" smtClean="0" sz="1400" spc="-10">
                <a:latin typeface="Verdana"/>
                <a:cs typeface="Verdana"/>
              </a:rPr>
              <a:t>n</a:t>
            </a:r>
            <a:r>
              <a:rPr dirty="0" smtClean="0" sz="1400" spc="-15">
                <a:latin typeface="Verdana"/>
                <a:cs typeface="Verdana"/>
              </a:rPr>
              <a:t>c</a:t>
            </a:r>
            <a:r>
              <a:rPr dirty="0" smtClean="0" sz="1400" spc="0">
                <a:latin typeface="Verdana"/>
                <a:cs typeface="Verdana"/>
              </a:rPr>
              <a:t>l</a:t>
            </a:r>
            <a:r>
              <a:rPr dirty="0" smtClean="0" sz="1400" spc="-10">
                <a:latin typeface="Verdana"/>
                <a:cs typeface="Verdana"/>
              </a:rPr>
              <a:t>udes</a:t>
            </a:r>
            <a:r>
              <a:rPr dirty="0" smtClean="0" sz="1400" spc="-10">
                <a:latin typeface="Verdana"/>
                <a:cs typeface="Verdana"/>
              </a:rPr>
              <a:t> </a:t>
            </a:r>
            <a:r>
              <a:rPr dirty="0" smtClean="0" sz="1400" spc="-15">
                <a:latin typeface="Verdana"/>
                <a:cs typeface="Verdana"/>
              </a:rPr>
              <a:t>c</a:t>
            </a:r>
            <a:r>
              <a:rPr dirty="0" smtClean="0" sz="1400" spc="-15">
                <a:latin typeface="Verdana"/>
                <a:cs typeface="Verdana"/>
              </a:rPr>
              <a:t>hem</a:t>
            </a:r>
            <a:r>
              <a:rPr dirty="0" smtClean="0" sz="1400" spc="-15">
                <a:latin typeface="Verdana"/>
                <a:cs typeface="Verdana"/>
              </a:rPr>
              <a:t>i</a:t>
            </a:r>
            <a:r>
              <a:rPr dirty="0" smtClean="0" sz="1400" spc="-15">
                <a:latin typeface="Verdana"/>
                <a:cs typeface="Verdana"/>
              </a:rPr>
              <a:t>c</a:t>
            </a:r>
            <a:r>
              <a:rPr dirty="0" smtClean="0" sz="1400" spc="-15">
                <a:latin typeface="Verdana"/>
                <a:cs typeface="Verdana"/>
              </a:rPr>
              <a:t>a</a:t>
            </a:r>
            <a:r>
              <a:rPr dirty="0" smtClean="0" sz="1400" spc="0">
                <a:latin typeface="Verdana"/>
                <a:cs typeface="Verdana"/>
              </a:rPr>
              <a:t>l</a:t>
            </a:r>
            <a:r>
              <a:rPr dirty="0" smtClean="0" sz="1400" spc="-5">
                <a:latin typeface="Verdana"/>
                <a:cs typeface="Verdana"/>
              </a:rPr>
              <a:t> </a:t>
            </a:r>
            <a:r>
              <a:rPr dirty="0" smtClean="0" sz="1400" spc="-15">
                <a:latin typeface="Verdana"/>
                <a:cs typeface="Verdana"/>
              </a:rPr>
              <a:t>s</a:t>
            </a:r>
            <a:r>
              <a:rPr dirty="0" smtClean="0" sz="1400" spc="-15">
                <a:latin typeface="Verdana"/>
                <a:cs typeface="Verdana"/>
              </a:rPr>
              <a:t>y</a:t>
            </a:r>
            <a:r>
              <a:rPr dirty="0" smtClean="0" sz="1400" spc="-15">
                <a:latin typeface="Verdana"/>
                <a:cs typeface="Verdana"/>
              </a:rPr>
              <a:t>m</a:t>
            </a:r>
            <a:r>
              <a:rPr dirty="0" smtClean="0" sz="1400" spc="-15">
                <a:latin typeface="Verdana"/>
                <a:cs typeface="Verdana"/>
              </a:rPr>
              <a:t>b</a:t>
            </a:r>
            <a:r>
              <a:rPr dirty="0" smtClean="0" sz="1400" spc="-10">
                <a:latin typeface="Verdana"/>
                <a:cs typeface="Verdana"/>
              </a:rPr>
              <a:t>o</a:t>
            </a:r>
            <a:r>
              <a:rPr dirty="0" smtClean="0" sz="1400" spc="-10">
                <a:latin typeface="Verdana"/>
                <a:cs typeface="Verdana"/>
              </a:rPr>
              <a:t>l</a:t>
            </a:r>
            <a:r>
              <a:rPr dirty="0" smtClean="0" sz="1400" spc="-15">
                <a:latin typeface="Verdana"/>
                <a:cs typeface="Verdana"/>
              </a:rPr>
              <a:t>s</a:t>
            </a:r>
            <a:r>
              <a:rPr dirty="0" smtClean="0" sz="1400" spc="-5">
                <a:latin typeface="Verdana"/>
                <a:cs typeface="Verdana"/>
              </a:rPr>
              <a:t>,</a:t>
            </a:r>
            <a:r>
              <a:rPr dirty="0" smtClean="0" sz="1400" spc="-5">
                <a:latin typeface="Verdana"/>
                <a:cs typeface="Verdana"/>
              </a:rPr>
              <a:t> </a:t>
            </a:r>
            <a:r>
              <a:rPr dirty="0" smtClean="0" sz="1400" spc="0">
                <a:latin typeface="Verdana"/>
                <a:cs typeface="Verdana"/>
              </a:rPr>
              <a:t>p</a:t>
            </a:r>
            <a:r>
              <a:rPr dirty="0" smtClean="0" sz="1400" spc="-10">
                <a:latin typeface="Verdana"/>
                <a:cs typeface="Verdana"/>
              </a:rPr>
              <a:t>er</a:t>
            </a:r>
            <a:r>
              <a:rPr dirty="0" smtClean="0" sz="1400" spc="-15">
                <a:latin typeface="Verdana"/>
                <a:cs typeface="Verdana"/>
              </a:rPr>
              <a:t>s</a:t>
            </a:r>
            <a:r>
              <a:rPr dirty="0" smtClean="0" sz="1400" spc="-10">
                <a:latin typeface="Verdana"/>
                <a:cs typeface="Verdana"/>
              </a:rPr>
              <a:t>on/p</a:t>
            </a:r>
            <a:r>
              <a:rPr dirty="0" smtClean="0" sz="1400" spc="-10">
                <a:latin typeface="Verdana"/>
                <a:cs typeface="Verdana"/>
              </a:rPr>
              <a:t>l</a:t>
            </a:r>
            <a:r>
              <a:rPr dirty="0" smtClean="0" sz="1400" spc="-15">
                <a:latin typeface="Verdana"/>
                <a:cs typeface="Verdana"/>
              </a:rPr>
              <a:t>a</a:t>
            </a:r>
            <a:r>
              <a:rPr dirty="0" smtClean="0" sz="1400" spc="-15">
                <a:latin typeface="Verdana"/>
                <a:cs typeface="Verdana"/>
              </a:rPr>
              <a:t>c</a:t>
            </a:r>
            <a:r>
              <a:rPr dirty="0" smtClean="0" sz="1400" spc="-10">
                <a:latin typeface="Verdana"/>
                <a:cs typeface="Verdana"/>
              </a:rPr>
              <a:t>e</a:t>
            </a:r>
            <a:r>
              <a:rPr dirty="0" smtClean="0" sz="1400" spc="-10">
                <a:latin typeface="Verdana"/>
                <a:cs typeface="Verdana"/>
              </a:rPr>
              <a:t>/o</a:t>
            </a:r>
            <a:r>
              <a:rPr dirty="0" smtClean="0" sz="1400" spc="-10">
                <a:latin typeface="Verdana"/>
                <a:cs typeface="Verdana"/>
              </a:rPr>
              <a:t>rg</a:t>
            </a:r>
            <a:r>
              <a:rPr dirty="0" smtClean="0" sz="1400" spc="-15">
                <a:latin typeface="Verdana"/>
                <a:cs typeface="Verdana"/>
              </a:rPr>
              <a:t>a</a:t>
            </a:r>
            <a:r>
              <a:rPr dirty="0" smtClean="0" sz="1400" spc="0">
                <a:latin typeface="Verdana"/>
                <a:cs typeface="Verdana"/>
              </a:rPr>
              <a:t>ni</a:t>
            </a:r>
            <a:r>
              <a:rPr dirty="0" smtClean="0" sz="1400" spc="-10">
                <a:latin typeface="Verdana"/>
                <a:cs typeface="Verdana"/>
              </a:rPr>
              <a:t>z</a:t>
            </a:r>
            <a:r>
              <a:rPr dirty="0" smtClean="0" sz="1400" spc="-15">
                <a:latin typeface="Verdana"/>
                <a:cs typeface="Verdana"/>
              </a:rPr>
              <a:t>a</a:t>
            </a:r>
            <a:r>
              <a:rPr dirty="0" smtClean="0" sz="1400" spc="-5">
                <a:latin typeface="Verdana"/>
                <a:cs typeface="Verdana"/>
              </a:rPr>
              <a:t>t</a:t>
            </a:r>
            <a:r>
              <a:rPr dirty="0" smtClean="0" sz="1400" spc="0">
                <a:latin typeface="Verdana"/>
                <a:cs typeface="Verdana"/>
              </a:rPr>
              <a:t>i</a:t>
            </a:r>
            <a:r>
              <a:rPr dirty="0" smtClean="0" sz="1400" spc="-10">
                <a:latin typeface="Verdana"/>
                <a:cs typeface="Verdana"/>
              </a:rPr>
              <a:t>on</a:t>
            </a:r>
            <a:r>
              <a:rPr dirty="0" smtClean="0" sz="1400" spc="-5">
                <a:latin typeface="Verdana"/>
                <a:cs typeface="Verdana"/>
              </a:rPr>
              <a:t> </a:t>
            </a:r>
            <a:r>
              <a:rPr dirty="0" smtClean="0" sz="1400" spc="-10">
                <a:latin typeface="Verdana"/>
                <a:cs typeface="Verdana"/>
              </a:rPr>
              <a:t>n</a:t>
            </a:r>
            <a:r>
              <a:rPr dirty="0" smtClean="0" sz="1400" spc="-15">
                <a:latin typeface="Verdana"/>
                <a:cs typeface="Verdana"/>
              </a:rPr>
              <a:t>a</a:t>
            </a:r>
            <a:r>
              <a:rPr dirty="0" smtClean="0" sz="1400" spc="-15">
                <a:latin typeface="Verdana"/>
                <a:cs typeface="Verdana"/>
              </a:rPr>
              <a:t>me</a:t>
            </a:r>
            <a:r>
              <a:rPr dirty="0" smtClean="0" sz="1400" spc="-15">
                <a:latin typeface="Verdana"/>
                <a:cs typeface="Verdana"/>
              </a:rPr>
              <a:t>s</a:t>
            </a:r>
            <a:r>
              <a:rPr dirty="0" smtClean="0" sz="1400" spc="-5">
                <a:latin typeface="Verdana"/>
                <a:cs typeface="Verdana"/>
              </a:rPr>
              <a:t>,</a:t>
            </a:r>
            <a:r>
              <a:rPr dirty="0" smtClean="0" sz="1400" spc="-5">
                <a:latin typeface="Verdana"/>
                <a:cs typeface="Verdana"/>
              </a:rPr>
              <a:t> </a:t>
            </a:r>
            <a:r>
              <a:rPr dirty="0" smtClean="0" sz="1400" spc="-15">
                <a:latin typeface="Verdana"/>
                <a:cs typeface="Verdana"/>
              </a:rPr>
              <a:t>ac</a:t>
            </a:r>
            <a:r>
              <a:rPr dirty="0" smtClean="0" sz="1400" spc="-10">
                <a:latin typeface="Verdana"/>
                <a:cs typeface="Verdana"/>
              </a:rPr>
              <a:t>ro</a:t>
            </a:r>
            <a:r>
              <a:rPr dirty="0" smtClean="0" sz="1400" spc="-25">
                <a:latin typeface="Verdana"/>
                <a:cs typeface="Verdana"/>
              </a:rPr>
              <a:t>n</a:t>
            </a:r>
            <a:r>
              <a:rPr dirty="0" smtClean="0" sz="1400" spc="-15">
                <a:latin typeface="Verdana"/>
                <a:cs typeface="Verdana"/>
              </a:rPr>
              <a:t>y</a:t>
            </a:r>
            <a:r>
              <a:rPr dirty="0" smtClean="0" sz="1400" spc="-15">
                <a:latin typeface="Verdana"/>
                <a:cs typeface="Verdana"/>
              </a:rPr>
              <a:t>m</a:t>
            </a:r>
            <a:r>
              <a:rPr dirty="0" smtClean="0" sz="1400" spc="-15">
                <a:latin typeface="Verdana"/>
                <a:cs typeface="Verdana"/>
              </a:rPr>
              <a:t>s</a:t>
            </a:r>
            <a:r>
              <a:rPr dirty="0" smtClean="0" sz="1400" spc="-5">
                <a:latin typeface="Verdana"/>
                <a:cs typeface="Verdana"/>
              </a:rPr>
              <a:t>,</a:t>
            </a:r>
            <a:r>
              <a:rPr dirty="0" smtClean="0" sz="1400" spc="-5">
                <a:latin typeface="Verdana"/>
                <a:cs typeface="Verdana"/>
              </a:rPr>
              <a:t> </a:t>
            </a:r>
            <a:r>
              <a:rPr dirty="0" smtClean="0" sz="1400" spc="-10">
                <a:latin typeface="Verdana"/>
                <a:cs typeface="Verdana"/>
              </a:rPr>
              <a:t>e</a:t>
            </a:r>
            <a:r>
              <a:rPr dirty="0" smtClean="0" sz="1400" spc="-5">
                <a:latin typeface="Verdana"/>
                <a:cs typeface="Verdana"/>
              </a:rPr>
              <a:t>t</a:t>
            </a:r>
            <a:r>
              <a:rPr dirty="0" smtClean="0" sz="1400" spc="-15">
                <a:latin typeface="Verdana"/>
                <a:cs typeface="Verdana"/>
              </a:rPr>
              <a:t>c</a:t>
            </a:r>
            <a:r>
              <a:rPr dirty="0" smtClean="0" sz="1400" spc="-5">
                <a:latin typeface="Verdana"/>
                <a:cs typeface="Verdana"/>
              </a:rPr>
              <a:t>.</a:t>
            </a:r>
            <a:r>
              <a:rPr dirty="0" smtClean="0" sz="1400" spc="-5">
                <a:latin typeface="Verdana"/>
                <a:cs typeface="Verdana"/>
              </a:rPr>
              <a:t>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746365" y="5433250"/>
            <a:ext cx="1089025" cy="3111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15">
                <a:latin typeface="Verdana"/>
                <a:cs typeface="Verdana"/>
              </a:rPr>
              <a:t>100</a:t>
            </a:r>
            <a:r>
              <a:rPr dirty="0" smtClean="0" sz="2000" spc="-15">
                <a:latin typeface="Verdana"/>
                <a:cs typeface="Verdana"/>
              </a:rPr>
              <a:t>,</a:t>
            </a:r>
            <a:r>
              <a:rPr dirty="0" smtClean="0" sz="2000" spc="-15">
                <a:latin typeface="Verdana"/>
                <a:cs typeface="Verdana"/>
              </a:rPr>
              <a:t>811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64540" y="6260465"/>
            <a:ext cx="3824604" cy="5518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25">
                <a:latin typeface="Verdana"/>
                <a:cs typeface="Verdana"/>
              </a:rPr>
              <a:t>P</a:t>
            </a:r>
            <a:r>
              <a:rPr dirty="0" smtClean="0" sz="2000" spc="-15">
                <a:latin typeface="Verdana"/>
                <a:cs typeface="Verdana"/>
              </a:rPr>
              <a:t>r</a:t>
            </a:r>
            <a:r>
              <a:rPr dirty="0" smtClean="0" sz="2000" spc="-20">
                <a:latin typeface="Verdana"/>
                <a:cs typeface="Verdana"/>
              </a:rPr>
              <a:t>e</a:t>
            </a:r>
            <a:r>
              <a:rPr dirty="0" smtClean="0" sz="2000" spc="0">
                <a:latin typeface="Verdana"/>
                <a:cs typeface="Verdana"/>
              </a:rPr>
              <a:t>di</a:t>
            </a:r>
            <a:r>
              <a:rPr dirty="0" smtClean="0" sz="2000" spc="-20">
                <a:latin typeface="Verdana"/>
                <a:cs typeface="Verdana"/>
              </a:rPr>
              <a:t>c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0">
                <a:latin typeface="Verdana"/>
                <a:cs typeface="Verdana"/>
              </a:rPr>
              <a:t>t</a:t>
            </a:r>
            <a:r>
              <a:rPr dirty="0" smtClean="0" sz="2000" spc="-25">
                <a:latin typeface="Verdana"/>
                <a:cs typeface="Verdana"/>
              </a:rPr>
              <a:t>e</a:t>
            </a:r>
            <a:r>
              <a:rPr dirty="0" smtClean="0" sz="2000" spc="0">
                <a:latin typeface="Verdana"/>
                <a:cs typeface="Verdana"/>
              </a:rPr>
              <a:t>-</a:t>
            </a:r>
            <a:r>
              <a:rPr dirty="0" smtClean="0" sz="2000" spc="-15">
                <a:latin typeface="Verdana"/>
                <a:cs typeface="Verdana"/>
              </a:rPr>
              <a:t>b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20">
                <a:latin typeface="Verdana"/>
                <a:cs typeface="Verdana"/>
              </a:rPr>
              <a:t>s</a:t>
            </a:r>
            <a:r>
              <a:rPr dirty="0" smtClean="0" sz="2000" spc="-20">
                <a:latin typeface="Verdana"/>
                <a:cs typeface="Verdana"/>
              </a:rPr>
              <a:t>e</a:t>
            </a:r>
            <a:r>
              <a:rPr dirty="0" smtClean="0" sz="2000" spc="0">
                <a:latin typeface="Verdana"/>
                <a:cs typeface="Verdana"/>
              </a:rPr>
              <a:t>d </a:t>
            </a:r>
            <a:r>
              <a:rPr dirty="0" smtClean="0" sz="2000" spc="-10">
                <a:latin typeface="Verdana"/>
                <a:cs typeface="Verdana"/>
              </a:rPr>
              <a:t>P</a:t>
            </a:r>
            <a:r>
              <a:rPr dirty="0" smtClean="0" sz="2000" spc="-20">
                <a:latin typeface="Verdana"/>
                <a:cs typeface="Verdana"/>
              </a:rPr>
              <a:t>h</a:t>
            </a:r>
            <a:r>
              <a:rPr dirty="0" smtClean="0" sz="2000" spc="-50">
                <a:latin typeface="Verdana"/>
                <a:cs typeface="Verdana"/>
              </a:rPr>
              <a:t>r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-20">
                <a:latin typeface="Verdana"/>
                <a:cs typeface="Verdana"/>
              </a:rPr>
              <a:t>s</a:t>
            </a:r>
            <a:r>
              <a:rPr dirty="0" smtClean="0" sz="2000" spc="-20">
                <a:latin typeface="Verdana"/>
                <a:cs typeface="Verdana"/>
              </a:rPr>
              <a:t>a</a:t>
            </a:r>
            <a:r>
              <a:rPr dirty="0" smtClean="0" sz="2000" spc="0">
                <a:latin typeface="Verdana"/>
                <a:cs typeface="Verdana"/>
              </a:rPr>
              <a:t>l</a:t>
            </a:r>
            <a:r>
              <a:rPr dirty="0" smtClean="0" sz="2000" spc="-5">
                <a:latin typeface="Verdana"/>
                <a:cs typeface="Verdana"/>
              </a:rPr>
              <a:t> </a:t>
            </a:r>
            <a:r>
              <a:rPr dirty="0" smtClean="0" sz="2000" spc="-20">
                <a:latin typeface="Verdana"/>
                <a:cs typeface="Verdana"/>
              </a:rPr>
              <a:t>L</a:t>
            </a:r>
            <a:r>
              <a:rPr dirty="0" smtClean="0" sz="2000" spc="0">
                <a:latin typeface="Verdana"/>
                <a:cs typeface="Verdana"/>
              </a:rPr>
              <a:t>i</a:t>
            </a:r>
            <a:r>
              <a:rPr dirty="0" smtClean="0" sz="2000" spc="-20">
                <a:latin typeface="Verdana"/>
                <a:cs typeface="Verdana"/>
              </a:rPr>
              <a:t>n</a:t>
            </a:r>
            <a:r>
              <a:rPr dirty="0" smtClean="0" sz="2000" spc="-15">
                <a:latin typeface="Verdana"/>
                <a:cs typeface="Verdana"/>
              </a:rPr>
              <a:t>ks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1885"/>
              </a:lnSpc>
            </a:pPr>
            <a:r>
              <a:rPr dirty="0" smtClean="0" sz="1600" spc="-5">
                <a:latin typeface="Verdana"/>
                <a:cs typeface="Verdana"/>
              </a:rPr>
              <a:t>(</a:t>
            </a:r>
            <a:r>
              <a:rPr dirty="0" smtClean="0" sz="1600" spc="-10">
                <a:latin typeface="Verdana"/>
                <a:cs typeface="Verdana"/>
              </a:rPr>
              <a:t>g</a:t>
            </a:r>
            <a:r>
              <a:rPr dirty="0" smtClean="0" sz="1600" spc="-15">
                <a:latin typeface="Verdana"/>
                <a:cs typeface="Verdana"/>
              </a:rPr>
              <a:t>e</a:t>
            </a:r>
            <a:r>
              <a:rPr dirty="0" smtClean="0" sz="1600" spc="-10">
                <a:latin typeface="Verdana"/>
                <a:cs typeface="Verdana"/>
              </a:rPr>
              <a:t>n</a:t>
            </a:r>
            <a:r>
              <a:rPr dirty="0" smtClean="0" sz="1600" spc="-170">
                <a:latin typeface="Verdana"/>
                <a:cs typeface="Verdana"/>
              </a:rPr>
              <a:t>T</a:t>
            </a:r>
            <a:r>
              <a:rPr dirty="0" smtClean="0" sz="1600" spc="-15">
                <a:latin typeface="Verdana"/>
                <a:cs typeface="Verdana"/>
              </a:rPr>
              <a:t>e</a:t>
            </a:r>
            <a:r>
              <a:rPr dirty="0" smtClean="0" sz="1600" spc="-15">
                <a:latin typeface="Verdana"/>
                <a:cs typeface="Verdana"/>
              </a:rPr>
              <a:t>m</a:t>
            </a:r>
            <a:r>
              <a:rPr dirty="0" smtClean="0" sz="1600" spc="0">
                <a:latin typeface="Verdana"/>
                <a:cs typeface="Verdana"/>
              </a:rPr>
              <a:t>p</a:t>
            </a:r>
            <a:r>
              <a:rPr dirty="0" smtClean="0" sz="1600" spc="-5">
                <a:latin typeface="Verdana"/>
                <a:cs typeface="Verdana"/>
              </a:rPr>
              <a:t>l</a:t>
            </a:r>
            <a:r>
              <a:rPr dirty="0" smtClean="0" sz="1600" spc="-10">
                <a:latin typeface="Verdana"/>
                <a:cs typeface="Verdana"/>
              </a:rPr>
              <a:t>a</a:t>
            </a:r>
            <a:r>
              <a:rPr dirty="0" smtClean="0" sz="1600" spc="-5">
                <a:latin typeface="Verdana"/>
                <a:cs typeface="Verdana"/>
              </a:rPr>
              <a:t>t</a:t>
            </a:r>
            <a:r>
              <a:rPr dirty="0" smtClean="0" sz="1600" spc="-15">
                <a:latin typeface="Verdana"/>
                <a:cs typeface="Verdana"/>
              </a:rPr>
              <a:t>e</a:t>
            </a:r>
            <a:r>
              <a:rPr dirty="0" smtClean="0" sz="1600" spc="-10">
                <a:latin typeface="Verdana"/>
                <a:cs typeface="Verdana"/>
              </a:rPr>
              <a:t>s</a:t>
            </a:r>
            <a:r>
              <a:rPr dirty="0" smtClean="0" sz="1600" spc="-10">
                <a:latin typeface="Verdana"/>
                <a:cs typeface="Verdana"/>
              </a:rPr>
              <a:t> </a:t>
            </a:r>
            <a:r>
              <a:rPr dirty="0" smtClean="0" sz="1600" spc="-15">
                <a:latin typeface="Verdana"/>
                <a:cs typeface="Verdana"/>
              </a:rPr>
              <a:t>f</a:t>
            </a:r>
            <a:r>
              <a:rPr dirty="0" smtClean="0" sz="1600" spc="-5">
                <a:latin typeface="Verdana"/>
                <a:cs typeface="Verdana"/>
              </a:rPr>
              <a:t>o</a:t>
            </a:r>
            <a:r>
              <a:rPr dirty="0" smtClean="0" sz="1600" spc="-10">
                <a:latin typeface="Verdana"/>
                <a:cs typeface="Verdana"/>
              </a:rPr>
              <a:t>r</a:t>
            </a:r>
            <a:r>
              <a:rPr dirty="0" smtClean="0" sz="1600" spc="-10">
                <a:latin typeface="Verdana"/>
                <a:cs typeface="Verdana"/>
              </a:rPr>
              <a:t> p</a:t>
            </a:r>
            <a:r>
              <a:rPr dirty="0" smtClean="0" sz="1600" spc="-10">
                <a:latin typeface="Verdana"/>
                <a:cs typeface="Verdana"/>
              </a:rPr>
              <a:t>a</a:t>
            </a:r>
            <a:r>
              <a:rPr dirty="0" smtClean="0" sz="1600" spc="-35">
                <a:latin typeface="Verdana"/>
                <a:cs typeface="Verdana"/>
              </a:rPr>
              <a:t>r</a:t>
            </a:r>
            <a:r>
              <a:rPr dirty="0" smtClean="0" sz="1600" spc="-10">
                <a:latin typeface="Verdana"/>
                <a:cs typeface="Verdana"/>
              </a:rPr>
              <a:t>a</a:t>
            </a:r>
            <a:r>
              <a:rPr dirty="0" smtClean="0" sz="1600" spc="-10">
                <a:latin typeface="Verdana"/>
                <a:cs typeface="Verdana"/>
              </a:rPr>
              <a:t>p</a:t>
            </a:r>
            <a:r>
              <a:rPr dirty="0" smtClean="0" sz="1600" spc="-15">
                <a:latin typeface="Verdana"/>
                <a:cs typeface="Verdana"/>
              </a:rPr>
              <a:t>h</a:t>
            </a:r>
            <a:r>
              <a:rPr dirty="0" smtClean="0" sz="1600" spc="-35">
                <a:latin typeface="Verdana"/>
                <a:cs typeface="Verdana"/>
              </a:rPr>
              <a:t>r</a:t>
            </a:r>
            <a:r>
              <a:rPr dirty="0" smtClean="0" sz="1600" spc="-10">
                <a:latin typeface="Verdana"/>
                <a:cs typeface="Verdana"/>
              </a:rPr>
              <a:t>as</a:t>
            </a:r>
            <a:r>
              <a:rPr dirty="0" smtClean="0" sz="1600" spc="-15">
                <a:latin typeface="Verdana"/>
                <a:cs typeface="Verdana"/>
              </a:rPr>
              <a:t>e</a:t>
            </a:r>
            <a:r>
              <a:rPr dirty="0" smtClean="0" sz="1600" spc="0"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70215" y="6256210"/>
            <a:ext cx="765175" cy="3111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15">
                <a:latin typeface="Verdana"/>
                <a:cs typeface="Verdana"/>
              </a:rPr>
              <a:t>9</a:t>
            </a:r>
            <a:r>
              <a:rPr dirty="0" smtClean="0" sz="2000" spc="-15">
                <a:latin typeface="Verdana"/>
                <a:cs typeface="Verdana"/>
              </a:rPr>
              <a:t>,</a:t>
            </a:r>
            <a:r>
              <a:rPr dirty="0" smtClean="0" sz="2000" spc="-15">
                <a:latin typeface="Verdana"/>
                <a:cs typeface="Verdana"/>
              </a:rPr>
              <a:t>637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基于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y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0">
                <a:latin typeface="Microsoft YaHei UI"/>
                <a:cs typeface="Microsoft YaHei UI"/>
              </a:rPr>
              <a:t>的自然语言解析示例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" y="1282699"/>
            <a:ext cx="8102600" cy="5164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79448" y="1314223"/>
            <a:ext cx="7963808" cy="502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79448" y="1314223"/>
            <a:ext cx="7963808" cy="502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-10">
                <a:latin typeface="Microsoft YaHei UI"/>
                <a:cs typeface="Microsoft YaHei UI"/>
              </a:rPr>
              <a:t>y</a:t>
            </a:r>
            <a:r>
              <a:rPr dirty="0" smtClean="0" sz="4000" spc="-5">
                <a:latin typeface="Microsoft YaHei UI"/>
                <a:cs typeface="Microsoft YaHei UI"/>
              </a:rPr>
              <a:t>c</a:t>
            </a:r>
            <a:r>
              <a:rPr dirty="0" smtClean="0" sz="4000" spc="0">
                <a:latin typeface="Microsoft YaHei UI"/>
                <a:cs typeface="Microsoft YaHei UI"/>
              </a:rPr>
              <a:t>综述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9033" y="3132665"/>
            <a:ext cx="2709332" cy="1697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38666" y="3357033"/>
            <a:ext cx="2654300" cy="1354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60760" y="3159760"/>
            <a:ext cx="2605959" cy="1595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60760" y="3159760"/>
            <a:ext cx="2605959" cy="1595120"/>
          </a:xfrm>
          <a:custGeom>
            <a:avLst/>
            <a:gdLst/>
            <a:ahLst/>
            <a:cxnLst/>
            <a:rect l="l" t="t" r="r" b="b"/>
            <a:pathLst>
              <a:path w="2605959" h="1595120">
                <a:moveTo>
                  <a:pt x="0" y="1595120"/>
                </a:moveTo>
                <a:lnTo>
                  <a:pt x="2605959" y="1595120"/>
                </a:lnTo>
                <a:lnTo>
                  <a:pt x="2605959" y="0"/>
                </a:lnTo>
                <a:lnTo>
                  <a:pt x="0" y="0"/>
                </a:lnTo>
                <a:lnTo>
                  <a:pt x="0" y="159512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60760" y="3159760"/>
            <a:ext cx="2605960" cy="1595120"/>
          </a:xfrm>
          <a:custGeom>
            <a:avLst/>
            <a:gdLst/>
            <a:ahLst/>
            <a:cxnLst/>
            <a:rect l="l" t="t" r="r" b="b"/>
            <a:pathLst>
              <a:path w="2605960" h="1595120">
                <a:moveTo>
                  <a:pt x="0" y="0"/>
                </a:moveTo>
                <a:lnTo>
                  <a:pt x="2605960" y="0"/>
                </a:lnTo>
                <a:lnTo>
                  <a:pt x="2605960" y="1595120"/>
                </a:lnTo>
                <a:lnTo>
                  <a:pt x="0" y="159512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84239" y="3389884"/>
            <a:ext cx="2159000" cy="103695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20000"/>
              </a:lnSpc>
            </a:pPr>
            <a:r>
              <a:rPr dirty="0" smtClean="0" sz="2800">
                <a:solidFill>
                  <a:srgbClr val="FFFFFF"/>
                </a:solidFill>
                <a:latin typeface="Microsoft YaHei UI"/>
                <a:cs typeface="Microsoft YaHei UI"/>
              </a:rPr>
              <a:t>一个人工撰写</a:t>
            </a:r>
            <a:r>
              <a:rPr dirty="0" smtClean="0" sz="2800">
                <a:solidFill>
                  <a:srgbClr val="FFFFFF"/>
                </a:solidFill>
                <a:latin typeface="Microsoft YaHei UI"/>
                <a:cs typeface="Microsoft YaHei UI"/>
              </a:rPr>
              <a:t> 的常识知识库</a:t>
            </a:r>
            <a:endParaRPr sz="2800">
              <a:latin typeface="Microsoft YaHei UI"/>
              <a:cs typeface="Microsoft YaHei U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83074" y="1233165"/>
          <a:ext cx="5373633" cy="5448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3685"/>
                <a:gridCol w="3600885"/>
              </a:tblGrid>
              <a:tr h="440504">
                <a:tc>
                  <a:txBody>
                    <a:bodyPr/>
                    <a:lstStyle/>
                    <a:p>
                      <a:pPr/>
                      <a:endParaRPr sz="4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R w="12708">
                      <a:solidFill>
                        <a:srgbClr val="FFFFFF"/>
                      </a:solidFill>
                      <a:prstDash val="solid"/>
                    </a:lnR>
                    <a:lnB w="38132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0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mtClean="0" sz="2000" spc="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B w="38132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70163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R w="12708">
                      <a:solidFill>
                        <a:srgbClr val="FFFFFF"/>
                      </a:solidFill>
                      <a:prstDash val="solid"/>
                    </a:lnR>
                    <a:lnT w="38132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mtClean="0" sz="2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nse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kn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e,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oms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T w="38132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39657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Main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th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R w="12708">
                      <a:solidFill>
                        <a:srgbClr val="FFFFFF"/>
                      </a:solidFill>
                      <a:prstDash val="solid"/>
                    </a:lnR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Huge</a:t>
                      </a:r>
                      <a:r>
                        <a:rPr dirty="0" smtClean="0" sz="2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olog</a:t>
                      </a:r>
                      <a:r>
                        <a:rPr dirty="0" smtClean="0" sz="2000" spc="-14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th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oo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39657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 spc="-18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echnique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R w="12708">
                      <a:solidFill>
                        <a:srgbClr val="FFFFFF"/>
                      </a:solidFill>
                      <a:prstDash val="solid"/>
                    </a:lnR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Manual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70163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cense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R w="12708">
                      <a:solidFill>
                        <a:srgbClr val="FFFFFF"/>
                      </a:solidFill>
                      <a:prstDash val="solid"/>
                    </a:lnR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mtClean="0" sz="20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opr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ar</a:t>
                      </a:r>
                      <a:r>
                        <a:rPr dirty="0" smtClean="0" sz="2000" spc="-14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OpenC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is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ac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h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cense V2.0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39657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tit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R w="12708">
                      <a:solidFill>
                        <a:srgbClr val="FFFFFF"/>
                      </a:solidFill>
                      <a:prstDash val="solid"/>
                    </a:lnR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500k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81612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Asse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tions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R w="12708">
                      <a:solidFill>
                        <a:srgbClr val="FFFFFF"/>
                      </a:solidFill>
                      <a:prstDash val="solid"/>
                    </a:lnR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5m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4817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tions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R w="12708">
                      <a:solidFill>
                        <a:srgbClr val="FFFFFF"/>
                      </a:solidFill>
                      <a:prstDash val="solid"/>
                    </a:lnR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15k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81612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 spc="-18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oo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R w="12708">
                      <a:solidFill>
                        <a:srgbClr val="FFFFFF"/>
                      </a:solidFill>
                      <a:prstDash val="solid"/>
                    </a:lnR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easone</a:t>
                      </a:r>
                      <a:r>
                        <a:rPr dirty="0" smtClean="0" sz="2000" spc="-17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NL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ool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481676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URL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R w="12708">
                      <a:solidFill>
                        <a:srgbClr val="FFFFFF"/>
                      </a:solidFill>
                      <a:prstDash val="solid"/>
                    </a:lnR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 spc="-2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h</a:t>
                      </a:r>
                      <a:r>
                        <a:rPr dirty="0" smtClean="0" sz="2000" spc="-2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t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tp</a:t>
                      </a:r>
                      <a:r>
                        <a:rPr dirty="0" smtClean="0" sz="2000" spc="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: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/</a:t>
                      </a:r>
                      <a:r>
                        <a:rPr dirty="0" smtClean="0" sz="2000" spc="-3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/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c</a:t>
                      </a:r>
                      <a:r>
                        <a:rPr dirty="0" smtClean="0" sz="2000" spc="-1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y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c.</a:t>
                      </a:r>
                      <a:r>
                        <a:rPr dirty="0" smtClean="0" sz="2000" spc="-2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c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om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T w="12710">
                      <a:solidFill>
                        <a:srgbClr val="FFFFFF"/>
                      </a:solidFill>
                      <a:prstDash val="solid"/>
                    </a:lnT>
                    <a:lnB w="1271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7544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5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ences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R w="12708">
                      <a:solidFill>
                        <a:srgbClr val="FFFFFF"/>
                      </a:solidFill>
                      <a:prstDash val="solid"/>
                    </a:lnR>
                    <a:lnT w="12710">
                      <a:solidFill>
                        <a:srgbClr val="FFFFFF"/>
                      </a:solidFill>
                      <a:prstDash val="solid"/>
                    </a:lnT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Calibri"/>
                          <a:cs typeface="Calibri"/>
                        </a:rPr>
                        <a:t>[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Len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t, 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om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.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CM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9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9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]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8">
                      <a:solidFill>
                        <a:srgbClr val="FFFFFF"/>
                      </a:solidFill>
                      <a:prstDash val="solid"/>
                    </a:lnL>
                    <a:lnT w="12710">
                      <a:solidFill>
                        <a:srgbClr val="FFFFFF"/>
                      </a:solidFill>
                      <a:prstDash val="solid"/>
                    </a:lnT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代表性知识图谱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4349750" cy="4946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人工构建知识图谱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YC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C00000"/>
                </a:solidFill>
                <a:latin typeface="Microsoft YaHei UI"/>
                <a:cs typeface="Microsoft YaHei UI"/>
              </a:rPr>
              <a:t>基于W</a:t>
            </a:r>
            <a:r>
              <a:rPr dirty="0" smtClean="0" sz="2600" spc="5" b="1">
                <a:solidFill>
                  <a:srgbClr val="C0000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k</a:t>
            </a:r>
            <a:r>
              <a:rPr dirty="0" smtClean="0" sz="2600" spc="5" b="1">
                <a:solidFill>
                  <a:srgbClr val="C0000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600" spc="5" b="1">
                <a:solidFill>
                  <a:srgbClr val="C0000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600" spc="5" b="1">
                <a:solidFill>
                  <a:srgbClr val="C0000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600" spc="0" b="1">
                <a:solidFill>
                  <a:srgbClr val="C00000"/>
                </a:solidFill>
                <a:latin typeface="Microsoft YaHei UI"/>
                <a:cs typeface="Microsoft YaHei UI"/>
              </a:rPr>
              <a:t>的知识图谱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solidFill>
                  <a:srgbClr val="C00000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solidFill>
                  <a:srgbClr val="C00000"/>
                </a:solidFill>
                <a:latin typeface="Microsoft YaHei UI"/>
                <a:cs typeface="Microsoft YaHei UI"/>
              </a:rPr>
              <a:t>go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solidFill>
                  <a:srgbClr val="C00000"/>
                </a:solidFill>
                <a:latin typeface="Microsoft YaHei UI"/>
                <a:cs typeface="Microsoft YaHei UI"/>
              </a:rPr>
              <a:t>DB</a:t>
            </a:r>
            <a:r>
              <a:rPr dirty="0" smtClean="0" sz="2400" spc="-10">
                <a:solidFill>
                  <a:srgbClr val="C00000"/>
                </a:solidFill>
                <a:latin typeface="Microsoft YaHei UI"/>
                <a:cs typeface="Microsoft YaHei UI"/>
              </a:rPr>
              <a:t>P</a:t>
            </a:r>
            <a:r>
              <a:rPr dirty="0" smtClean="0" sz="2400" spc="0">
                <a:solidFill>
                  <a:srgbClr val="C00000"/>
                </a:solidFill>
                <a:latin typeface="Microsoft YaHei UI"/>
                <a:cs typeface="Microsoft YaHei UI"/>
              </a:rPr>
              <a:t>ed</a:t>
            </a:r>
            <a:r>
              <a:rPr dirty="0" smtClean="0" sz="2400" spc="-5">
                <a:solidFill>
                  <a:srgbClr val="C0000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solidFill>
                  <a:srgbClr val="C00000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solidFill>
                  <a:srgbClr val="C000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solidFill>
                  <a:srgbClr val="C00000"/>
                </a:solidFill>
                <a:latin typeface="Microsoft YaHei UI"/>
                <a:cs typeface="Microsoft YaHei UI"/>
              </a:rPr>
              <a:t>eeb</a:t>
            </a:r>
            <a:r>
              <a:rPr dirty="0" smtClean="0" sz="2400" spc="-5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solidFill>
                  <a:srgbClr val="C00000"/>
                </a:solidFill>
                <a:latin typeface="Microsoft YaHei UI"/>
                <a:cs typeface="Microsoft YaHei UI"/>
              </a:rPr>
              <a:t>se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  <a:buFont typeface="Microsoft YaHei UI"/>
              <a:buChar char="-"/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文本抽取知识图谱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L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5">
                <a:latin typeface="Microsoft YaHei UI"/>
                <a:cs typeface="Microsoft YaHei UI"/>
              </a:rPr>
              <a:t>k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5">
                <a:latin typeface="Microsoft YaHei UI"/>
                <a:cs typeface="Microsoft YaHei UI"/>
              </a:rPr>
              <a:t>p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0">
                <a:latin typeface="Microsoft YaHei UI"/>
                <a:cs typeface="Microsoft YaHei UI"/>
              </a:rPr>
              <a:t>a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5340350" cy="17284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免费的在线百科全书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5">
                <a:latin typeface="Microsoft YaHei UI"/>
                <a:cs typeface="Microsoft YaHei UI"/>
              </a:rPr>
              <a:t>2001</a:t>
            </a:r>
            <a:r>
              <a:rPr dirty="0" smtClean="0" sz="2400" spc="0">
                <a:latin typeface="Microsoft YaHei UI"/>
                <a:cs typeface="Microsoft YaHei UI"/>
              </a:rPr>
              <a:t>年开始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5">
                <a:latin typeface="Microsoft YaHei UI"/>
                <a:cs typeface="Microsoft YaHei UI"/>
              </a:rPr>
              <a:t>cro</a:t>
            </a:r>
            <a:r>
              <a:rPr dirty="0" smtClean="0" sz="2400" spc="0">
                <a:latin typeface="Microsoft YaHei UI"/>
                <a:cs typeface="Microsoft YaHei UI"/>
              </a:rPr>
              <a:t>wds</a:t>
            </a:r>
            <a:r>
              <a:rPr dirty="0" smtClean="0" sz="2400" spc="-5">
                <a:latin typeface="Microsoft YaHei UI"/>
                <a:cs typeface="Microsoft YaHei UI"/>
              </a:rPr>
              <a:t>ourc</a:t>
            </a:r>
            <a:r>
              <a:rPr dirty="0" smtClean="0" sz="2400" spc="0">
                <a:latin typeface="Microsoft YaHei UI"/>
                <a:cs typeface="Microsoft YaHei UI"/>
              </a:rPr>
              <a:t>e的方式构建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目标：构建全世界最大的百科全书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97500" y="3970866"/>
            <a:ext cx="3306232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355166" y="3949700"/>
            <a:ext cx="3111500" cy="222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447211" y="3997234"/>
            <a:ext cx="3207231" cy="203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447211" y="3997233"/>
            <a:ext cx="3207232" cy="2031325"/>
          </a:xfrm>
          <a:custGeom>
            <a:avLst/>
            <a:gdLst/>
            <a:ahLst/>
            <a:cxnLst/>
            <a:rect l="l" t="t" r="r" b="b"/>
            <a:pathLst>
              <a:path w="3207232" h="2031325">
                <a:moveTo>
                  <a:pt x="0" y="0"/>
                </a:moveTo>
                <a:lnTo>
                  <a:pt x="3207232" y="0"/>
                </a:lnTo>
                <a:lnTo>
                  <a:pt x="3207232" y="2031325"/>
                </a:lnTo>
                <a:lnTo>
                  <a:pt x="0" y="20313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525951" y="4033686"/>
            <a:ext cx="2768600" cy="19342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786130" indent="1054735">
              <a:lnSpc>
                <a:spcPct val="100299"/>
              </a:lnSpc>
            </a:pPr>
            <a:r>
              <a:rPr dirty="0" smtClean="0" sz="1800">
                <a:solidFill>
                  <a:srgbClr val="FFFFFF"/>
                </a:solidFill>
                <a:latin typeface="Microsoft YaHei UI"/>
                <a:cs typeface="Microsoft YaHei UI"/>
              </a:rPr>
              <a:t>主要特点</a:t>
            </a:r>
            <a:r>
              <a:rPr dirty="0" smtClean="0" sz="1800">
                <a:solidFill>
                  <a:srgbClr val="FFFFFF"/>
                </a:solidFill>
                <a:latin typeface="Microsoft YaHei UI"/>
                <a:cs typeface="Microsoft YaHei UI"/>
              </a:rPr>
              <a:t> 高质量数据源</a:t>
            </a:r>
            <a:r>
              <a:rPr dirty="0" smtClean="0" sz="180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800" spc="-5">
                <a:solidFill>
                  <a:srgbClr val="FFFFFF"/>
                </a:solidFill>
                <a:latin typeface="Microsoft YaHei UI"/>
                <a:cs typeface="Microsoft YaHei UI"/>
              </a:rPr>
              <a:t>50</a:t>
            </a:r>
            <a:r>
              <a:rPr dirty="0" smtClean="0" sz="1800" spc="-5">
                <a:solidFill>
                  <a:srgbClr val="FFFFFF"/>
                </a:solidFill>
                <a:latin typeface="Microsoft YaHei UI"/>
                <a:cs typeface="Microsoft YaHei UI"/>
              </a:rPr>
              <a:t>0</a:t>
            </a:r>
            <a:r>
              <a:rPr dirty="0" smtClean="0" sz="1800" spc="0">
                <a:solidFill>
                  <a:srgbClr val="FFFFFF"/>
                </a:solidFill>
                <a:latin typeface="Microsoft YaHei UI"/>
                <a:cs typeface="Microsoft YaHei UI"/>
              </a:rPr>
              <a:t>万概念</a:t>
            </a:r>
            <a:endParaRPr sz="1800">
              <a:latin typeface="Microsoft YaHei UI"/>
              <a:cs typeface="Microsoft YaHei UI"/>
            </a:endParaRPr>
          </a:p>
          <a:p>
            <a:pPr marL="12700" marR="12700">
              <a:lnSpc>
                <a:spcPts val="2170"/>
              </a:lnSpc>
              <a:spcBef>
                <a:spcPts val="35"/>
              </a:spcBef>
            </a:pPr>
            <a:r>
              <a:rPr dirty="0" smtClean="0" sz="1800">
                <a:solidFill>
                  <a:srgbClr val="FFFFFF"/>
                </a:solidFill>
                <a:latin typeface="Microsoft YaHei UI"/>
                <a:cs typeface="Microsoft YaHei UI"/>
              </a:rPr>
              <a:t>多语言</a:t>
            </a:r>
            <a:r>
              <a:rPr dirty="0" smtClean="0" sz="1800">
                <a:solidFill>
                  <a:srgbClr val="FFFFFF"/>
                </a:solidFill>
                <a:latin typeface="Microsoft YaHei UI"/>
                <a:cs typeface="Microsoft YaHei UI"/>
              </a:rPr>
              <a:t> 富含丰富语义结构的文档：</a:t>
            </a:r>
            <a:r>
              <a:rPr dirty="0" smtClean="0" sz="180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800" spc="-5">
                <a:solidFill>
                  <a:srgbClr val="FFFFFF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1800" spc="0">
                <a:solidFill>
                  <a:srgbClr val="FFFFFF"/>
                </a:solidFill>
                <a:latin typeface="Microsoft YaHei UI"/>
                <a:cs typeface="Microsoft YaHei UI"/>
              </a:rPr>
              <a:t>nfo</a:t>
            </a:r>
            <a:r>
              <a:rPr dirty="0" smtClean="0" sz="1800" spc="-5">
                <a:solidFill>
                  <a:srgbClr val="FFFFFF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1800" spc="-20">
                <a:solidFill>
                  <a:srgbClr val="FFFF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1800" spc="0">
                <a:solidFill>
                  <a:srgbClr val="FFFFFF"/>
                </a:solidFill>
                <a:latin typeface="Microsoft YaHei UI"/>
                <a:cs typeface="Microsoft YaHei UI"/>
              </a:rPr>
              <a:t>x，t</a:t>
            </a:r>
            <a:r>
              <a:rPr dirty="0" smtClean="0" sz="1800" spc="5">
                <a:solidFill>
                  <a:srgbClr val="FFFFFF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800" spc="0">
                <a:solidFill>
                  <a:srgbClr val="FFFFFF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1800" spc="-5">
                <a:solidFill>
                  <a:srgbClr val="FFFFFF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1800" spc="0">
                <a:solidFill>
                  <a:srgbClr val="FFFFFF"/>
                </a:solidFill>
                <a:latin typeface="Microsoft YaHei UI"/>
                <a:cs typeface="Microsoft YaHei UI"/>
              </a:rPr>
              <a:t>e，</a:t>
            </a:r>
            <a:r>
              <a:rPr dirty="0" smtClean="0" sz="1800" spc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1800" spc="-5">
                <a:solidFill>
                  <a:srgbClr val="FFFFFF"/>
                </a:solidFill>
                <a:latin typeface="Microsoft YaHei UI"/>
                <a:cs typeface="Microsoft YaHei UI"/>
              </a:rPr>
              <a:t>li</a:t>
            </a:r>
            <a:r>
              <a:rPr dirty="0" smtClean="0" sz="1800" spc="0">
                <a:solidFill>
                  <a:srgbClr val="FFFFFF"/>
                </a:solidFill>
                <a:latin typeface="Microsoft YaHei UI"/>
                <a:cs typeface="Microsoft YaHei UI"/>
              </a:rPr>
              <a:t>st，</a:t>
            </a:r>
            <a:r>
              <a:rPr dirty="0" smtClean="0" sz="1800" spc="-5">
                <a:solidFill>
                  <a:srgbClr val="FFFFFF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1800" spc="5">
                <a:solidFill>
                  <a:srgbClr val="FFFFFF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1800" spc="-15">
                <a:solidFill>
                  <a:srgbClr val="FFFFFF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1800" spc="0">
                <a:solidFill>
                  <a:srgbClr val="FFFFFF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1800" spc="-5">
                <a:solidFill>
                  <a:srgbClr val="FFFFFF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1800" spc="5">
                <a:solidFill>
                  <a:srgbClr val="FFFFFF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1800" spc="75">
                <a:solidFill>
                  <a:srgbClr val="FFFFFF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1800" spc="-125">
                <a:solidFill>
                  <a:srgbClr val="FFFFFF"/>
                </a:solidFill>
                <a:latin typeface="Microsoft YaHei UI"/>
                <a:cs typeface="Microsoft YaHei UI"/>
              </a:rPr>
              <a:t>y</a:t>
            </a:r>
            <a:r>
              <a:rPr dirty="0" smtClean="0" sz="1800" spc="0">
                <a:solidFill>
                  <a:srgbClr val="FFFFFF"/>
                </a:solidFill>
                <a:latin typeface="Microsoft YaHei UI"/>
                <a:cs typeface="Microsoft YaHei UI"/>
              </a:rPr>
              <a:t>…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9920" y="3685329"/>
            <a:ext cx="3948793" cy="2944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W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5">
                <a:latin typeface="Microsoft YaHei UI"/>
                <a:cs typeface="Microsoft YaHei UI"/>
              </a:rPr>
              <a:t>k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5">
                <a:latin typeface="Microsoft YaHei UI"/>
                <a:cs typeface="Microsoft YaHei UI"/>
              </a:rPr>
              <a:t>p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-5">
                <a:latin typeface="Microsoft YaHei UI"/>
                <a:cs typeface="Microsoft YaHei UI"/>
              </a:rPr>
              <a:t>a</a:t>
            </a:r>
            <a:r>
              <a:rPr dirty="0" smtClean="0" sz="4000" spc="0">
                <a:latin typeface="Microsoft YaHei UI"/>
                <a:cs typeface="Microsoft YaHei UI"/>
              </a:rPr>
              <a:t>:</a:t>
            </a:r>
            <a:r>
              <a:rPr dirty="0" smtClean="0" sz="4000" spc="-5">
                <a:latin typeface="Microsoft YaHei UI"/>
                <a:cs typeface="Microsoft YaHei UI"/>
              </a:rPr>
              <a:t> </a:t>
            </a:r>
            <a:r>
              <a:rPr dirty="0" smtClean="0" sz="4000" spc="0">
                <a:latin typeface="Microsoft YaHei UI"/>
                <a:cs typeface="Microsoft YaHei UI"/>
              </a:rPr>
              <a:t>文档结构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9450" y="2276788"/>
            <a:ext cx="5701030" cy="1"/>
          </a:xfrm>
          <a:custGeom>
            <a:avLst/>
            <a:gdLst/>
            <a:ahLst/>
            <a:cxnLst/>
            <a:rect l="l" t="t" r="r" b="b"/>
            <a:pathLst>
              <a:path w="5701030" h="1">
                <a:moveTo>
                  <a:pt x="0" y="0"/>
                </a:moveTo>
                <a:lnTo>
                  <a:pt x="570103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70889" y="2779709"/>
            <a:ext cx="584199" cy="0"/>
          </a:xfrm>
          <a:custGeom>
            <a:avLst/>
            <a:gdLst/>
            <a:ahLst/>
            <a:cxnLst/>
            <a:rect l="l" t="t" r="r" b="b"/>
            <a:pathLst>
              <a:path w="584200" h="0">
                <a:moveTo>
                  <a:pt x="0" y="0"/>
                </a:moveTo>
                <a:lnTo>
                  <a:pt x="584199" y="0"/>
                </a:lnTo>
              </a:path>
            </a:pathLst>
          </a:custGeom>
          <a:ln w="5503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60088" y="3402008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 h="0">
                <a:moveTo>
                  <a:pt x="0" y="0"/>
                </a:moveTo>
                <a:lnTo>
                  <a:pt x="685800" y="0"/>
                </a:lnTo>
              </a:path>
            </a:pathLst>
          </a:custGeom>
          <a:ln w="1397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421118" y="1303774"/>
            <a:ext cx="2092557" cy="5554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91818" y="5950954"/>
            <a:ext cx="3114675" cy="2851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solidFill>
                  <a:srgbClr val="0B0080"/>
                </a:solidFill>
                <a:latin typeface="Arial"/>
                <a:cs typeface="Arial"/>
              </a:rPr>
              <a:t>•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分</a:t>
            </a:r>
            <a:r>
              <a:rPr dirty="0" smtClean="0" sz="1800" spc="0" u="heavy">
                <a:solidFill>
                  <a:srgbClr val="0000FF"/>
                </a:solidFill>
                <a:latin typeface="宋体"/>
                <a:cs typeface="宋体"/>
              </a:rPr>
              <a:t>类</a:t>
            </a:r>
            <a:r>
              <a:rPr dirty="0" smtClean="0" sz="1800" spc="0">
                <a:solidFill>
                  <a:srgbClr val="222222"/>
                </a:solidFill>
                <a:latin typeface="Microsoft JhengHei Light"/>
                <a:cs typeface="Microsoft JhengHei Light"/>
              </a:rPr>
              <a:t>：</a:t>
            </a:r>
            <a:r>
              <a:rPr dirty="0" smtClean="0" sz="1800" spc="-5" u="heavy">
                <a:solidFill>
                  <a:srgbClr val="0000FF"/>
                </a:solidFill>
                <a:latin typeface="Arial"/>
                <a:cs typeface="Arial"/>
              </a:rPr>
              <a:t>598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年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出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生</a:t>
            </a:r>
            <a:r>
              <a:rPr dirty="0" smtClean="0" sz="1800" spc="-5">
                <a:solidFill>
                  <a:srgbClr val="222222"/>
                </a:solidFill>
                <a:latin typeface="Arial"/>
                <a:cs typeface="Arial"/>
              </a:rPr>
              <a:t>,</a:t>
            </a:r>
            <a:r>
              <a:rPr dirty="0" smtClean="0" sz="1800" spc="-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mtClean="0" sz="1800" spc="-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mtClean="0" sz="1800" spc="-5" u="heavy">
                <a:solidFill>
                  <a:srgbClr val="0000FF"/>
                </a:solidFill>
                <a:latin typeface="Arial"/>
                <a:cs typeface="Arial"/>
              </a:rPr>
              <a:t>649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年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逝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世</a:t>
            </a:r>
            <a:endParaRPr sz="1800">
              <a:latin typeface="Microsoft JhengHei Light"/>
              <a:cs typeface="Microsoft JhengHe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71593" y="5950954"/>
            <a:ext cx="939800" cy="2736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2155"/>
              </a:lnSpc>
            </a:pP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唐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朝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皇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帝</a:t>
            </a:r>
            <a:endParaRPr sz="1800">
              <a:latin typeface="Microsoft JhengHei Light"/>
              <a:cs typeface="Microsoft JhengHe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8043" y="1180627"/>
            <a:ext cx="2321830" cy="804420"/>
          </a:xfrm>
          <a:custGeom>
            <a:avLst/>
            <a:gdLst/>
            <a:ahLst/>
            <a:cxnLst/>
            <a:rect l="l" t="t" r="r" b="b"/>
            <a:pathLst>
              <a:path w="2321830" h="804420">
                <a:moveTo>
                  <a:pt x="2231128" y="0"/>
                </a:moveTo>
                <a:lnTo>
                  <a:pt x="89193" y="12"/>
                </a:lnTo>
                <a:lnTo>
                  <a:pt x="48137" y="10586"/>
                </a:lnTo>
                <a:lnTo>
                  <a:pt x="17159" y="37594"/>
                </a:lnTo>
                <a:lnTo>
                  <a:pt x="1151" y="76146"/>
                </a:lnTo>
                <a:lnTo>
                  <a:pt x="0" y="455079"/>
                </a:lnTo>
                <a:lnTo>
                  <a:pt x="1396" y="469582"/>
                </a:lnTo>
                <a:lnTo>
                  <a:pt x="17992" y="507822"/>
                </a:lnTo>
                <a:lnTo>
                  <a:pt x="49391" y="534354"/>
                </a:lnTo>
                <a:lnTo>
                  <a:pt x="90703" y="544285"/>
                </a:lnTo>
                <a:lnTo>
                  <a:pt x="386963" y="544285"/>
                </a:lnTo>
                <a:lnTo>
                  <a:pt x="154692" y="804420"/>
                </a:lnTo>
                <a:lnTo>
                  <a:pt x="967427" y="544285"/>
                </a:lnTo>
                <a:lnTo>
                  <a:pt x="2232637" y="544272"/>
                </a:lnTo>
                <a:lnTo>
                  <a:pt x="2247140" y="542876"/>
                </a:lnTo>
                <a:lnTo>
                  <a:pt x="2285380" y="526280"/>
                </a:lnTo>
                <a:lnTo>
                  <a:pt x="2311912" y="494881"/>
                </a:lnTo>
                <a:lnTo>
                  <a:pt x="2321722" y="455079"/>
                </a:lnTo>
                <a:lnTo>
                  <a:pt x="2321830" y="89206"/>
                </a:lnTo>
                <a:lnTo>
                  <a:pt x="2320434" y="74703"/>
                </a:lnTo>
                <a:lnTo>
                  <a:pt x="2303838" y="36462"/>
                </a:lnTo>
                <a:lnTo>
                  <a:pt x="2272439" y="9931"/>
                </a:lnTo>
                <a:lnTo>
                  <a:pt x="2245697" y="1163"/>
                </a:lnTo>
                <a:lnTo>
                  <a:pt x="223112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118031" y="1180627"/>
            <a:ext cx="2321856" cy="804421"/>
          </a:xfrm>
          <a:custGeom>
            <a:avLst/>
            <a:gdLst/>
            <a:ahLst/>
            <a:cxnLst/>
            <a:rect l="l" t="t" r="r" b="b"/>
            <a:pathLst>
              <a:path w="2321856" h="804421">
                <a:moveTo>
                  <a:pt x="0" y="90716"/>
                </a:moveTo>
                <a:lnTo>
                  <a:pt x="9930" y="49404"/>
                </a:lnTo>
                <a:lnTo>
                  <a:pt x="36462" y="18004"/>
                </a:lnTo>
                <a:lnTo>
                  <a:pt x="74702" y="1408"/>
                </a:lnTo>
                <a:lnTo>
                  <a:pt x="386976" y="0"/>
                </a:lnTo>
                <a:lnTo>
                  <a:pt x="967440" y="0"/>
                </a:lnTo>
                <a:lnTo>
                  <a:pt x="2231140" y="0"/>
                </a:lnTo>
                <a:lnTo>
                  <a:pt x="2245709" y="1163"/>
                </a:lnTo>
                <a:lnTo>
                  <a:pt x="2284261" y="17171"/>
                </a:lnTo>
                <a:lnTo>
                  <a:pt x="2311269" y="48149"/>
                </a:lnTo>
                <a:lnTo>
                  <a:pt x="2321843" y="89205"/>
                </a:lnTo>
                <a:lnTo>
                  <a:pt x="2321856" y="317501"/>
                </a:lnTo>
                <a:lnTo>
                  <a:pt x="2321856" y="453572"/>
                </a:lnTo>
                <a:lnTo>
                  <a:pt x="2320692" y="468139"/>
                </a:lnTo>
                <a:lnTo>
                  <a:pt x="2304684" y="506691"/>
                </a:lnTo>
                <a:lnTo>
                  <a:pt x="2273706" y="533699"/>
                </a:lnTo>
                <a:lnTo>
                  <a:pt x="2232650" y="544273"/>
                </a:lnTo>
                <a:lnTo>
                  <a:pt x="967440" y="544286"/>
                </a:lnTo>
                <a:lnTo>
                  <a:pt x="154704" y="804421"/>
                </a:lnTo>
                <a:lnTo>
                  <a:pt x="386976" y="544286"/>
                </a:lnTo>
                <a:lnTo>
                  <a:pt x="90715" y="544286"/>
                </a:lnTo>
                <a:lnTo>
                  <a:pt x="76146" y="543122"/>
                </a:lnTo>
                <a:lnTo>
                  <a:pt x="37594" y="527114"/>
                </a:lnTo>
                <a:lnTo>
                  <a:pt x="10586" y="496136"/>
                </a:lnTo>
                <a:lnTo>
                  <a:pt x="12" y="455080"/>
                </a:lnTo>
                <a:lnTo>
                  <a:pt x="0" y="453572"/>
                </a:lnTo>
                <a:lnTo>
                  <a:pt x="0" y="317501"/>
                </a:lnTo>
                <a:lnTo>
                  <a:pt x="0" y="90716"/>
                </a:lnTo>
                <a:close/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43871" y="3370539"/>
            <a:ext cx="2321831" cy="719578"/>
          </a:xfrm>
          <a:custGeom>
            <a:avLst/>
            <a:gdLst/>
            <a:ahLst/>
            <a:cxnLst/>
            <a:rect l="l" t="t" r="r" b="b"/>
            <a:pathLst>
              <a:path w="2321831" h="719578">
                <a:moveTo>
                  <a:pt x="470371" y="0"/>
                </a:moveTo>
                <a:lnTo>
                  <a:pt x="386964" y="175293"/>
                </a:lnTo>
                <a:lnTo>
                  <a:pt x="89193" y="175305"/>
                </a:lnTo>
                <a:lnTo>
                  <a:pt x="74690" y="176701"/>
                </a:lnTo>
                <a:lnTo>
                  <a:pt x="36450" y="193297"/>
                </a:lnTo>
                <a:lnTo>
                  <a:pt x="9918" y="224697"/>
                </a:lnTo>
                <a:lnTo>
                  <a:pt x="108" y="264498"/>
                </a:lnTo>
                <a:lnTo>
                  <a:pt x="0" y="630372"/>
                </a:lnTo>
                <a:lnTo>
                  <a:pt x="1396" y="644875"/>
                </a:lnTo>
                <a:lnTo>
                  <a:pt x="17992" y="683115"/>
                </a:lnTo>
                <a:lnTo>
                  <a:pt x="49391" y="709647"/>
                </a:lnTo>
                <a:lnTo>
                  <a:pt x="90703" y="719578"/>
                </a:lnTo>
                <a:lnTo>
                  <a:pt x="2232638" y="719565"/>
                </a:lnTo>
                <a:lnTo>
                  <a:pt x="2273693" y="708991"/>
                </a:lnTo>
                <a:lnTo>
                  <a:pt x="2304671" y="681983"/>
                </a:lnTo>
                <a:lnTo>
                  <a:pt x="2320679" y="643432"/>
                </a:lnTo>
                <a:lnTo>
                  <a:pt x="2321831" y="264498"/>
                </a:lnTo>
                <a:lnTo>
                  <a:pt x="2320434" y="249995"/>
                </a:lnTo>
                <a:lnTo>
                  <a:pt x="2303838" y="211755"/>
                </a:lnTo>
                <a:lnTo>
                  <a:pt x="2272439" y="185223"/>
                </a:lnTo>
                <a:lnTo>
                  <a:pt x="2231127" y="175293"/>
                </a:lnTo>
                <a:lnTo>
                  <a:pt x="967427" y="175293"/>
                </a:lnTo>
                <a:lnTo>
                  <a:pt x="47037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43859" y="3370540"/>
            <a:ext cx="2321856" cy="719578"/>
          </a:xfrm>
          <a:custGeom>
            <a:avLst/>
            <a:gdLst/>
            <a:ahLst/>
            <a:cxnLst/>
            <a:rect l="l" t="t" r="r" b="b"/>
            <a:pathLst>
              <a:path w="2321856" h="719578">
                <a:moveTo>
                  <a:pt x="0" y="266008"/>
                </a:moveTo>
                <a:lnTo>
                  <a:pt x="9930" y="224696"/>
                </a:lnTo>
                <a:lnTo>
                  <a:pt x="36462" y="193296"/>
                </a:lnTo>
                <a:lnTo>
                  <a:pt x="74702" y="176701"/>
                </a:lnTo>
                <a:lnTo>
                  <a:pt x="386976" y="175292"/>
                </a:lnTo>
                <a:lnTo>
                  <a:pt x="470384" y="0"/>
                </a:lnTo>
                <a:lnTo>
                  <a:pt x="967440" y="175292"/>
                </a:lnTo>
                <a:lnTo>
                  <a:pt x="2231140" y="175292"/>
                </a:lnTo>
                <a:lnTo>
                  <a:pt x="2245709" y="176456"/>
                </a:lnTo>
                <a:lnTo>
                  <a:pt x="2284261" y="192464"/>
                </a:lnTo>
                <a:lnTo>
                  <a:pt x="2311269" y="223441"/>
                </a:lnTo>
                <a:lnTo>
                  <a:pt x="2321843" y="264497"/>
                </a:lnTo>
                <a:lnTo>
                  <a:pt x="2321856" y="266005"/>
                </a:lnTo>
                <a:lnTo>
                  <a:pt x="2321856" y="402077"/>
                </a:lnTo>
                <a:lnTo>
                  <a:pt x="2321856" y="628862"/>
                </a:lnTo>
                <a:lnTo>
                  <a:pt x="2320692" y="643432"/>
                </a:lnTo>
                <a:lnTo>
                  <a:pt x="2304684" y="681983"/>
                </a:lnTo>
                <a:lnTo>
                  <a:pt x="2273706" y="708991"/>
                </a:lnTo>
                <a:lnTo>
                  <a:pt x="2232650" y="719565"/>
                </a:lnTo>
                <a:lnTo>
                  <a:pt x="967440" y="719578"/>
                </a:lnTo>
                <a:lnTo>
                  <a:pt x="386976" y="719578"/>
                </a:lnTo>
                <a:lnTo>
                  <a:pt x="90715" y="719578"/>
                </a:lnTo>
                <a:lnTo>
                  <a:pt x="76146" y="718414"/>
                </a:lnTo>
                <a:lnTo>
                  <a:pt x="37594" y="702406"/>
                </a:lnTo>
                <a:lnTo>
                  <a:pt x="10586" y="671428"/>
                </a:lnTo>
                <a:lnTo>
                  <a:pt x="12" y="630372"/>
                </a:lnTo>
                <a:lnTo>
                  <a:pt x="0" y="402077"/>
                </a:lnTo>
                <a:lnTo>
                  <a:pt x="0" y="266005"/>
                </a:lnTo>
                <a:close/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13091" y="4397154"/>
            <a:ext cx="5919200" cy="544285"/>
          </a:xfrm>
          <a:custGeom>
            <a:avLst/>
            <a:gdLst/>
            <a:ahLst/>
            <a:cxnLst/>
            <a:rect l="l" t="t" r="r" b="b"/>
            <a:pathLst>
              <a:path w="5919200" h="544285">
                <a:moveTo>
                  <a:pt x="5284512" y="0"/>
                </a:moveTo>
                <a:lnTo>
                  <a:pt x="89193" y="12"/>
                </a:lnTo>
                <a:lnTo>
                  <a:pt x="48137" y="10586"/>
                </a:lnTo>
                <a:lnTo>
                  <a:pt x="17159" y="37594"/>
                </a:lnTo>
                <a:lnTo>
                  <a:pt x="1151" y="76146"/>
                </a:lnTo>
                <a:lnTo>
                  <a:pt x="0" y="455079"/>
                </a:lnTo>
                <a:lnTo>
                  <a:pt x="1396" y="469582"/>
                </a:lnTo>
                <a:lnTo>
                  <a:pt x="17992" y="507822"/>
                </a:lnTo>
                <a:lnTo>
                  <a:pt x="49392" y="534354"/>
                </a:lnTo>
                <a:lnTo>
                  <a:pt x="90703" y="544285"/>
                </a:lnTo>
                <a:lnTo>
                  <a:pt x="5286022" y="544272"/>
                </a:lnTo>
                <a:lnTo>
                  <a:pt x="5327078" y="533698"/>
                </a:lnTo>
                <a:lnTo>
                  <a:pt x="5358056" y="506690"/>
                </a:lnTo>
                <a:lnTo>
                  <a:pt x="5374064" y="468139"/>
                </a:lnTo>
                <a:lnTo>
                  <a:pt x="5375228" y="226785"/>
                </a:lnTo>
                <a:lnTo>
                  <a:pt x="5785744" y="226785"/>
                </a:lnTo>
                <a:lnTo>
                  <a:pt x="5375228" y="90716"/>
                </a:lnTo>
                <a:lnTo>
                  <a:pt x="5375215" y="89205"/>
                </a:lnTo>
                <a:lnTo>
                  <a:pt x="5373819" y="74702"/>
                </a:lnTo>
                <a:lnTo>
                  <a:pt x="5357223" y="36462"/>
                </a:lnTo>
                <a:lnTo>
                  <a:pt x="5325823" y="9930"/>
                </a:lnTo>
                <a:lnTo>
                  <a:pt x="5299082" y="1163"/>
                </a:lnTo>
                <a:lnTo>
                  <a:pt x="5284512" y="0"/>
                </a:lnTo>
                <a:close/>
              </a:path>
              <a:path w="5919200" h="544285">
                <a:moveTo>
                  <a:pt x="5785744" y="226785"/>
                </a:moveTo>
                <a:lnTo>
                  <a:pt x="5375228" y="226785"/>
                </a:lnTo>
                <a:lnTo>
                  <a:pt x="5919200" y="271020"/>
                </a:lnTo>
                <a:lnTo>
                  <a:pt x="5785744" y="22678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13079" y="4397154"/>
            <a:ext cx="5919213" cy="544286"/>
          </a:xfrm>
          <a:custGeom>
            <a:avLst/>
            <a:gdLst/>
            <a:ahLst/>
            <a:cxnLst/>
            <a:rect l="l" t="t" r="r" b="b"/>
            <a:pathLst>
              <a:path w="5919213" h="544286">
                <a:moveTo>
                  <a:pt x="0" y="90716"/>
                </a:moveTo>
                <a:lnTo>
                  <a:pt x="9930" y="49404"/>
                </a:lnTo>
                <a:lnTo>
                  <a:pt x="36462" y="18004"/>
                </a:lnTo>
                <a:lnTo>
                  <a:pt x="74702" y="1408"/>
                </a:lnTo>
                <a:lnTo>
                  <a:pt x="3135557" y="0"/>
                </a:lnTo>
                <a:lnTo>
                  <a:pt x="4479367" y="0"/>
                </a:lnTo>
                <a:lnTo>
                  <a:pt x="5284524" y="0"/>
                </a:lnTo>
                <a:lnTo>
                  <a:pt x="5299093" y="1163"/>
                </a:lnTo>
                <a:lnTo>
                  <a:pt x="5337645" y="17171"/>
                </a:lnTo>
                <a:lnTo>
                  <a:pt x="5364653" y="48149"/>
                </a:lnTo>
                <a:lnTo>
                  <a:pt x="5375227" y="89205"/>
                </a:lnTo>
                <a:lnTo>
                  <a:pt x="5375240" y="90716"/>
                </a:lnTo>
                <a:lnTo>
                  <a:pt x="5919213" y="271020"/>
                </a:lnTo>
                <a:lnTo>
                  <a:pt x="5375240" y="226784"/>
                </a:lnTo>
                <a:lnTo>
                  <a:pt x="5375240" y="453569"/>
                </a:lnTo>
                <a:lnTo>
                  <a:pt x="5374076" y="468139"/>
                </a:lnTo>
                <a:lnTo>
                  <a:pt x="5358068" y="506690"/>
                </a:lnTo>
                <a:lnTo>
                  <a:pt x="5327090" y="533699"/>
                </a:lnTo>
                <a:lnTo>
                  <a:pt x="5286034" y="544273"/>
                </a:lnTo>
                <a:lnTo>
                  <a:pt x="4479367" y="544286"/>
                </a:lnTo>
                <a:lnTo>
                  <a:pt x="3135557" y="544286"/>
                </a:lnTo>
                <a:lnTo>
                  <a:pt x="90716" y="544286"/>
                </a:lnTo>
                <a:lnTo>
                  <a:pt x="76146" y="543122"/>
                </a:lnTo>
                <a:lnTo>
                  <a:pt x="37594" y="527114"/>
                </a:lnTo>
                <a:lnTo>
                  <a:pt x="10586" y="496136"/>
                </a:lnTo>
                <a:lnTo>
                  <a:pt x="12" y="455080"/>
                </a:lnTo>
                <a:lnTo>
                  <a:pt x="0" y="226784"/>
                </a:lnTo>
                <a:lnTo>
                  <a:pt x="0" y="90716"/>
                </a:lnTo>
                <a:close/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67669" y="5095201"/>
            <a:ext cx="4944434" cy="847967"/>
          </a:xfrm>
          <a:custGeom>
            <a:avLst/>
            <a:gdLst/>
            <a:ahLst/>
            <a:cxnLst/>
            <a:rect l="l" t="t" r="r" b="b"/>
            <a:pathLst>
              <a:path w="4944434" h="847967">
                <a:moveTo>
                  <a:pt x="4853728" y="0"/>
                </a:moveTo>
                <a:lnTo>
                  <a:pt x="89191" y="12"/>
                </a:lnTo>
                <a:lnTo>
                  <a:pt x="48136" y="10587"/>
                </a:lnTo>
                <a:lnTo>
                  <a:pt x="17159" y="37597"/>
                </a:lnTo>
                <a:lnTo>
                  <a:pt x="1151" y="76148"/>
                </a:lnTo>
                <a:lnTo>
                  <a:pt x="0" y="455082"/>
                </a:lnTo>
                <a:lnTo>
                  <a:pt x="1397" y="469585"/>
                </a:lnTo>
                <a:lnTo>
                  <a:pt x="17994" y="507824"/>
                </a:lnTo>
                <a:lnTo>
                  <a:pt x="49394" y="534355"/>
                </a:lnTo>
                <a:lnTo>
                  <a:pt x="90706" y="544286"/>
                </a:lnTo>
                <a:lnTo>
                  <a:pt x="824064" y="544286"/>
                </a:lnTo>
                <a:lnTo>
                  <a:pt x="176158" y="847967"/>
                </a:lnTo>
                <a:lnTo>
                  <a:pt x="2060179" y="544286"/>
                </a:lnTo>
                <a:lnTo>
                  <a:pt x="4855243" y="544273"/>
                </a:lnTo>
                <a:lnTo>
                  <a:pt x="4869746" y="542876"/>
                </a:lnTo>
                <a:lnTo>
                  <a:pt x="4907985" y="526279"/>
                </a:lnTo>
                <a:lnTo>
                  <a:pt x="4934516" y="494879"/>
                </a:lnTo>
                <a:lnTo>
                  <a:pt x="4944326" y="455082"/>
                </a:lnTo>
                <a:lnTo>
                  <a:pt x="4944434" y="89203"/>
                </a:lnTo>
                <a:lnTo>
                  <a:pt x="4943037" y="74700"/>
                </a:lnTo>
                <a:lnTo>
                  <a:pt x="4926440" y="36461"/>
                </a:lnTo>
                <a:lnTo>
                  <a:pt x="4895040" y="9930"/>
                </a:lnTo>
                <a:lnTo>
                  <a:pt x="4868298" y="1163"/>
                </a:lnTo>
                <a:lnTo>
                  <a:pt x="485372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67657" y="5095201"/>
            <a:ext cx="4944460" cy="847967"/>
          </a:xfrm>
          <a:custGeom>
            <a:avLst/>
            <a:gdLst/>
            <a:ahLst/>
            <a:cxnLst/>
            <a:rect l="l" t="t" r="r" b="b"/>
            <a:pathLst>
              <a:path w="4944460" h="847967">
                <a:moveTo>
                  <a:pt x="0" y="90718"/>
                </a:moveTo>
                <a:lnTo>
                  <a:pt x="9930" y="49407"/>
                </a:lnTo>
                <a:lnTo>
                  <a:pt x="36461" y="18006"/>
                </a:lnTo>
                <a:lnTo>
                  <a:pt x="74700" y="1409"/>
                </a:lnTo>
                <a:lnTo>
                  <a:pt x="824076" y="0"/>
                </a:lnTo>
                <a:lnTo>
                  <a:pt x="2060192" y="0"/>
                </a:lnTo>
                <a:lnTo>
                  <a:pt x="4853741" y="0"/>
                </a:lnTo>
                <a:lnTo>
                  <a:pt x="4868311" y="1163"/>
                </a:lnTo>
                <a:lnTo>
                  <a:pt x="4906862" y="17171"/>
                </a:lnTo>
                <a:lnTo>
                  <a:pt x="4933872" y="48148"/>
                </a:lnTo>
                <a:lnTo>
                  <a:pt x="4944447" y="89203"/>
                </a:lnTo>
                <a:lnTo>
                  <a:pt x="4944460" y="317502"/>
                </a:lnTo>
                <a:lnTo>
                  <a:pt x="4944460" y="453572"/>
                </a:lnTo>
                <a:lnTo>
                  <a:pt x="4943296" y="468137"/>
                </a:lnTo>
                <a:lnTo>
                  <a:pt x="4927288" y="506688"/>
                </a:lnTo>
                <a:lnTo>
                  <a:pt x="4896311" y="533697"/>
                </a:lnTo>
                <a:lnTo>
                  <a:pt x="4855256" y="544273"/>
                </a:lnTo>
                <a:lnTo>
                  <a:pt x="2060192" y="544286"/>
                </a:lnTo>
                <a:lnTo>
                  <a:pt x="176170" y="847967"/>
                </a:lnTo>
                <a:lnTo>
                  <a:pt x="824076" y="544286"/>
                </a:lnTo>
                <a:lnTo>
                  <a:pt x="90718" y="544286"/>
                </a:lnTo>
                <a:lnTo>
                  <a:pt x="76148" y="543122"/>
                </a:lnTo>
                <a:lnTo>
                  <a:pt x="37597" y="527114"/>
                </a:lnTo>
                <a:lnTo>
                  <a:pt x="10587" y="496137"/>
                </a:lnTo>
                <a:lnTo>
                  <a:pt x="12" y="455082"/>
                </a:lnTo>
                <a:lnTo>
                  <a:pt x="0" y="453572"/>
                </a:lnTo>
                <a:lnTo>
                  <a:pt x="0" y="317502"/>
                </a:lnTo>
                <a:lnTo>
                  <a:pt x="0" y="90718"/>
                </a:lnTo>
                <a:close/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02830" y="1257189"/>
            <a:ext cx="5543550" cy="42665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853440">
              <a:lnSpc>
                <a:spcPct val="100000"/>
              </a:lnSpc>
            </a:pPr>
            <a:r>
              <a:rPr dirty="0" smtClean="0" sz="2400">
                <a:latin typeface="Microsoft YaHei UI"/>
                <a:cs typeface="Microsoft YaHei UI"/>
              </a:rPr>
              <a:t>标题</a:t>
            </a:r>
            <a:r>
              <a:rPr dirty="0" smtClean="0" sz="2400" spc="-10">
                <a:latin typeface="Microsoft YaHei UI"/>
                <a:cs typeface="Microsoft YaHei UI"/>
              </a:rPr>
              <a:t>=</a:t>
            </a:r>
            <a:r>
              <a:rPr dirty="0" smtClean="0" sz="2400" spc="0">
                <a:latin typeface="Microsoft YaHei UI"/>
                <a:cs typeface="Microsoft YaHei UI"/>
              </a:rPr>
              <a:t>概念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800"/>
              </a:lnSpc>
              <a:spcBef>
                <a:spcPts val="42"/>
              </a:spcBef>
            </a:pPr>
            <a:endParaRPr sz="800"/>
          </a:p>
          <a:p>
            <a:pPr>
              <a:lnSpc>
                <a:spcPts val="1000"/>
              </a:lnSpc>
            </a:pPr>
            <a:endParaRPr sz="1000"/>
          </a:p>
          <a:p>
            <a:pPr marL="67945" marR="541020" indent="0">
              <a:lnSpc>
                <a:spcPct val="137300"/>
              </a:lnSpc>
            </a:pPr>
            <a:r>
              <a:rPr dirty="0" smtClean="0" sz="1750" spc="35">
                <a:latin typeface="Microsoft JhengHei Light"/>
                <a:cs typeface="Microsoft JhengHei Light"/>
              </a:rPr>
              <a:t>唐太宗</a:t>
            </a:r>
            <a:r>
              <a:rPr dirty="0" smtClean="0" sz="1750" spc="30">
                <a:latin typeface="Microsoft JhengHei Light"/>
                <a:cs typeface="Microsoft JhengHei Light"/>
              </a:rPr>
              <a:t> 唐太宗李世民</a:t>
            </a:r>
            <a:r>
              <a:rPr dirty="0" smtClean="0" sz="1800" spc="30">
                <a:latin typeface="Microsoft JhengHei Light"/>
                <a:cs typeface="Microsoft JhengHei Light"/>
              </a:rPr>
              <a:t>（</a:t>
            </a:r>
            <a:r>
              <a:rPr dirty="0" smtClean="0" sz="1800" spc="-5">
                <a:latin typeface="Lucida Sans Unicode"/>
                <a:cs typeface="Lucida Sans Unicode"/>
              </a:rPr>
              <a:t>598</a:t>
            </a:r>
            <a:r>
              <a:rPr dirty="0" smtClean="0" sz="1800" spc="0">
                <a:latin typeface="Microsoft JhengHei Light"/>
                <a:cs typeface="Microsoft JhengHei Light"/>
              </a:rPr>
              <a:t>年</a:t>
            </a:r>
            <a:r>
              <a:rPr dirty="0" smtClean="0" sz="1800" spc="-5">
                <a:latin typeface="Lucida Sans Unicode"/>
                <a:cs typeface="Lucida Sans Unicode"/>
              </a:rPr>
              <a:t>1</a:t>
            </a:r>
            <a:r>
              <a:rPr dirty="0" smtClean="0" sz="1800" spc="0">
                <a:latin typeface="Microsoft JhengHei Light"/>
                <a:cs typeface="Microsoft JhengHei Light"/>
              </a:rPr>
              <a:t>月</a:t>
            </a:r>
            <a:r>
              <a:rPr dirty="0" smtClean="0" sz="1800" spc="-5">
                <a:latin typeface="Lucida Sans Unicode"/>
                <a:cs typeface="Lucida Sans Unicode"/>
              </a:rPr>
              <a:t>28</a:t>
            </a:r>
            <a:r>
              <a:rPr dirty="0" smtClean="0" sz="1800" spc="0">
                <a:latin typeface="Microsoft JhengHei Light"/>
                <a:cs typeface="Microsoft JhengHei Light"/>
              </a:rPr>
              <a:t>日－</a:t>
            </a:r>
            <a:r>
              <a:rPr dirty="0" smtClean="0" sz="1800" spc="-5">
                <a:latin typeface="Lucida Sans Unicode"/>
                <a:cs typeface="Lucida Sans Unicode"/>
              </a:rPr>
              <a:t>649</a:t>
            </a:r>
            <a:r>
              <a:rPr dirty="0" smtClean="0" sz="1800" spc="0">
                <a:latin typeface="Microsoft JhengHei Light"/>
                <a:cs typeface="Microsoft JhengHei Light"/>
              </a:rPr>
              <a:t>年</a:t>
            </a:r>
            <a:r>
              <a:rPr dirty="0" smtClean="0" sz="1800" spc="-5">
                <a:latin typeface="Lucida Sans Unicode"/>
                <a:cs typeface="Lucida Sans Unicode"/>
              </a:rPr>
              <a:t>7</a:t>
            </a:r>
            <a:r>
              <a:rPr dirty="0" smtClean="0" sz="1800" spc="0">
                <a:latin typeface="Microsoft JhengHei Light"/>
                <a:cs typeface="Microsoft JhengHei Light"/>
              </a:rPr>
              <a:t>月</a:t>
            </a:r>
            <a:r>
              <a:rPr dirty="0" smtClean="0" sz="1800" spc="-5">
                <a:latin typeface="Lucida Sans Unicode"/>
                <a:cs typeface="Lucida Sans Unicode"/>
              </a:rPr>
              <a:t>10</a:t>
            </a:r>
            <a:r>
              <a:rPr dirty="0" smtClean="0" sz="1800" spc="0">
                <a:latin typeface="Microsoft JhengHei Light"/>
                <a:cs typeface="Microsoft JhengHei Light"/>
              </a:rPr>
              <a:t>日</a:t>
            </a:r>
            <a:endParaRPr sz="1800">
              <a:latin typeface="Microsoft JhengHei Light"/>
              <a:cs typeface="Microsoft JhengHei Light"/>
            </a:endParaRPr>
          </a:p>
          <a:p>
            <a:pPr marL="67945">
              <a:lnSpc>
                <a:spcPct val="100000"/>
              </a:lnSpc>
              <a:spcBef>
                <a:spcPts val="40"/>
              </a:spcBef>
            </a:pPr>
            <a:r>
              <a:rPr dirty="0" smtClean="0" baseline="25462" sz="1800" spc="-7">
                <a:solidFill>
                  <a:srgbClr val="0000FF"/>
                </a:solidFill>
                <a:latin typeface="Lucida Sans Unicode"/>
                <a:cs typeface="Lucida Sans Unicode"/>
              </a:rPr>
              <a:t>[</a:t>
            </a:r>
            <a:r>
              <a:rPr dirty="0" smtClean="0" baseline="25462" sz="1800" spc="0">
                <a:solidFill>
                  <a:srgbClr val="0000FF"/>
                </a:solidFill>
                <a:latin typeface="Lucida Sans Unicode"/>
                <a:cs typeface="Lucida Sans Unicode"/>
              </a:rPr>
              <a:t>1</a:t>
            </a:r>
            <a:r>
              <a:rPr dirty="0" smtClean="0" baseline="25462" sz="1800" spc="-7">
                <a:solidFill>
                  <a:srgbClr val="0000FF"/>
                </a:solidFill>
                <a:latin typeface="Lucida Sans Unicode"/>
                <a:cs typeface="Lucida Sans Unicode"/>
              </a:rPr>
              <a:t>][</a:t>
            </a:r>
            <a:r>
              <a:rPr dirty="0" smtClean="0" baseline="25462" sz="1800" spc="0">
                <a:solidFill>
                  <a:srgbClr val="0000FF"/>
                </a:solidFill>
                <a:latin typeface="Lucida Sans Unicode"/>
                <a:cs typeface="Lucida Sans Unicode"/>
              </a:rPr>
              <a:t>2</a:t>
            </a:r>
            <a:r>
              <a:rPr dirty="0" smtClean="0" baseline="25462" sz="1800" spc="-7">
                <a:solidFill>
                  <a:srgbClr val="0000FF"/>
                </a:solidFill>
                <a:latin typeface="Lucida Sans Unicode"/>
                <a:cs typeface="Lucida Sans Unicode"/>
              </a:rPr>
              <a:t>][</a:t>
            </a:r>
            <a:r>
              <a:rPr dirty="0" smtClean="0" baseline="25462" sz="1800" spc="0">
                <a:solidFill>
                  <a:srgbClr val="0000FF"/>
                </a:solidFill>
                <a:latin typeface="Lucida Sans Unicode"/>
                <a:cs typeface="Lucida Sans Unicode"/>
              </a:rPr>
              <a:t>3</a:t>
            </a:r>
            <a:r>
              <a:rPr dirty="0" smtClean="0" baseline="25462" sz="1800" spc="-7">
                <a:solidFill>
                  <a:srgbClr val="0000FF"/>
                </a:solidFill>
                <a:latin typeface="Lucida Sans Unicode"/>
                <a:cs typeface="Lucida Sans Unicode"/>
              </a:rPr>
              <a:t>]</a:t>
            </a:r>
            <a:r>
              <a:rPr dirty="0" smtClean="0" sz="1800" spc="0">
                <a:latin typeface="Microsoft JhengHei Light"/>
                <a:cs typeface="Microsoft JhengHei Light"/>
              </a:rPr>
              <a:t>），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中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国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唐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朝</a:t>
            </a:r>
            <a:r>
              <a:rPr dirty="0" smtClean="0" sz="1800" spc="0">
                <a:latin typeface="Microsoft JhengHei Light"/>
                <a:cs typeface="Microsoft JhengHei Light"/>
              </a:rPr>
              <a:t>第二任皇帝。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祖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籍</a:t>
            </a:r>
            <a:r>
              <a:rPr dirty="0" smtClean="0" sz="1800" spc="0" u="heavy">
                <a:solidFill>
                  <a:srgbClr val="0000FF"/>
                </a:solidFill>
                <a:latin typeface="宋体"/>
                <a:cs typeface="宋体"/>
              </a:rPr>
              <a:t>陇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西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郡</a:t>
            </a:r>
            <a:r>
              <a:rPr dirty="0" smtClean="0" sz="1800" spc="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成</a:t>
            </a:r>
            <a:r>
              <a:rPr dirty="0" smtClean="0" sz="1800" spc="0" u="heavy">
                <a:solidFill>
                  <a:srgbClr val="0000FF"/>
                </a:solidFill>
                <a:latin typeface="宋体"/>
                <a:cs typeface="宋体"/>
              </a:rPr>
              <a:t>纪</a:t>
            </a:r>
            <a:r>
              <a:rPr dirty="0" smtClean="0" sz="1800" spc="0" u="heavy">
                <a:solidFill>
                  <a:srgbClr val="0000FF"/>
                </a:solidFill>
                <a:latin typeface="宋体"/>
                <a:cs typeface="宋体"/>
              </a:rPr>
              <a:t>县</a:t>
            </a:r>
            <a:endParaRPr sz="1800">
              <a:latin typeface="宋体"/>
              <a:cs typeface="宋体"/>
            </a:endParaRPr>
          </a:p>
          <a:p>
            <a:pPr marL="67945" marR="12700">
              <a:lnSpc>
                <a:spcPts val="2170"/>
              </a:lnSpc>
            </a:pPr>
            <a:r>
              <a:rPr dirty="0" smtClean="0" sz="1800">
                <a:latin typeface="Microsoft JhengHei Light"/>
                <a:cs typeface="Microsoft JhengHei Light"/>
              </a:rPr>
              <a:t>（今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甘</a:t>
            </a:r>
            <a:r>
              <a:rPr dirty="0" smtClean="0" sz="1800" u="heavy">
                <a:solidFill>
                  <a:srgbClr val="0000FF"/>
                </a:solidFill>
                <a:latin typeface="宋体"/>
                <a:cs typeface="宋体"/>
              </a:rPr>
              <a:t>肃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省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天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水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市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秦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安</a:t>
            </a:r>
            <a:r>
              <a:rPr dirty="0" smtClean="0" sz="1800" u="heavy">
                <a:solidFill>
                  <a:srgbClr val="0000FF"/>
                </a:solidFill>
                <a:latin typeface="宋体"/>
                <a:cs typeface="宋体"/>
              </a:rPr>
              <a:t>县</a:t>
            </a:r>
            <a:r>
              <a:rPr dirty="0" smtClean="0" sz="1800">
                <a:latin typeface="Microsoft JhengHei Light"/>
                <a:cs typeface="Microsoft JhengHei Light"/>
              </a:rPr>
              <a:t>北），生于</a:t>
            </a:r>
            <a:r>
              <a:rPr dirty="0" smtClean="0" sz="1800">
                <a:latin typeface="宋体"/>
                <a:cs typeface="宋体"/>
              </a:rPr>
              <a:t>陕</a:t>
            </a:r>
            <a:r>
              <a:rPr dirty="0" smtClean="0" sz="1800">
                <a:latin typeface="Microsoft JhengHei Light"/>
                <a:cs typeface="Microsoft JhengHei Light"/>
              </a:rPr>
              <a:t>西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武</a:t>
            </a:r>
            <a:r>
              <a:rPr dirty="0" smtClean="0" sz="1800" u="heavy">
                <a:solidFill>
                  <a:srgbClr val="0000FF"/>
                </a:solidFill>
                <a:latin typeface="Microsoft JhengHei Light"/>
                <a:cs typeface="Microsoft JhengHei Light"/>
              </a:rPr>
              <a:t>功</a:t>
            </a:r>
            <a:r>
              <a:rPr dirty="0" smtClean="0" sz="1800" u="heavy">
                <a:solidFill>
                  <a:srgbClr val="0000FF"/>
                </a:solidFill>
                <a:latin typeface="宋体"/>
                <a:cs typeface="宋体"/>
              </a:rPr>
              <a:t>县</a:t>
            </a:r>
            <a:r>
              <a:rPr dirty="0" smtClean="0" sz="1800">
                <a:latin typeface="Microsoft JhengHei Light"/>
                <a:cs typeface="Microsoft JhengHei Light"/>
              </a:rPr>
              <a:t>，</a:t>
            </a:r>
            <a:r>
              <a:rPr dirty="0" smtClean="0" sz="1800" spc="-5">
                <a:latin typeface="Lucida Sans Unicode"/>
                <a:cs typeface="Lucida Sans Unicode"/>
              </a:rPr>
              <a:t>626</a:t>
            </a:r>
            <a:r>
              <a:rPr dirty="0" smtClean="0" sz="1800" spc="-5">
                <a:latin typeface="Lucida Sans Unicode"/>
                <a:cs typeface="Lucida Sans Unicode"/>
              </a:rPr>
              <a:t> </a:t>
            </a:r>
            <a:r>
              <a:rPr dirty="0" smtClean="0" sz="1800" spc="0">
                <a:latin typeface="Microsoft JhengHei Light"/>
                <a:cs typeface="Microsoft JhengHei Light"/>
              </a:rPr>
              <a:t>年至</a:t>
            </a:r>
            <a:r>
              <a:rPr dirty="0" smtClean="0" sz="1800" spc="-5">
                <a:latin typeface="Lucida Sans Unicode"/>
                <a:cs typeface="Lucida Sans Unicode"/>
              </a:rPr>
              <a:t>649</a:t>
            </a:r>
            <a:r>
              <a:rPr dirty="0" smtClean="0" sz="1800" spc="0">
                <a:latin typeface="Microsoft JhengHei Light"/>
                <a:cs typeface="Microsoft JhengHei Light"/>
              </a:rPr>
              <a:t>年在位。父</a:t>
            </a:r>
            <a:r>
              <a:rPr dirty="0" smtClean="0" sz="1800" spc="0">
                <a:latin typeface="宋体"/>
                <a:cs typeface="宋体"/>
              </a:rPr>
              <a:t>亲</a:t>
            </a:r>
            <a:r>
              <a:rPr dirty="0" smtClean="0" sz="1800" spc="0">
                <a:latin typeface="Microsoft JhengHei Light"/>
                <a:cs typeface="Microsoft JhengHei Light"/>
              </a:rPr>
              <a:t>是</a:t>
            </a:r>
            <a:r>
              <a:rPr dirty="0" smtClean="0" sz="1800" spc="0">
                <a:solidFill>
                  <a:srgbClr val="0000FF"/>
                </a:solidFill>
                <a:latin typeface="Microsoft JhengHei Light"/>
                <a:cs typeface="Microsoft JhengHei Light"/>
              </a:rPr>
              <a:t>唐高祖</a:t>
            </a:r>
            <a:r>
              <a:rPr dirty="0" smtClean="0" sz="1800" spc="0">
                <a:latin typeface="Microsoft JhengHei Light"/>
                <a:cs typeface="Microsoft JhengHei Light"/>
              </a:rPr>
              <a:t>李渊，母</a:t>
            </a:r>
            <a:r>
              <a:rPr dirty="0" smtClean="0" sz="1800" spc="0">
                <a:latin typeface="宋体"/>
                <a:cs typeface="宋体"/>
              </a:rPr>
              <a:t>亲</a:t>
            </a:r>
            <a:r>
              <a:rPr dirty="0" smtClean="0" sz="1800" spc="0">
                <a:latin typeface="Microsoft JhengHei Light"/>
                <a:cs typeface="Microsoft JhengHei Light"/>
              </a:rPr>
              <a:t>是</a:t>
            </a:r>
            <a:r>
              <a:rPr dirty="0" smtClean="0" sz="1800" spc="0">
                <a:latin typeface="宋体"/>
                <a:cs typeface="宋体"/>
              </a:rPr>
              <a:t>窦</a:t>
            </a:r>
            <a:r>
              <a:rPr dirty="0" smtClean="0" sz="1800" spc="0">
                <a:latin typeface="Microsoft JhengHei Light"/>
                <a:cs typeface="Microsoft JhengHei Light"/>
              </a:rPr>
              <a:t>皇后</a:t>
            </a:r>
            <a:endParaRPr sz="1800">
              <a:latin typeface="Microsoft JhengHei Light"/>
              <a:cs typeface="Microsoft JhengHei Light"/>
            </a:endParaRPr>
          </a:p>
          <a:p>
            <a:pPr>
              <a:lnSpc>
                <a:spcPts val="500"/>
              </a:lnSpc>
              <a:spcBef>
                <a:spcPts val="34"/>
              </a:spcBef>
            </a:pPr>
            <a:endParaRPr sz="500"/>
          </a:p>
          <a:p>
            <a:pPr>
              <a:lnSpc>
                <a:spcPts val="1000"/>
              </a:lnSpc>
            </a:pPr>
            <a:endParaRPr sz="1000"/>
          </a:p>
          <a:p>
            <a:pPr marL="487045">
              <a:lnSpc>
                <a:spcPct val="100000"/>
              </a:lnSpc>
            </a:pPr>
            <a:r>
              <a:rPr dirty="0" smtClean="0" sz="2400">
                <a:latin typeface="Microsoft YaHei UI"/>
                <a:cs typeface="Microsoft YaHei UI"/>
              </a:rPr>
              <a:t>概念文本描述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spcBef>
                <a:spcPts val="0"/>
              </a:spcBef>
            </a:pPr>
            <a:endParaRPr sz="1000"/>
          </a:p>
          <a:p>
            <a:pPr marL="339725" marR="409575" indent="-327660">
              <a:lnSpc>
                <a:spcPct val="229000"/>
              </a:lnSpc>
            </a:pPr>
            <a:r>
              <a:rPr dirty="0" smtClean="0" sz="2000" spc="-5">
                <a:latin typeface="Microsoft YaHei UI"/>
                <a:cs typeface="Microsoft YaHei UI"/>
              </a:rPr>
              <a:t>I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-10">
                <a:latin typeface="Microsoft YaHei UI"/>
                <a:cs typeface="Microsoft YaHei UI"/>
              </a:rPr>
              <a:t>f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b</a:t>
            </a:r>
            <a:r>
              <a:rPr dirty="0" smtClean="0" sz="2000" spc="-25">
                <a:latin typeface="Microsoft YaHei UI"/>
                <a:cs typeface="Microsoft YaHei UI"/>
              </a:rPr>
              <a:t>o</a:t>
            </a:r>
            <a:r>
              <a:rPr dirty="0" smtClean="0" sz="2000" spc="-5">
                <a:latin typeface="Microsoft YaHei UI"/>
                <a:cs typeface="Microsoft YaHei UI"/>
              </a:rPr>
              <a:t>x</a:t>
            </a:r>
            <a:r>
              <a:rPr dirty="0" smtClean="0" sz="2000" spc="5">
                <a:latin typeface="Microsoft YaHei UI"/>
                <a:cs typeface="Microsoft YaHei UI"/>
              </a:rPr>
              <a:t>:</a:t>
            </a:r>
            <a:r>
              <a:rPr dirty="0" smtClean="0" sz="2000" spc="0">
                <a:latin typeface="Microsoft YaHei UI"/>
                <a:cs typeface="Microsoft YaHei UI"/>
              </a:rPr>
              <a:t>以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0">
                <a:latin typeface="Microsoft YaHei UI"/>
                <a:cs typeface="Microsoft YaHei UI"/>
              </a:rPr>
              <a:t>属性，值</a:t>
            </a:r>
            <a:r>
              <a:rPr dirty="0" smtClean="0" sz="2000" spc="-10">
                <a:latin typeface="Microsoft YaHei UI"/>
                <a:cs typeface="Microsoft YaHei UI"/>
              </a:rPr>
              <a:t>)</a:t>
            </a:r>
            <a:r>
              <a:rPr dirty="0" smtClean="0" sz="2000" spc="0">
                <a:latin typeface="Microsoft YaHei UI"/>
                <a:cs typeface="Microsoft YaHei UI"/>
              </a:rPr>
              <a:t>对形式呈现的信息表格</a:t>
            </a:r>
            <a:r>
              <a:rPr dirty="0" smtClean="0" sz="2000" spc="0">
                <a:latin typeface="Microsoft YaHei UI"/>
                <a:cs typeface="Microsoft YaHei UI"/>
              </a:rPr>
              <a:t> 每个页面有多个类别，类别组成</a:t>
            </a:r>
            <a:r>
              <a:rPr dirty="0" smtClean="0" sz="2000" spc="-225">
                <a:latin typeface="Microsoft YaHei UI"/>
                <a:cs typeface="Microsoft YaHei UI"/>
              </a:rPr>
              <a:t>T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20">
                <a:latin typeface="Microsoft YaHei UI"/>
                <a:cs typeface="Microsoft YaHei UI"/>
              </a:rPr>
              <a:t>x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omy</a:t>
            </a:r>
            <a:endParaRPr sz="20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218440"/>
            <a:ext cx="3341370" cy="6826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400" spc="-10">
                <a:latin typeface="Microsoft YaHei UI"/>
                <a:cs typeface="Microsoft YaHei UI"/>
              </a:rPr>
              <a:t>I</a:t>
            </a:r>
            <a:r>
              <a:rPr dirty="0" smtClean="0" sz="4400" spc="0">
                <a:latin typeface="Microsoft YaHei UI"/>
                <a:cs typeface="Microsoft YaHei UI"/>
              </a:rPr>
              <a:t>BM</a:t>
            </a:r>
            <a:r>
              <a:rPr dirty="0" smtClean="0" sz="4400" spc="360">
                <a:latin typeface="Microsoft YaHei UI"/>
                <a:cs typeface="Microsoft YaHei UI"/>
              </a:rPr>
              <a:t> </a:t>
            </a:r>
            <a:r>
              <a:rPr dirty="0" smtClean="0" sz="4400" spc="-5">
                <a:latin typeface="Microsoft YaHei UI"/>
                <a:cs typeface="Microsoft YaHei UI"/>
              </a:rPr>
              <a:t>W</a:t>
            </a:r>
            <a:r>
              <a:rPr dirty="0" smtClean="0" sz="4400" spc="0">
                <a:latin typeface="Microsoft YaHei UI"/>
                <a:cs typeface="Microsoft YaHei UI"/>
              </a:rPr>
              <a:t>a</a:t>
            </a:r>
            <a:r>
              <a:rPr dirty="0" smtClean="0" sz="4400" spc="-5">
                <a:latin typeface="Microsoft YaHei UI"/>
                <a:cs typeface="Microsoft YaHei UI"/>
              </a:rPr>
              <a:t>t</a:t>
            </a:r>
            <a:r>
              <a:rPr dirty="0" smtClean="0" sz="4400" spc="0">
                <a:latin typeface="Microsoft YaHei UI"/>
                <a:cs typeface="Microsoft YaHei UI"/>
              </a:rPr>
              <a:t>son</a:t>
            </a:r>
            <a:endParaRPr sz="44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53299"/>
            <a:ext cx="7915275" cy="9271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just" marL="355600" marR="12700" indent="-3429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200" spc="22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200" spc="22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000" spc="10">
                <a:latin typeface="Microsoft YaHei UI"/>
                <a:cs typeface="Microsoft YaHei UI"/>
              </a:rPr>
              <a:t>沃</a:t>
            </a:r>
            <a:r>
              <a:rPr dirty="0" smtClean="0" sz="2000" spc="10">
                <a:latin typeface="Microsoft YaHei UI"/>
                <a:cs typeface="Microsoft YaHei UI"/>
              </a:rPr>
              <a:t>森</a:t>
            </a:r>
            <a:r>
              <a:rPr dirty="0" smtClean="0" sz="2000" spc="-10">
                <a:latin typeface="Microsoft YaHei UI"/>
                <a:cs typeface="Microsoft YaHei UI"/>
              </a:rPr>
              <a:t>(</a:t>
            </a:r>
            <a:r>
              <a:rPr dirty="0" smtClean="0" sz="2000" spc="0">
                <a:latin typeface="Microsoft YaHei UI"/>
                <a:cs typeface="Microsoft YaHei UI"/>
              </a:rPr>
              <a:t>W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t</a:t>
            </a:r>
            <a:r>
              <a:rPr dirty="0" smtClean="0" sz="2000" spc="-5">
                <a:latin typeface="Microsoft YaHei UI"/>
                <a:cs typeface="Microsoft YaHei UI"/>
              </a:rPr>
              <a:t>s</a:t>
            </a:r>
            <a:r>
              <a:rPr dirty="0" smtClean="0" sz="2000" spc="0">
                <a:latin typeface="Microsoft YaHei UI"/>
                <a:cs typeface="Microsoft YaHei UI"/>
              </a:rPr>
              <a:t>o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5">
                <a:latin typeface="Microsoft YaHei UI"/>
                <a:cs typeface="Microsoft YaHei UI"/>
              </a:rPr>
              <a:t>)</a:t>
            </a:r>
            <a:r>
              <a:rPr dirty="0" smtClean="0" sz="2000" spc="10">
                <a:latin typeface="Microsoft YaHei UI"/>
                <a:cs typeface="Microsoft YaHei UI"/>
              </a:rPr>
              <a:t>：</a:t>
            </a:r>
            <a:r>
              <a:rPr dirty="0" smtClean="0" sz="2000" spc="0">
                <a:latin typeface="Microsoft YaHei UI"/>
                <a:cs typeface="Microsoft YaHei UI"/>
              </a:rPr>
              <a:t>201</a:t>
            </a:r>
            <a:r>
              <a:rPr dirty="0" smtClean="0" sz="2000" spc="15">
                <a:latin typeface="Microsoft YaHei UI"/>
                <a:cs typeface="Microsoft YaHei UI"/>
              </a:rPr>
              <a:t>1</a:t>
            </a:r>
            <a:r>
              <a:rPr dirty="0" smtClean="0" sz="2000" spc="10">
                <a:latin typeface="Microsoft YaHei UI"/>
                <a:cs typeface="Microsoft YaHei UI"/>
              </a:rPr>
              <a:t>年</a:t>
            </a:r>
            <a:r>
              <a:rPr dirty="0" smtClean="0" sz="2000" spc="10">
                <a:latin typeface="Microsoft YaHei UI"/>
                <a:cs typeface="Microsoft YaHei UI"/>
              </a:rPr>
              <a:t>，</a:t>
            </a:r>
            <a:r>
              <a:rPr dirty="0" smtClean="0" sz="2000" spc="-5">
                <a:latin typeface="Microsoft YaHei UI"/>
                <a:cs typeface="Microsoft YaHei UI"/>
              </a:rPr>
              <a:t>IB</a:t>
            </a:r>
            <a:r>
              <a:rPr dirty="0" smtClean="0" sz="2000" spc="5">
                <a:latin typeface="Microsoft YaHei UI"/>
                <a:cs typeface="Microsoft YaHei UI"/>
              </a:rPr>
              <a:t>M</a:t>
            </a:r>
            <a:r>
              <a:rPr dirty="0" smtClean="0" sz="2000" spc="10">
                <a:latin typeface="Microsoft YaHei UI"/>
                <a:cs typeface="Microsoft YaHei UI"/>
              </a:rPr>
              <a:t>研</a:t>
            </a:r>
            <a:r>
              <a:rPr dirty="0" smtClean="0" sz="2000" spc="10">
                <a:latin typeface="Microsoft YaHei UI"/>
                <a:cs typeface="Microsoft YaHei UI"/>
              </a:rPr>
              <a:t>发</a:t>
            </a:r>
            <a:r>
              <a:rPr dirty="0" smtClean="0" sz="2000" spc="10">
                <a:latin typeface="Microsoft YaHei UI"/>
                <a:cs typeface="Microsoft YaHei UI"/>
              </a:rPr>
              <a:t>的</a:t>
            </a:r>
            <a:r>
              <a:rPr dirty="0" smtClean="0" sz="2000" spc="10">
                <a:latin typeface="Microsoft YaHei UI"/>
                <a:cs typeface="Microsoft YaHei UI"/>
              </a:rPr>
              <a:t>超</a:t>
            </a:r>
            <a:r>
              <a:rPr dirty="0" smtClean="0" sz="2000" spc="10">
                <a:latin typeface="Microsoft YaHei UI"/>
                <a:cs typeface="Microsoft YaHei UI"/>
              </a:rPr>
              <a:t>级</a:t>
            </a:r>
            <a:r>
              <a:rPr dirty="0" smtClean="0" sz="2000" spc="10">
                <a:latin typeface="Microsoft YaHei UI"/>
                <a:cs typeface="Microsoft YaHei UI"/>
              </a:rPr>
              <a:t>计</a:t>
            </a:r>
            <a:r>
              <a:rPr dirty="0" smtClean="0" sz="2000" spc="10">
                <a:latin typeface="Microsoft YaHei UI"/>
                <a:cs typeface="Microsoft YaHei UI"/>
              </a:rPr>
              <a:t>算</a:t>
            </a:r>
            <a:r>
              <a:rPr dirty="0" smtClean="0" sz="2000" spc="10">
                <a:latin typeface="Microsoft YaHei UI"/>
                <a:cs typeface="Microsoft YaHei UI"/>
              </a:rPr>
              <a:t>机</a:t>
            </a:r>
            <a:r>
              <a:rPr dirty="0" smtClean="0" sz="2000" spc="1250">
                <a:latin typeface="Microsoft YaHei UI"/>
                <a:cs typeface="Microsoft YaHei UI"/>
              </a:rPr>
              <a:t>“</a:t>
            </a:r>
            <a:r>
              <a:rPr dirty="0" smtClean="0" sz="2000" spc="10">
                <a:latin typeface="Microsoft YaHei UI"/>
                <a:cs typeface="Microsoft YaHei UI"/>
              </a:rPr>
              <a:t>沃</a:t>
            </a:r>
            <a:r>
              <a:rPr dirty="0" smtClean="0" sz="2000" spc="10">
                <a:latin typeface="Microsoft YaHei UI"/>
                <a:cs typeface="Microsoft YaHei UI"/>
              </a:rPr>
              <a:t>森</a:t>
            </a:r>
            <a:r>
              <a:rPr dirty="0" smtClean="0" sz="2000" spc="1250">
                <a:latin typeface="Microsoft YaHei UI"/>
                <a:cs typeface="Microsoft YaHei UI"/>
              </a:rPr>
              <a:t>”</a:t>
            </a:r>
            <a:r>
              <a:rPr dirty="0" smtClean="0" sz="2000" spc="10">
                <a:latin typeface="Microsoft YaHei UI"/>
                <a:cs typeface="Microsoft YaHei UI"/>
              </a:rPr>
              <a:t>在</a:t>
            </a:r>
            <a:r>
              <a:rPr dirty="0" smtClean="0" sz="2000" spc="10">
                <a:latin typeface="Microsoft YaHei UI"/>
                <a:cs typeface="Microsoft YaHei UI"/>
              </a:rPr>
              <a:t>美</a:t>
            </a:r>
            <a:r>
              <a:rPr dirty="0" smtClean="0" sz="2000" spc="10">
                <a:latin typeface="Microsoft YaHei UI"/>
                <a:cs typeface="Microsoft YaHei UI"/>
              </a:rPr>
              <a:t>国</a:t>
            </a:r>
            <a:r>
              <a:rPr dirty="0" smtClean="0" sz="2000" spc="0">
                <a:latin typeface="Microsoft YaHei UI"/>
                <a:cs typeface="Microsoft YaHei UI"/>
              </a:rPr>
              <a:t>知</a:t>
            </a:r>
            <a:r>
              <a:rPr dirty="0" smtClean="0" sz="2000" spc="0">
                <a:latin typeface="Microsoft YaHei UI"/>
                <a:cs typeface="Microsoft YaHei UI"/>
              </a:rPr>
              <a:t> </a:t>
            </a:r>
            <a:r>
              <a:rPr dirty="0" smtClean="0" sz="2000" spc="45">
                <a:latin typeface="Microsoft YaHei UI"/>
                <a:cs typeface="Microsoft YaHei UI"/>
              </a:rPr>
              <a:t>识</a:t>
            </a:r>
            <a:r>
              <a:rPr dirty="0" smtClean="0" sz="2000" spc="45">
                <a:latin typeface="Microsoft YaHei UI"/>
                <a:cs typeface="Microsoft YaHei UI"/>
              </a:rPr>
              <a:t>竞</a:t>
            </a:r>
            <a:r>
              <a:rPr dirty="0" smtClean="0" sz="2000" spc="45">
                <a:latin typeface="Microsoft YaHei UI"/>
                <a:cs typeface="Microsoft YaHei UI"/>
              </a:rPr>
              <a:t>赛</a:t>
            </a:r>
            <a:r>
              <a:rPr dirty="0" smtClean="0" sz="2000" spc="45">
                <a:latin typeface="Microsoft YaHei UI"/>
                <a:cs typeface="Microsoft YaHei UI"/>
              </a:rPr>
              <a:t>节</a:t>
            </a:r>
            <a:r>
              <a:rPr dirty="0" smtClean="0" sz="2000" spc="45">
                <a:latin typeface="Microsoft YaHei UI"/>
                <a:cs typeface="Microsoft YaHei UI"/>
              </a:rPr>
              <a:t>目</a:t>
            </a:r>
            <a:r>
              <a:rPr dirty="0" smtClean="0" sz="2000" spc="45">
                <a:latin typeface="Microsoft YaHei UI"/>
                <a:cs typeface="Microsoft YaHei UI"/>
              </a:rPr>
              <a:t>《</a:t>
            </a:r>
            <a:r>
              <a:rPr dirty="0" smtClean="0" sz="2000" spc="45">
                <a:latin typeface="Microsoft YaHei UI"/>
                <a:cs typeface="Microsoft YaHei UI"/>
              </a:rPr>
              <a:t>危</a:t>
            </a:r>
            <a:r>
              <a:rPr dirty="0" smtClean="0" sz="2000" spc="45">
                <a:latin typeface="Microsoft YaHei UI"/>
                <a:cs typeface="Microsoft YaHei UI"/>
              </a:rPr>
              <a:t>险</a:t>
            </a:r>
            <a:r>
              <a:rPr dirty="0" smtClean="0" sz="2000" spc="45">
                <a:latin typeface="Microsoft YaHei UI"/>
                <a:cs typeface="Microsoft YaHei UI"/>
              </a:rPr>
              <a:t>边</a:t>
            </a:r>
            <a:r>
              <a:rPr dirty="0" smtClean="0" sz="2000" spc="45">
                <a:latin typeface="Microsoft YaHei UI"/>
                <a:cs typeface="Microsoft YaHei UI"/>
              </a:rPr>
              <a:t>缘</a:t>
            </a:r>
            <a:r>
              <a:rPr dirty="0" smtClean="0" sz="2000" spc="-5">
                <a:latin typeface="Microsoft YaHei UI"/>
                <a:cs typeface="Microsoft YaHei UI"/>
              </a:rPr>
              <a:t>J</a:t>
            </a:r>
            <a:r>
              <a:rPr dirty="0" smtClean="0" sz="2000" spc="0">
                <a:latin typeface="Microsoft YaHei UI"/>
                <a:cs typeface="Microsoft YaHei UI"/>
              </a:rPr>
              <a:t>eo</a:t>
            </a:r>
            <a:r>
              <a:rPr dirty="0" smtClean="0" sz="2000" spc="-5">
                <a:latin typeface="Microsoft YaHei UI"/>
                <a:cs typeface="Microsoft YaHei UI"/>
              </a:rPr>
              <a:t>p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-5">
                <a:latin typeface="Microsoft YaHei UI"/>
                <a:cs typeface="Microsoft YaHei UI"/>
              </a:rPr>
              <a:t>rd</a:t>
            </a:r>
            <a:r>
              <a:rPr dirty="0" smtClean="0" sz="2000" spc="5">
                <a:latin typeface="Microsoft YaHei UI"/>
                <a:cs typeface="Microsoft YaHei UI"/>
              </a:rPr>
              <a:t>y</a:t>
            </a:r>
            <a:r>
              <a:rPr dirty="0" smtClean="0" sz="2000" spc="0">
                <a:latin typeface="Microsoft YaHei UI"/>
                <a:cs typeface="Microsoft YaHei UI"/>
              </a:rPr>
              <a:t>! </a:t>
            </a:r>
            <a:r>
              <a:rPr dirty="0" smtClean="0" sz="2000" spc="-140">
                <a:latin typeface="Microsoft YaHei UI"/>
                <a:cs typeface="Microsoft YaHei UI"/>
              </a:rPr>
              <a:t> </a:t>
            </a:r>
            <a:r>
              <a:rPr dirty="0" smtClean="0" sz="2000" spc="45">
                <a:latin typeface="Microsoft YaHei UI"/>
                <a:cs typeface="Microsoft YaHei UI"/>
              </a:rPr>
              <a:t>》</a:t>
            </a:r>
            <a:r>
              <a:rPr dirty="0" smtClean="0" sz="2000" spc="45">
                <a:latin typeface="Microsoft YaHei UI"/>
                <a:cs typeface="Microsoft YaHei UI"/>
              </a:rPr>
              <a:t>中</a:t>
            </a:r>
            <a:r>
              <a:rPr dirty="0" smtClean="0" sz="2000" spc="45">
                <a:latin typeface="Microsoft YaHei UI"/>
                <a:cs typeface="Microsoft YaHei UI"/>
              </a:rPr>
              <a:t>上</a:t>
            </a:r>
            <a:r>
              <a:rPr dirty="0" smtClean="0" sz="2000" spc="45">
                <a:latin typeface="Microsoft YaHei UI"/>
                <a:cs typeface="Microsoft YaHei UI"/>
              </a:rPr>
              <a:t>演</a:t>
            </a:r>
            <a:r>
              <a:rPr dirty="0" smtClean="0" sz="2000" spc="1285">
                <a:latin typeface="Microsoft YaHei UI"/>
                <a:cs typeface="Microsoft YaHei UI"/>
              </a:rPr>
              <a:t>“</a:t>
            </a:r>
            <a:r>
              <a:rPr dirty="0" smtClean="0" sz="2000" spc="45">
                <a:latin typeface="Microsoft YaHei UI"/>
                <a:cs typeface="Microsoft YaHei UI"/>
              </a:rPr>
              <a:t>人</a:t>
            </a:r>
            <a:r>
              <a:rPr dirty="0" smtClean="0" sz="2000" spc="45">
                <a:latin typeface="Microsoft YaHei UI"/>
                <a:cs typeface="Microsoft YaHei UI"/>
              </a:rPr>
              <a:t>机</a:t>
            </a:r>
            <a:r>
              <a:rPr dirty="0" smtClean="0" sz="2000" spc="45">
                <a:latin typeface="Microsoft YaHei UI"/>
                <a:cs typeface="Microsoft YaHei UI"/>
              </a:rPr>
              <a:t>问</a:t>
            </a:r>
            <a:r>
              <a:rPr dirty="0" smtClean="0" sz="2000" spc="45">
                <a:latin typeface="Microsoft YaHei UI"/>
                <a:cs typeface="Microsoft YaHei UI"/>
              </a:rPr>
              <a:t>答</a:t>
            </a:r>
            <a:r>
              <a:rPr dirty="0" smtClean="0" sz="2000" spc="45">
                <a:latin typeface="Microsoft YaHei UI"/>
                <a:cs typeface="Microsoft YaHei UI"/>
              </a:rPr>
              <a:t>大</a:t>
            </a:r>
            <a:r>
              <a:rPr dirty="0" smtClean="0" sz="2000" spc="45">
                <a:latin typeface="Microsoft YaHei UI"/>
                <a:cs typeface="Microsoft YaHei UI"/>
              </a:rPr>
              <a:t>战</a:t>
            </a:r>
            <a:r>
              <a:rPr dirty="0" smtClean="0" sz="2000" spc="1285">
                <a:latin typeface="Microsoft YaHei UI"/>
                <a:cs typeface="Microsoft YaHei UI"/>
              </a:rPr>
              <a:t>”</a:t>
            </a:r>
            <a:r>
              <a:rPr dirty="0" smtClean="0" sz="2000" spc="45">
                <a:latin typeface="Microsoft YaHei UI"/>
                <a:cs typeface="Microsoft YaHei UI"/>
              </a:rPr>
              <a:t>，</a:t>
            </a:r>
            <a:r>
              <a:rPr dirty="0" smtClean="0" sz="2000" spc="0">
                <a:latin typeface="Microsoft YaHei UI"/>
                <a:cs typeface="Microsoft YaHei UI"/>
              </a:rPr>
              <a:t>战</a:t>
            </a:r>
            <a:r>
              <a:rPr dirty="0" smtClean="0" sz="2000" spc="0">
                <a:latin typeface="Microsoft YaHei UI"/>
                <a:cs typeface="Microsoft YaHei UI"/>
              </a:rPr>
              <a:t> 胜人类选手</a:t>
            </a:r>
            <a:r>
              <a:rPr dirty="0" smtClean="0" sz="2000" spc="5">
                <a:latin typeface="Microsoft YaHei UI"/>
                <a:cs typeface="Microsoft YaHei UI"/>
              </a:rPr>
              <a:t>K</a:t>
            </a:r>
            <a:r>
              <a:rPr dirty="0" smtClean="0" sz="2000" spc="0">
                <a:latin typeface="Microsoft YaHei UI"/>
                <a:cs typeface="Microsoft YaHei UI"/>
              </a:rPr>
              <a:t>e</a:t>
            </a:r>
            <a:r>
              <a:rPr dirty="0" smtClean="0" sz="2000" spc="5">
                <a:latin typeface="Microsoft YaHei UI"/>
                <a:cs typeface="Microsoft YaHei UI"/>
              </a:rPr>
              <a:t>n</a:t>
            </a:r>
            <a:r>
              <a:rPr dirty="0" smtClean="0" sz="2000" spc="0">
                <a:latin typeface="Microsoft YaHei UI"/>
                <a:cs typeface="Microsoft YaHei UI"/>
              </a:rPr>
              <a:t>和</a:t>
            </a:r>
            <a:r>
              <a:rPr dirty="0" smtClean="0" sz="2000" spc="-5">
                <a:latin typeface="Microsoft YaHei UI"/>
                <a:cs typeface="Microsoft YaHei UI"/>
              </a:rPr>
              <a:t>Br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d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1167" y="2108200"/>
            <a:ext cx="3890432" cy="241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549774" y="2238954"/>
            <a:ext cx="3374525" cy="1897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690177" y="2657317"/>
            <a:ext cx="1108074" cy="1000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806065" y="3917793"/>
            <a:ext cx="866774" cy="884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731452" y="5062379"/>
            <a:ext cx="1025524" cy="1017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975574" y="3023586"/>
            <a:ext cx="889000" cy="2590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00">
                <a:latin typeface="宋体"/>
                <a:cs typeface="宋体"/>
              </a:rPr>
              <a:t>辅助医疗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94599" y="4139598"/>
            <a:ext cx="1320800" cy="2590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00">
                <a:latin typeface="宋体"/>
                <a:cs typeface="宋体"/>
              </a:rPr>
              <a:t>金融辅助决策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12087" y="5437379"/>
            <a:ext cx="889000" cy="259079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700">
                <a:latin typeface="宋体"/>
                <a:cs typeface="宋体"/>
              </a:rPr>
              <a:t>企业服务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49774" y="4506068"/>
            <a:ext cx="3420047" cy="20940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14134"/>
            <a:ext cx="1549400" cy="62166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出发点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552055" cy="39624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ts val="3115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基于W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k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pe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a的知识库都基于几乎相同的思路：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718923"/>
            <a:ext cx="7625080" cy="21602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b="1">
                <a:latin typeface="Microsoft YaHei UI"/>
                <a:cs typeface="Microsoft YaHei UI"/>
              </a:rPr>
              <a:t>从</a:t>
            </a:r>
            <a:r>
              <a:rPr dirty="0" smtClean="0" sz="2400" spc="5" b="1">
                <a:latin typeface="Microsoft YaHei UI"/>
                <a:cs typeface="Microsoft YaHei UI"/>
              </a:rPr>
              <a:t>W</a:t>
            </a:r>
            <a:r>
              <a:rPr dirty="0" smtClean="0" sz="2400" spc="0" b="1">
                <a:latin typeface="Microsoft YaHei UI"/>
                <a:cs typeface="Microsoft YaHei UI"/>
              </a:rPr>
              <a:t>i</a:t>
            </a:r>
            <a:r>
              <a:rPr dirty="0" smtClean="0" sz="2400" spc="-5" b="1">
                <a:latin typeface="Microsoft YaHei UI"/>
                <a:cs typeface="Microsoft YaHei UI"/>
              </a:rPr>
              <a:t>k</a:t>
            </a:r>
            <a:r>
              <a:rPr dirty="0" smtClean="0" sz="2400" spc="0" b="1">
                <a:latin typeface="Microsoft YaHei UI"/>
                <a:cs typeface="Microsoft YaHei UI"/>
              </a:rPr>
              <a:t>ipe</a:t>
            </a:r>
            <a:r>
              <a:rPr dirty="0" smtClean="0" sz="2400" spc="5" b="1">
                <a:latin typeface="Microsoft YaHei UI"/>
                <a:cs typeface="Microsoft YaHei UI"/>
              </a:rPr>
              <a:t>d</a:t>
            </a:r>
            <a:r>
              <a:rPr dirty="0" smtClean="0" sz="2400" spc="0" b="1">
                <a:latin typeface="Microsoft YaHei UI"/>
                <a:cs typeface="Microsoft YaHei UI"/>
              </a:rPr>
              <a:t>i</a:t>
            </a:r>
            <a:r>
              <a:rPr dirty="0" smtClean="0" sz="2400" spc="-5" b="1">
                <a:latin typeface="Microsoft YaHei UI"/>
                <a:cs typeface="Microsoft YaHei UI"/>
              </a:rPr>
              <a:t>a</a:t>
            </a:r>
            <a:r>
              <a:rPr dirty="0" smtClean="0" sz="2400" spc="0" b="1">
                <a:latin typeface="Microsoft YaHei UI"/>
                <a:cs typeface="Microsoft YaHei UI"/>
              </a:rPr>
              <a:t>丰富的半结构化信息中挖掘知识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包括：</a:t>
            </a: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10">
                <a:latin typeface="Microsoft YaHei UI"/>
                <a:cs typeface="Microsoft YaHei UI"/>
              </a:rPr>
              <a:t>x</a:t>
            </a:r>
            <a:r>
              <a:rPr dirty="0" smtClean="0" sz="2400" spc="0">
                <a:latin typeface="Microsoft YaHei UI"/>
                <a:cs typeface="Microsoft YaHei UI"/>
              </a:rPr>
              <a:t>，</a:t>
            </a: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teg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5">
                <a:latin typeface="Microsoft YaHei UI"/>
                <a:cs typeface="Microsoft YaHei UI"/>
              </a:rPr>
              <a:t>y</a:t>
            </a:r>
            <a:r>
              <a:rPr dirty="0" smtClean="0" sz="2400" spc="0">
                <a:latin typeface="Microsoft YaHei UI"/>
                <a:cs typeface="Microsoft YaHei UI"/>
              </a:rPr>
              <a:t>，超链接,</a:t>
            </a:r>
            <a:r>
              <a:rPr dirty="0" smtClean="0" sz="2400" spc="-5">
                <a:latin typeface="Microsoft YaHei UI"/>
                <a:cs typeface="Microsoft YaHei UI"/>
              </a:rPr>
              <a:t> Ta</a:t>
            </a:r>
            <a:r>
              <a:rPr dirty="0" smtClean="0" sz="2400" spc="0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e，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st</a:t>
            </a:r>
            <a:r>
              <a:rPr dirty="0" smtClean="0" sz="2400" spc="-5">
                <a:latin typeface="Microsoft YaHei UI"/>
                <a:cs typeface="Microsoft YaHei UI"/>
              </a:rPr>
              <a:t>.</a:t>
            </a:r>
            <a:r>
              <a:rPr dirty="0" smtClean="0" sz="2400" spc="-5">
                <a:latin typeface="Microsoft YaHei UI"/>
                <a:cs typeface="Microsoft YaHei UI"/>
              </a:rPr>
              <a:t>.</a:t>
            </a:r>
            <a:r>
              <a:rPr dirty="0" smtClean="0" sz="2400" spc="0">
                <a:latin typeface="Microsoft YaHei UI"/>
                <a:cs typeface="Microsoft YaHei UI"/>
              </a:rPr>
              <a:t>.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9"/>
              </a:spcBef>
              <a:buFont typeface="Microsoft YaHei UI"/>
              <a:buChar char="-"/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不同之处在于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如何处理有歧义的属性映射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755650" indent="-285750">
              <a:lnSpc>
                <a:spcPts val="2875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如何构建知识库的</a:t>
            </a:r>
            <a:r>
              <a:rPr dirty="0" smtClean="0" sz="2400" spc="-5">
                <a:latin typeface="Microsoft YaHei UI"/>
                <a:cs typeface="Microsoft YaHei UI"/>
              </a:rPr>
              <a:t>Ta</a:t>
            </a:r>
            <a:r>
              <a:rPr dirty="0" smtClean="0" sz="2400" spc="-5">
                <a:latin typeface="Microsoft YaHei UI"/>
                <a:cs typeface="Microsoft YaHei UI"/>
              </a:rPr>
              <a:t>x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my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9448" y="4816791"/>
            <a:ext cx="1047751" cy="640079"/>
          </a:xfrm>
          <a:custGeom>
            <a:avLst/>
            <a:gdLst/>
            <a:ahLst/>
            <a:cxnLst/>
            <a:rect l="l" t="t" r="r" b="b"/>
            <a:pathLst>
              <a:path w="1047751" h="640079">
                <a:moveTo>
                  <a:pt x="0" y="640079"/>
                </a:moveTo>
                <a:lnTo>
                  <a:pt x="1047751" y="640079"/>
                </a:lnTo>
                <a:lnTo>
                  <a:pt x="1047751" y="0"/>
                </a:lnTo>
                <a:lnTo>
                  <a:pt x="0" y="0"/>
                </a:lnTo>
                <a:lnTo>
                  <a:pt x="0" y="64007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727200" y="4816791"/>
            <a:ext cx="2336801" cy="640079"/>
          </a:xfrm>
          <a:custGeom>
            <a:avLst/>
            <a:gdLst/>
            <a:ahLst/>
            <a:cxnLst/>
            <a:rect l="l" t="t" r="r" b="b"/>
            <a:pathLst>
              <a:path w="2336801" h="640079">
                <a:moveTo>
                  <a:pt x="0" y="640079"/>
                </a:moveTo>
                <a:lnTo>
                  <a:pt x="2336801" y="640079"/>
                </a:lnTo>
                <a:lnTo>
                  <a:pt x="2336801" y="0"/>
                </a:lnTo>
                <a:lnTo>
                  <a:pt x="0" y="0"/>
                </a:lnTo>
                <a:lnTo>
                  <a:pt x="0" y="64007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727200" y="4813616"/>
            <a:ext cx="0" cy="646430"/>
          </a:xfrm>
          <a:custGeom>
            <a:avLst/>
            <a:gdLst/>
            <a:ahLst/>
            <a:cxnLst/>
            <a:rect l="l" t="t" r="r" b="b"/>
            <a:pathLst>
              <a:path w="0" h="646430">
                <a:moveTo>
                  <a:pt x="0" y="0"/>
                </a:moveTo>
                <a:lnTo>
                  <a:pt x="0" y="646430"/>
                </a:lnTo>
              </a:path>
            </a:pathLst>
          </a:custGeom>
          <a:ln w="6350">
            <a:solidFill>
              <a:srgbClr val="A2A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79448" y="4813616"/>
            <a:ext cx="0" cy="646430"/>
          </a:xfrm>
          <a:custGeom>
            <a:avLst/>
            <a:gdLst/>
            <a:ahLst/>
            <a:cxnLst/>
            <a:rect l="l" t="t" r="r" b="b"/>
            <a:pathLst>
              <a:path w="0" h="646430">
                <a:moveTo>
                  <a:pt x="0" y="0"/>
                </a:moveTo>
                <a:lnTo>
                  <a:pt x="0" y="646430"/>
                </a:lnTo>
              </a:path>
            </a:pathLst>
          </a:custGeom>
          <a:ln w="6350">
            <a:solidFill>
              <a:srgbClr val="A2A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064001" y="4813616"/>
            <a:ext cx="0" cy="646430"/>
          </a:xfrm>
          <a:custGeom>
            <a:avLst/>
            <a:gdLst/>
            <a:ahLst/>
            <a:cxnLst/>
            <a:rect l="l" t="t" r="r" b="b"/>
            <a:pathLst>
              <a:path w="0" h="646430">
                <a:moveTo>
                  <a:pt x="0" y="0"/>
                </a:moveTo>
                <a:lnTo>
                  <a:pt x="0" y="646430"/>
                </a:lnTo>
              </a:path>
            </a:pathLst>
          </a:custGeom>
          <a:ln w="6350">
            <a:solidFill>
              <a:srgbClr val="A2A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76273" y="4816791"/>
            <a:ext cx="3390902" cy="0"/>
          </a:xfrm>
          <a:custGeom>
            <a:avLst/>
            <a:gdLst/>
            <a:ahLst/>
            <a:cxnLst/>
            <a:rect l="l" t="t" r="r" b="b"/>
            <a:pathLst>
              <a:path w="3390902" h="0">
                <a:moveTo>
                  <a:pt x="0" y="0"/>
                </a:moveTo>
                <a:lnTo>
                  <a:pt x="3390902" y="0"/>
                </a:lnTo>
              </a:path>
            </a:pathLst>
          </a:custGeom>
          <a:ln w="6350">
            <a:solidFill>
              <a:srgbClr val="A2A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76273" y="5456871"/>
            <a:ext cx="3390902" cy="0"/>
          </a:xfrm>
          <a:custGeom>
            <a:avLst/>
            <a:gdLst/>
            <a:ahLst/>
            <a:cxnLst/>
            <a:rect l="l" t="t" r="r" b="b"/>
            <a:pathLst>
              <a:path w="3390902" h="0">
                <a:moveTo>
                  <a:pt x="0" y="0"/>
                </a:moveTo>
                <a:lnTo>
                  <a:pt x="3390902" y="0"/>
                </a:lnTo>
              </a:path>
            </a:pathLst>
          </a:custGeom>
          <a:ln w="6350">
            <a:solidFill>
              <a:srgbClr val="A2A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58189" y="4875212"/>
            <a:ext cx="4826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Microsoft YaHei UI"/>
                <a:cs typeface="Microsoft YaHei UI"/>
              </a:rPr>
              <a:t>在世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5939" y="4874389"/>
            <a:ext cx="2139950" cy="5626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299"/>
              </a:lnSpc>
            </a:pPr>
            <a:r>
              <a:rPr dirty="0" smtClean="0" sz="1800" spc="-5">
                <a:latin typeface="Microsoft YaHei UI"/>
                <a:cs typeface="Microsoft YaHei UI"/>
              </a:rPr>
              <a:t>598</a:t>
            </a:r>
            <a:r>
              <a:rPr dirty="0" smtClean="0" sz="1800" spc="0">
                <a:latin typeface="Microsoft YaHei UI"/>
                <a:cs typeface="Microsoft YaHei UI"/>
              </a:rPr>
              <a:t>年</a:t>
            </a:r>
            <a:r>
              <a:rPr dirty="0" smtClean="0" sz="1800" spc="-5">
                <a:latin typeface="Microsoft YaHei UI"/>
                <a:cs typeface="Microsoft YaHei UI"/>
              </a:rPr>
              <a:t>1</a:t>
            </a:r>
            <a:r>
              <a:rPr dirty="0" smtClean="0" sz="1800" spc="0">
                <a:latin typeface="Microsoft YaHei UI"/>
                <a:cs typeface="Microsoft YaHei UI"/>
              </a:rPr>
              <a:t>月</a:t>
            </a:r>
            <a:r>
              <a:rPr dirty="0" smtClean="0" sz="1800" spc="-5">
                <a:latin typeface="Microsoft YaHei UI"/>
                <a:cs typeface="Microsoft YaHei UI"/>
              </a:rPr>
              <a:t>28</a:t>
            </a:r>
            <a:r>
              <a:rPr dirty="0" smtClean="0" sz="1800" spc="0">
                <a:latin typeface="Microsoft YaHei UI"/>
                <a:cs typeface="Microsoft YaHei UI"/>
              </a:rPr>
              <a:t>日－</a:t>
            </a:r>
            <a:r>
              <a:rPr dirty="0" smtClean="0" sz="1800" spc="-5">
                <a:latin typeface="Microsoft YaHei UI"/>
                <a:cs typeface="Microsoft YaHei UI"/>
              </a:rPr>
              <a:t>649</a:t>
            </a:r>
            <a:r>
              <a:rPr dirty="0" smtClean="0" sz="1800" spc="-5">
                <a:latin typeface="Microsoft YaHei UI"/>
                <a:cs typeface="Microsoft YaHei UI"/>
              </a:rPr>
              <a:t> </a:t>
            </a:r>
            <a:r>
              <a:rPr dirty="0" smtClean="0" sz="1800" spc="0">
                <a:latin typeface="Microsoft YaHei UI"/>
                <a:cs typeface="Microsoft YaHei UI"/>
              </a:rPr>
              <a:t>年</a:t>
            </a:r>
            <a:r>
              <a:rPr dirty="0" smtClean="0" sz="1800" spc="-5">
                <a:latin typeface="Microsoft YaHei UI"/>
                <a:cs typeface="Microsoft YaHei UI"/>
              </a:rPr>
              <a:t>7</a:t>
            </a:r>
            <a:r>
              <a:rPr dirty="0" smtClean="0" sz="1800" spc="0">
                <a:latin typeface="Microsoft YaHei UI"/>
                <a:cs typeface="Microsoft YaHei UI"/>
              </a:rPr>
              <a:t>月</a:t>
            </a:r>
            <a:r>
              <a:rPr dirty="0" smtClean="0" sz="1800" spc="-5">
                <a:latin typeface="Microsoft YaHei UI"/>
                <a:cs typeface="Microsoft YaHei UI"/>
              </a:rPr>
              <a:t>10</a:t>
            </a:r>
            <a:r>
              <a:rPr dirty="0" smtClean="0" sz="1800" spc="0">
                <a:latin typeface="Microsoft YaHei UI"/>
                <a:cs typeface="Microsoft YaHei UI"/>
              </a:rPr>
              <a:t>日（</a:t>
            </a:r>
            <a:r>
              <a:rPr dirty="0" smtClean="0" sz="1800" spc="-5">
                <a:latin typeface="Microsoft YaHei UI"/>
                <a:cs typeface="Microsoft YaHei UI"/>
              </a:rPr>
              <a:t>52</a:t>
            </a:r>
            <a:r>
              <a:rPr dirty="0" smtClean="0" sz="1800" spc="0">
                <a:latin typeface="Microsoft YaHei UI"/>
                <a:cs typeface="Microsoft YaHei UI"/>
              </a:rPr>
              <a:t>岁）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9448" y="5834924"/>
            <a:ext cx="1082040" cy="688975"/>
          </a:xfrm>
          <a:custGeom>
            <a:avLst/>
            <a:gdLst/>
            <a:ahLst/>
            <a:cxnLst/>
            <a:rect l="l" t="t" r="r" b="b"/>
            <a:pathLst>
              <a:path w="1082040" h="688975">
                <a:moveTo>
                  <a:pt x="0" y="688974"/>
                </a:moveTo>
                <a:lnTo>
                  <a:pt x="1082040" y="688974"/>
                </a:lnTo>
                <a:lnTo>
                  <a:pt x="1082040" y="0"/>
                </a:lnTo>
                <a:lnTo>
                  <a:pt x="0" y="0"/>
                </a:lnTo>
                <a:lnTo>
                  <a:pt x="0" y="688974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761488" y="5834924"/>
            <a:ext cx="2296162" cy="688975"/>
          </a:xfrm>
          <a:custGeom>
            <a:avLst/>
            <a:gdLst/>
            <a:ahLst/>
            <a:cxnLst/>
            <a:rect l="l" t="t" r="r" b="b"/>
            <a:pathLst>
              <a:path w="2296162" h="688975">
                <a:moveTo>
                  <a:pt x="0" y="688974"/>
                </a:moveTo>
                <a:lnTo>
                  <a:pt x="2296162" y="688974"/>
                </a:lnTo>
                <a:lnTo>
                  <a:pt x="2296162" y="0"/>
                </a:lnTo>
                <a:lnTo>
                  <a:pt x="0" y="0"/>
                </a:lnTo>
                <a:lnTo>
                  <a:pt x="0" y="688974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761488" y="5831749"/>
            <a:ext cx="0" cy="695325"/>
          </a:xfrm>
          <a:custGeom>
            <a:avLst/>
            <a:gdLst/>
            <a:ahLst/>
            <a:cxnLst/>
            <a:rect l="l" t="t" r="r" b="b"/>
            <a:pathLst>
              <a:path w="0" h="695325">
                <a:moveTo>
                  <a:pt x="0" y="0"/>
                </a:moveTo>
                <a:lnTo>
                  <a:pt x="0" y="695325"/>
                </a:lnTo>
              </a:path>
            </a:pathLst>
          </a:custGeom>
          <a:ln w="6350">
            <a:solidFill>
              <a:srgbClr val="A2A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79448" y="5831749"/>
            <a:ext cx="0" cy="695325"/>
          </a:xfrm>
          <a:custGeom>
            <a:avLst/>
            <a:gdLst/>
            <a:ahLst/>
            <a:cxnLst/>
            <a:rect l="l" t="t" r="r" b="b"/>
            <a:pathLst>
              <a:path w="0" h="695325">
                <a:moveTo>
                  <a:pt x="0" y="0"/>
                </a:moveTo>
                <a:lnTo>
                  <a:pt x="0" y="695325"/>
                </a:lnTo>
              </a:path>
            </a:pathLst>
          </a:custGeom>
          <a:ln w="6350">
            <a:solidFill>
              <a:srgbClr val="A2A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057651" y="5831749"/>
            <a:ext cx="0" cy="695325"/>
          </a:xfrm>
          <a:custGeom>
            <a:avLst/>
            <a:gdLst/>
            <a:ahLst/>
            <a:cxnLst/>
            <a:rect l="l" t="t" r="r" b="b"/>
            <a:pathLst>
              <a:path w="0" h="695325">
                <a:moveTo>
                  <a:pt x="0" y="0"/>
                </a:moveTo>
                <a:lnTo>
                  <a:pt x="0" y="695325"/>
                </a:lnTo>
              </a:path>
            </a:pathLst>
          </a:custGeom>
          <a:ln w="6350">
            <a:solidFill>
              <a:srgbClr val="A2A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76273" y="5834924"/>
            <a:ext cx="3384552" cy="0"/>
          </a:xfrm>
          <a:custGeom>
            <a:avLst/>
            <a:gdLst/>
            <a:ahLst/>
            <a:cxnLst/>
            <a:rect l="l" t="t" r="r" b="b"/>
            <a:pathLst>
              <a:path w="3384552" h="0">
                <a:moveTo>
                  <a:pt x="0" y="0"/>
                </a:moveTo>
                <a:lnTo>
                  <a:pt x="3384552" y="0"/>
                </a:lnTo>
              </a:path>
            </a:pathLst>
          </a:custGeom>
          <a:ln w="6350">
            <a:solidFill>
              <a:srgbClr val="A2A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76273" y="6523898"/>
            <a:ext cx="3384552" cy="0"/>
          </a:xfrm>
          <a:custGeom>
            <a:avLst/>
            <a:gdLst/>
            <a:ahLst/>
            <a:cxnLst/>
            <a:rect l="l" t="t" r="r" b="b"/>
            <a:pathLst>
              <a:path w="3384552" h="0">
                <a:moveTo>
                  <a:pt x="0" y="0"/>
                </a:moveTo>
                <a:lnTo>
                  <a:pt x="3384552" y="0"/>
                </a:lnTo>
              </a:path>
            </a:pathLst>
          </a:custGeom>
          <a:ln w="6350">
            <a:solidFill>
              <a:srgbClr val="A2A9B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8189" y="5893344"/>
            <a:ext cx="4826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Microsoft YaHei UI"/>
                <a:cs typeface="Microsoft YaHei UI"/>
              </a:rPr>
              <a:t>出生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40228" y="5893344"/>
            <a:ext cx="162560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solidFill>
                  <a:srgbClr val="0000FF"/>
                </a:solidFill>
                <a:latin typeface="Microsoft YaHei UI"/>
                <a:cs typeface="Microsoft YaHei UI"/>
              </a:rPr>
              <a:t>隋文帝</a:t>
            </a:r>
            <a:r>
              <a:rPr dirty="0" smtClean="0" sz="1800">
                <a:latin typeface="Microsoft YaHei UI"/>
                <a:cs typeface="Microsoft YaHei UI"/>
              </a:rPr>
              <a:t>仁寿四年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52928" y="6147344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 h="0">
                <a:moveTo>
                  <a:pt x="0" y="0"/>
                </a:moveTo>
                <a:lnTo>
                  <a:pt x="685800" y="0"/>
                </a:lnTo>
              </a:path>
            </a:pathLst>
          </a:custGeom>
          <a:ln w="1397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840228" y="6168510"/>
            <a:ext cx="654050" cy="2870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">
                <a:latin typeface="Microsoft YaHei UI"/>
                <a:cs typeface="Microsoft YaHei UI"/>
              </a:rPr>
              <a:t>604</a:t>
            </a:r>
            <a:r>
              <a:rPr dirty="0" smtClean="0" sz="1800" spc="0">
                <a:latin typeface="Microsoft YaHei UI"/>
                <a:cs typeface="Microsoft YaHei UI"/>
              </a:rPr>
              <a:t>年</a:t>
            </a:r>
            <a:endParaRPr sz="1800">
              <a:latin typeface="Microsoft YaHei UI"/>
              <a:cs typeface="Microsoft YaHei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64001" y="5421312"/>
            <a:ext cx="751838" cy="535304"/>
          </a:xfrm>
          <a:custGeom>
            <a:avLst/>
            <a:gdLst/>
            <a:ahLst/>
            <a:cxnLst/>
            <a:rect l="l" t="t" r="r" b="b"/>
            <a:pathLst>
              <a:path w="751838" h="535304">
                <a:moveTo>
                  <a:pt x="484186" y="0"/>
                </a:moveTo>
                <a:lnTo>
                  <a:pt x="484186" y="133826"/>
                </a:lnTo>
                <a:lnTo>
                  <a:pt x="0" y="133826"/>
                </a:lnTo>
                <a:lnTo>
                  <a:pt x="0" y="401477"/>
                </a:lnTo>
                <a:lnTo>
                  <a:pt x="484186" y="401477"/>
                </a:lnTo>
                <a:lnTo>
                  <a:pt x="484186" y="535304"/>
                </a:lnTo>
                <a:lnTo>
                  <a:pt x="751838" y="267652"/>
                </a:lnTo>
                <a:lnTo>
                  <a:pt x="48418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798376" y="5231602"/>
            <a:ext cx="4081145" cy="9017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21500"/>
              </a:lnSpc>
            </a:pP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00" spc="65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hDa</a:t>
            </a:r>
            <a:r>
              <a:rPr dirty="0" smtClean="0" sz="2400" spc="-15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e（李世民，</a:t>
            </a:r>
            <a:r>
              <a:rPr dirty="0" smtClean="0" sz="2400" spc="5">
                <a:solidFill>
                  <a:srgbClr val="0000CC"/>
                </a:solidFill>
                <a:latin typeface="Microsoft YaHei UI"/>
                <a:cs typeface="Microsoft YaHei UI"/>
              </a:rPr>
              <a:t>598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年）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00" spc="65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solidFill>
                  <a:srgbClr val="0000CC"/>
                </a:solidFill>
                <a:latin typeface="Microsoft YaHei UI"/>
                <a:cs typeface="Microsoft YaHei UI"/>
              </a:rPr>
              <a:t>hDa</a:t>
            </a:r>
            <a:r>
              <a:rPr dirty="0" smtClean="0" sz="2400" spc="-15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e（李元吉，</a:t>
            </a:r>
            <a:r>
              <a:rPr dirty="0" smtClean="0" sz="2400" spc="5">
                <a:solidFill>
                  <a:srgbClr val="0000CC"/>
                </a:solidFill>
                <a:latin typeface="Microsoft YaHei UI"/>
                <a:cs typeface="Microsoft YaHei UI"/>
              </a:rPr>
              <a:t>604</a:t>
            </a:r>
            <a:r>
              <a:rPr dirty="0" smtClean="0" sz="2400" spc="0">
                <a:solidFill>
                  <a:srgbClr val="0000CC"/>
                </a:solidFill>
                <a:latin typeface="Microsoft YaHei UI"/>
                <a:cs typeface="Microsoft YaHei UI"/>
              </a:rPr>
              <a:t>年）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这些知识库具有相同的数据模型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700009" cy="52209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一个知识库包含一个集合的实体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solidFill>
                  <a:srgbClr val="00B050"/>
                </a:solidFill>
                <a:latin typeface="Microsoft YaHei UI"/>
                <a:cs typeface="Microsoft YaHei UI"/>
              </a:rPr>
              <a:t>猫王、李世民、赵高、唐朝、分封制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...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20"/>
              </a:spcBef>
            </a:pPr>
            <a:endParaRPr sz="11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实体被划分到不同的类别中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solidFill>
                  <a:srgbClr val="00B050"/>
                </a:solidFill>
                <a:latin typeface="Microsoft YaHei UI"/>
                <a:cs typeface="Microsoft YaHei UI"/>
              </a:rPr>
              <a:t>歌手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猫王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)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，皇帝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李世民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)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朝代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唐朝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)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制度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分封制)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20"/>
              </a:spcBef>
            </a:pPr>
            <a:endParaRPr sz="11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类别通过上下文关系等关系相互关联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solidFill>
                  <a:srgbClr val="00B05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ss</a:t>
            </a:r>
            <a:r>
              <a:rPr dirty="0" smtClean="0" sz="2400" spc="-10">
                <a:solidFill>
                  <a:srgbClr val="00B05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歌手，人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)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， S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ss</a:t>
            </a:r>
            <a:r>
              <a:rPr dirty="0" smtClean="0" sz="2400" spc="-10">
                <a:solidFill>
                  <a:srgbClr val="00B050"/>
                </a:solidFill>
                <a:latin typeface="Microsoft YaHei UI"/>
                <a:cs typeface="Microsoft YaHei UI"/>
              </a:rPr>
              <a:t>O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皇帝，人)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750"/>
              </a:lnSpc>
              <a:spcBef>
                <a:spcPts val="3"/>
              </a:spcBef>
            </a:pPr>
            <a:endParaRPr sz="75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实体和类别都通过属性和相互之间的关系来描述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hDa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te（李世民，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598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年）,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s(歌手，歌曲)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  <a:spcBef>
                <a:spcPts val="87"/>
              </a:spcBef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关系可以通过蕴含关系来进行推理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solidFill>
                  <a:srgbClr val="00B050"/>
                </a:solidFill>
                <a:latin typeface="Microsoft YaHei UI"/>
                <a:cs typeface="Microsoft YaHei UI"/>
              </a:rPr>
              <a:t>歌曲</a:t>
            </a:r>
            <a:r>
              <a:rPr dirty="0" smtClean="0" sz="2400" spc="1005">
                <a:solidFill>
                  <a:srgbClr val="00B050"/>
                </a:solidFill>
                <a:latin typeface="Arial"/>
                <a:cs typeface="Arial"/>
              </a:rPr>
              <a:t>à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作品， 收购 </a:t>
            </a:r>
            <a:r>
              <a:rPr dirty="0" smtClean="0" sz="2400" spc="1010">
                <a:solidFill>
                  <a:srgbClr val="00B050"/>
                </a:solidFill>
                <a:latin typeface="Arial"/>
                <a:cs typeface="Arial"/>
              </a:rPr>
              <a:t>à</a:t>
            </a:r>
            <a:r>
              <a:rPr dirty="0" smtClean="0" sz="2400" spc="4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持有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D</a:t>
            </a:r>
            <a:r>
              <a:rPr dirty="0" smtClean="0" sz="4000" spc="5">
                <a:latin typeface="Microsoft YaHei UI"/>
                <a:cs typeface="Microsoft YaHei UI"/>
              </a:rPr>
              <a:t>B</a:t>
            </a:r>
            <a:r>
              <a:rPr dirty="0" smtClean="0" sz="4000" spc="0">
                <a:latin typeface="Microsoft YaHei UI"/>
                <a:cs typeface="Microsoft YaHei UI"/>
              </a:rPr>
              <a:t>P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0">
                <a:latin typeface="Microsoft YaHei UI"/>
                <a:cs typeface="Microsoft YaHei UI"/>
              </a:rPr>
              <a:t>a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441"/>
            <a:ext cx="7747000" cy="303212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999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2007年开始，其主要目标是构建一个社区，通过社</a:t>
            </a:r>
            <a:r>
              <a:rPr dirty="0" smtClean="0" sz="2600" spc="300">
                <a:latin typeface="Microsoft YaHei UI"/>
                <a:cs typeface="Microsoft YaHei UI"/>
              </a:rPr>
              <a:t> 区成员来</a:t>
            </a:r>
            <a:r>
              <a:rPr dirty="0" smtClean="0" sz="2600" spc="300" b="1">
                <a:latin typeface="Microsoft YaHei UI"/>
                <a:cs typeface="Microsoft YaHei UI"/>
              </a:rPr>
              <a:t>定义和撰写准确的抽取模板</a:t>
            </a:r>
            <a:r>
              <a:rPr dirty="0" smtClean="0" sz="2600" spc="300">
                <a:latin typeface="Microsoft YaHei UI"/>
                <a:cs typeface="Microsoft YaHei UI"/>
              </a:rPr>
              <a:t>，</a:t>
            </a:r>
            <a:r>
              <a:rPr dirty="0" smtClean="0" sz="2600" spc="300" b="1">
                <a:latin typeface="Microsoft YaHei UI"/>
                <a:cs typeface="Microsoft YaHei UI"/>
              </a:rPr>
              <a:t>从维基百科</a:t>
            </a:r>
            <a:r>
              <a:rPr dirty="0" smtClean="0" sz="2600" spc="300" b="1">
                <a:latin typeface="Microsoft YaHei UI"/>
                <a:cs typeface="Microsoft YaHei UI"/>
              </a:rPr>
              <a:t> 中抽取结构信息，并将其发布到W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5" b="1">
                <a:latin typeface="Microsoft YaHei UI"/>
                <a:cs typeface="Microsoft YaHei UI"/>
              </a:rPr>
              <a:t>b</a:t>
            </a:r>
            <a:r>
              <a:rPr dirty="0" smtClean="0" sz="2600" spc="0" b="1">
                <a:latin typeface="Microsoft YaHei UI"/>
                <a:cs typeface="Microsoft YaHei UI"/>
              </a:rPr>
              <a:t>上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80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社区通过人工的方式构建了</a:t>
            </a:r>
            <a:r>
              <a:rPr dirty="0" smtClean="0" sz="2600" spc="-5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xono</a:t>
            </a:r>
            <a:r>
              <a:rPr dirty="0" smtClean="0" sz="2600" spc="0">
                <a:latin typeface="Microsoft YaHei UI"/>
                <a:cs typeface="Microsoft YaHei UI"/>
              </a:rPr>
              <a:t>my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5">
                <a:latin typeface="Microsoft YaHei UI"/>
                <a:cs typeface="Microsoft YaHei UI"/>
              </a:rPr>
              <a:t>280</a:t>
            </a:r>
            <a:r>
              <a:rPr dirty="0" smtClean="0" sz="2400" spc="0">
                <a:latin typeface="Microsoft YaHei UI"/>
                <a:cs typeface="Microsoft YaHei UI"/>
              </a:rPr>
              <a:t>个类别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覆盖约</a:t>
            </a:r>
            <a:r>
              <a:rPr dirty="0" smtClean="0" sz="2400" spc="5">
                <a:latin typeface="Microsoft YaHei UI"/>
                <a:cs typeface="Microsoft YaHei UI"/>
              </a:rPr>
              <a:t>50</a:t>
            </a:r>
            <a:r>
              <a:rPr dirty="0" smtClean="0" sz="2400" spc="0">
                <a:latin typeface="Microsoft YaHei UI"/>
                <a:cs typeface="Microsoft YaHei UI"/>
              </a:rPr>
              <a:t>%的维基百科实体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4030" y="4900826"/>
            <a:ext cx="1497887" cy="160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100758" y="5031193"/>
            <a:ext cx="1936653" cy="1334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697535" y="5662167"/>
            <a:ext cx="1622132" cy="0"/>
          </a:xfrm>
          <a:custGeom>
            <a:avLst/>
            <a:gdLst/>
            <a:ahLst/>
            <a:cxnLst/>
            <a:rect l="l" t="t" r="r" b="b"/>
            <a:pathLst>
              <a:path w="1622132" h="0">
                <a:moveTo>
                  <a:pt x="0" y="0"/>
                </a:moveTo>
                <a:lnTo>
                  <a:pt x="1622132" y="0"/>
                </a:lnTo>
              </a:path>
            </a:pathLst>
          </a:custGeom>
          <a:ln w="73787">
            <a:solidFill>
              <a:srgbClr val="00008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306635" y="5570042"/>
            <a:ext cx="277160" cy="184251"/>
          </a:xfrm>
          <a:custGeom>
            <a:avLst/>
            <a:gdLst/>
            <a:ahLst/>
            <a:cxnLst/>
            <a:rect l="l" t="t" r="r" b="b"/>
            <a:pathLst>
              <a:path w="277160" h="184251">
                <a:moveTo>
                  <a:pt x="0" y="0"/>
                </a:moveTo>
                <a:lnTo>
                  <a:pt x="0" y="184251"/>
                </a:lnTo>
                <a:lnTo>
                  <a:pt x="277160" y="92125"/>
                </a:lnTo>
                <a:lnTo>
                  <a:pt x="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474025" y="4650105"/>
            <a:ext cx="2251735" cy="878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抽取方法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7460"/>
            <a:ext cx="7779384" cy="46132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04775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DIEF</a:t>
            </a:r>
            <a:r>
              <a:rPr dirty="0" smtClean="0" sz="2600" spc="-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- D</a:t>
            </a:r>
            <a:r>
              <a:rPr dirty="0" smtClean="0" sz="2600" spc="-5" b="1">
                <a:latin typeface="Microsoft YaHei UI"/>
                <a:cs typeface="Microsoft YaHei UI"/>
              </a:rPr>
              <a:t>B</a:t>
            </a:r>
            <a:r>
              <a:rPr dirty="0" smtClean="0" sz="2600" spc="5" b="1">
                <a:latin typeface="Microsoft YaHei UI"/>
                <a:cs typeface="Microsoft YaHei UI"/>
              </a:rPr>
              <a:t>p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d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latin typeface="Microsoft YaHei UI"/>
                <a:cs typeface="Microsoft YaHei UI"/>
              </a:rPr>
              <a:t> </a:t>
            </a:r>
            <a:r>
              <a:rPr dirty="0" smtClean="0" sz="2600" spc="0" b="1">
                <a:latin typeface="Microsoft YaHei UI"/>
                <a:cs typeface="Microsoft YaHei UI"/>
              </a:rPr>
              <a:t>In</a:t>
            </a:r>
            <a:r>
              <a:rPr dirty="0" smtClean="0" sz="2600" spc="-5" b="1">
                <a:latin typeface="Microsoft YaHei UI"/>
                <a:cs typeface="Microsoft YaHei UI"/>
              </a:rPr>
              <a:t>f</a:t>
            </a:r>
            <a:r>
              <a:rPr dirty="0" smtClean="0" sz="2600" spc="0" b="1">
                <a:latin typeface="Microsoft YaHei UI"/>
                <a:cs typeface="Microsoft YaHei UI"/>
              </a:rPr>
              <a:t>o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-5" b="1">
                <a:latin typeface="Microsoft YaHei UI"/>
                <a:cs typeface="Microsoft YaHei UI"/>
              </a:rPr>
              <a:t>m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on Ex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-10" b="1">
                <a:latin typeface="Microsoft YaHei UI"/>
                <a:cs typeface="Microsoft YaHei UI"/>
              </a:rPr>
              <a:t>c</a:t>
            </a:r>
            <a:r>
              <a:rPr dirty="0" smtClean="0" sz="2600" spc="-5" b="1">
                <a:latin typeface="Microsoft YaHei UI"/>
                <a:cs typeface="Microsoft YaHei UI"/>
              </a:rPr>
              <a:t>t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latin typeface="Microsoft YaHei UI"/>
                <a:cs typeface="Microsoft YaHei UI"/>
              </a:rPr>
              <a:t>on</a:t>
            </a:r>
            <a:r>
              <a:rPr dirty="0" smtClean="0" sz="2600" spc="0" b="1">
                <a:latin typeface="Microsoft YaHei UI"/>
                <a:cs typeface="Microsoft YaHei UI"/>
              </a:rPr>
              <a:t> </a:t>
            </a:r>
            <a:r>
              <a:rPr dirty="0" smtClean="0" sz="2600" spc="-5" b="1">
                <a:latin typeface="Microsoft YaHei UI"/>
                <a:cs typeface="Microsoft YaHei UI"/>
              </a:rPr>
              <a:t>Fr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latin typeface="Microsoft YaHei UI"/>
                <a:cs typeface="Microsoft YaHei UI"/>
              </a:rPr>
              <a:t>mew</a:t>
            </a:r>
            <a:r>
              <a:rPr dirty="0" smtClean="0" sz="2600" spc="0" b="1">
                <a:latin typeface="Microsoft YaHei UI"/>
                <a:cs typeface="Microsoft YaHei UI"/>
              </a:rPr>
              <a:t>o</a:t>
            </a:r>
            <a:r>
              <a:rPr dirty="0" smtClean="0" sz="2600" spc="-5" b="1">
                <a:latin typeface="Microsoft YaHei UI"/>
                <a:cs typeface="Microsoft YaHei UI"/>
              </a:rPr>
              <a:t>r</a:t>
            </a:r>
            <a:r>
              <a:rPr dirty="0" smtClean="0" sz="2600" spc="0" b="1">
                <a:latin typeface="Microsoft YaHei UI"/>
                <a:cs typeface="Microsoft YaHei UI"/>
              </a:rPr>
              <a:t>k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目标：抽取</a:t>
            </a:r>
            <a:r>
              <a:rPr dirty="0" smtClean="0" sz="2400" spc="-10">
                <a:latin typeface="Microsoft YaHei UI"/>
                <a:cs typeface="Microsoft YaHei UI"/>
              </a:rPr>
              <a:t>WI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ped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中的结构化信息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0"/>
              </a:spcBef>
            </a:pPr>
            <a:endParaRPr sz="550"/>
          </a:p>
          <a:p>
            <a:pPr marL="755650" marR="12700" indent="-285750">
              <a:lnSpc>
                <a:spcPct val="100099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方法：基于属性m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pp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g的</a:t>
            </a: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10">
                <a:latin typeface="Microsoft YaHei UI"/>
                <a:cs typeface="Microsoft YaHei UI"/>
              </a:rPr>
              <a:t>x</a:t>
            </a:r>
            <a:r>
              <a:rPr dirty="0" smtClean="0" sz="2400" spc="0">
                <a:latin typeface="Microsoft YaHei UI"/>
                <a:cs typeface="Microsoft YaHei UI"/>
              </a:rPr>
              <a:t>抽取，</a:t>
            </a:r>
            <a:r>
              <a:rPr dirty="0" smtClean="0" sz="2400" spc="-5">
                <a:latin typeface="Microsoft YaHei UI"/>
                <a:cs typeface="Microsoft YaHei UI"/>
              </a:rPr>
              <a:t>Ra</a:t>
            </a:r>
            <a:r>
              <a:rPr dirty="0" smtClean="0" sz="2400" spc="0">
                <a:latin typeface="Microsoft YaHei UI"/>
                <a:cs typeface="Microsoft YaHei UI"/>
              </a:rPr>
              <a:t>w</a:t>
            </a:r>
            <a:r>
              <a:rPr dirty="0" smtClean="0" sz="2400" spc="0"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x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x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Fe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5">
                <a:latin typeface="Microsoft YaHei UI"/>
                <a:cs typeface="Microsoft YaHei UI"/>
              </a:rPr>
              <a:t> E</a:t>
            </a:r>
            <a:r>
              <a:rPr dirty="0" smtClean="0" sz="2400" spc="-5">
                <a:latin typeface="Microsoft YaHei UI"/>
                <a:cs typeface="Microsoft YaHei UI"/>
              </a:rPr>
              <a:t>x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,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x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5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n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编程语言：S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a &amp; </a:t>
            </a:r>
            <a:r>
              <a:rPr dirty="0" smtClean="0" sz="2400" spc="-5">
                <a:latin typeface="Microsoft YaHei UI"/>
                <a:cs typeface="Microsoft YaHei UI"/>
              </a:rPr>
              <a:t>Ja</a:t>
            </a:r>
            <a:r>
              <a:rPr dirty="0" smtClean="0" sz="2400" spc="0">
                <a:latin typeface="Microsoft YaHei UI"/>
                <a:cs typeface="Microsoft YaHei UI"/>
              </a:rPr>
              <a:t>va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5">
                <a:latin typeface="Microsoft YaHei UI"/>
                <a:cs typeface="Microsoft YaHei UI"/>
              </a:rPr>
              <a:t>B</a:t>
            </a:r>
            <a:r>
              <a:rPr dirty="0" smtClean="0" sz="2600" spc="-5">
                <a:latin typeface="Microsoft YaHei UI"/>
                <a:cs typeface="Microsoft YaHei UI"/>
              </a:rPr>
              <a:t>P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a</a:t>
            </a:r>
            <a:r>
              <a:rPr dirty="0" smtClean="0" sz="2600" spc="0">
                <a:latin typeface="Microsoft YaHei UI"/>
                <a:cs typeface="Microsoft YaHei UI"/>
              </a:rPr>
              <a:t>L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v</a:t>
            </a:r>
            <a:r>
              <a:rPr dirty="0" smtClean="0" sz="2600" spc="0">
                <a:latin typeface="Microsoft YaHei UI"/>
                <a:cs typeface="Microsoft YaHei UI"/>
              </a:rPr>
              <a:t>e：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持续保持与W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k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pe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a的同步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10"/>
              </a:spcBef>
            </a:pPr>
            <a:endParaRPr sz="550"/>
          </a:p>
          <a:p>
            <a:pPr marL="755650" marR="179705" indent="-285750">
              <a:lnSpc>
                <a:spcPct val="100699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5">
                <a:latin typeface="Microsoft YaHei UI"/>
                <a:cs typeface="Microsoft YaHei UI"/>
              </a:rPr>
              <a:t>2013</a:t>
            </a:r>
            <a:r>
              <a:rPr dirty="0" smtClean="0" sz="2400" spc="0">
                <a:latin typeface="Microsoft YaHei UI"/>
                <a:cs typeface="Microsoft YaHei UI"/>
              </a:rPr>
              <a:t>年六月，英语维基百科有将近</a:t>
            </a:r>
            <a:r>
              <a:rPr dirty="0" smtClean="0" sz="2400" spc="5">
                <a:latin typeface="Microsoft YaHei UI"/>
                <a:cs typeface="Microsoft YaHei UI"/>
              </a:rPr>
              <a:t>330</a:t>
            </a:r>
            <a:r>
              <a:rPr dirty="0" smtClean="0" sz="2400" spc="0">
                <a:latin typeface="Microsoft YaHei UI"/>
                <a:cs typeface="Microsoft YaHei UI"/>
              </a:rPr>
              <a:t>万次编辑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latin typeface="Microsoft YaHei UI"/>
                <a:cs typeface="Microsoft YaHei UI"/>
              </a:rPr>
              <a:t>每</a:t>
            </a:r>
            <a:r>
              <a:rPr dirty="0" smtClean="0" sz="2400" spc="0">
                <a:latin typeface="Microsoft YaHei UI"/>
                <a:cs typeface="Microsoft YaHei UI"/>
              </a:rPr>
              <a:t> 分钟越</a:t>
            </a:r>
            <a:r>
              <a:rPr dirty="0" smtClean="0" sz="2400" spc="5">
                <a:latin typeface="Microsoft YaHei UI"/>
                <a:cs typeface="Microsoft YaHei UI"/>
              </a:rPr>
              <a:t>77</a:t>
            </a:r>
            <a:r>
              <a:rPr dirty="0" smtClean="0" sz="2400" spc="0">
                <a:latin typeface="Microsoft YaHei UI"/>
                <a:cs typeface="Microsoft YaHei UI"/>
              </a:rPr>
              <a:t>次)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抽取框架图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074" y="6692800"/>
            <a:ext cx="8831925" cy="0"/>
          </a:xfrm>
          <a:custGeom>
            <a:avLst/>
            <a:gdLst/>
            <a:ahLst/>
            <a:cxnLst/>
            <a:rect l="l" t="t" r="r" b="b"/>
            <a:pathLst>
              <a:path w="8831925" h="0">
                <a:moveTo>
                  <a:pt x="0" y="0"/>
                </a:moveTo>
                <a:lnTo>
                  <a:pt x="8831925" y="0"/>
                </a:lnTo>
              </a:path>
            </a:pathLst>
          </a:custGeom>
          <a:ln w="35791">
            <a:solidFill>
              <a:srgbClr val="D9F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2028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37590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5403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7133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8864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0595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2325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4056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5700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7431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9162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0892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2623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4354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5998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7729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9459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1190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2921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4652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63827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6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9757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1488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3218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4949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6680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8324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0055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81785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3516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5247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6978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8622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90352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92083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93814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95545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97275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990064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100650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102381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104111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105842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107573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109304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10948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112678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114409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116140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117871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119601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121245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122976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124707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126438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128168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129899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1316301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133274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135004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136735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138466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140197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141927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143571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145302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147033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148764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150494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152225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1539561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155600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157331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159061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160792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162523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1642538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165897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167628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169359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171090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172820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174551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176195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177926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179657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181387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183118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184849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1865798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188224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189954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191685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193416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195146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1968775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198521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200252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201983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203713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205444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207175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208819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210550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212280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214011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215742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217472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2192035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220847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222578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224309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226039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227770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2295012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231145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232876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234606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236337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238068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239798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241443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243173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244904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246635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248365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250096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2518272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253471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255202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256932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258663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260394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262124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263769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265499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267230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268961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270691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272422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274066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275797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277528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279258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280989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282720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2844509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286095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287825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289556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291287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293017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294748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296392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298123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299854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301584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303315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305046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306690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308421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310151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311882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313613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315343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3170746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318718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320449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322180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323910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325641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327372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329016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330747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332477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334208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335939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337670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339314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341044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342775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344506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346237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347967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3496983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351342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353073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354803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356534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358265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359996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361640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363370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365101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366832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368563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370293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3720244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373668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375399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377130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378860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380591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3823220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383966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385696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387427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389158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390889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392619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394263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395994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397725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399456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401186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402917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4046481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406292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408023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409753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411484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413215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4149457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416589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418320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420051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421782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423512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425243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426887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428618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430349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432079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433810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0" name="object 240"/>
          <p:cNvSpPr/>
          <p:nvPr/>
        </p:nvSpPr>
        <p:spPr>
          <a:xfrm>
            <a:off x="435541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/>
          <p:nvPr/>
        </p:nvSpPr>
        <p:spPr>
          <a:xfrm>
            <a:off x="4372718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2" name="object 242"/>
          <p:cNvSpPr/>
          <p:nvPr/>
        </p:nvSpPr>
        <p:spPr>
          <a:xfrm>
            <a:off x="438915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3" name="object 243"/>
          <p:cNvSpPr/>
          <p:nvPr/>
        </p:nvSpPr>
        <p:spPr>
          <a:xfrm>
            <a:off x="440646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4" name="object 244"/>
          <p:cNvSpPr/>
          <p:nvPr/>
        </p:nvSpPr>
        <p:spPr>
          <a:xfrm>
            <a:off x="442377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5" name="object 245"/>
          <p:cNvSpPr/>
          <p:nvPr/>
        </p:nvSpPr>
        <p:spPr>
          <a:xfrm>
            <a:off x="444108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6" name="object 246"/>
          <p:cNvSpPr/>
          <p:nvPr/>
        </p:nvSpPr>
        <p:spPr>
          <a:xfrm>
            <a:off x="445838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7" name="object 247"/>
          <p:cNvSpPr/>
          <p:nvPr/>
        </p:nvSpPr>
        <p:spPr>
          <a:xfrm>
            <a:off x="4475695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8" name="object 248"/>
          <p:cNvSpPr/>
          <p:nvPr/>
        </p:nvSpPr>
        <p:spPr>
          <a:xfrm>
            <a:off x="449213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9" name="object 249"/>
          <p:cNvSpPr/>
          <p:nvPr/>
        </p:nvSpPr>
        <p:spPr>
          <a:xfrm>
            <a:off x="450944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0" name="object 250"/>
          <p:cNvSpPr/>
          <p:nvPr/>
        </p:nvSpPr>
        <p:spPr>
          <a:xfrm>
            <a:off x="452675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1" name="object 251"/>
          <p:cNvSpPr/>
          <p:nvPr/>
        </p:nvSpPr>
        <p:spPr>
          <a:xfrm>
            <a:off x="454405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2" name="object 252"/>
          <p:cNvSpPr/>
          <p:nvPr/>
        </p:nvSpPr>
        <p:spPr>
          <a:xfrm>
            <a:off x="456136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3" name="object 253"/>
          <p:cNvSpPr/>
          <p:nvPr/>
        </p:nvSpPr>
        <p:spPr>
          <a:xfrm>
            <a:off x="457867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4" name="object 254"/>
          <p:cNvSpPr/>
          <p:nvPr/>
        </p:nvSpPr>
        <p:spPr>
          <a:xfrm>
            <a:off x="459511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5" name="object 255"/>
          <p:cNvSpPr/>
          <p:nvPr/>
        </p:nvSpPr>
        <p:spPr>
          <a:xfrm>
            <a:off x="461242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6" name="object 256"/>
          <p:cNvSpPr/>
          <p:nvPr/>
        </p:nvSpPr>
        <p:spPr>
          <a:xfrm>
            <a:off x="462972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7" name="object 257"/>
          <p:cNvSpPr/>
          <p:nvPr/>
        </p:nvSpPr>
        <p:spPr>
          <a:xfrm>
            <a:off x="464703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8" name="object 258"/>
          <p:cNvSpPr/>
          <p:nvPr/>
        </p:nvSpPr>
        <p:spPr>
          <a:xfrm>
            <a:off x="466434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9" name="object 259"/>
          <p:cNvSpPr/>
          <p:nvPr/>
        </p:nvSpPr>
        <p:spPr>
          <a:xfrm>
            <a:off x="468164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0" name="object 260"/>
          <p:cNvSpPr/>
          <p:nvPr/>
        </p:nvSpPr>
        <p:spPr>
          <a:xfrm>
            <a:off x="4698955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1" name="object 261"/>
          <p:cNvSpPr/>
          <p:nvPr/>
        </p:nvSpPr>
        <p:spPr>
          <a:xfrm>
            <a:off x="471539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2" name="object 262"/>
          <p:cNvSpPr/>
          <p:nvPr/>
        </p:nvSpPr>
        <p:spPr>
          <a:xfrm>
            <a:off x="473270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3" name="object 263"/>
          <p:cNvSpPr/>
          <p:nvPr/>
        </p:nvSpPr>
        <p:spPr>
          <a:xfrm>
            <a:off x="475001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4" name="object 264"/>
          <p:cNvSpPr/>
          <p:nvPr/>
        </p:nvSpPr>
        <p:spPr>
          <a:xfrm>
            <a:off x="476731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5" name="object 265"/>
          <p:cNvSpPr/>
          <p:nvPr/>
        </p:nvSpPr>
        <p:spPr>
          <a:xfrm>
            <a:off x="478462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6" name="object 266"/>
          <p:cNvSpPr/>
          <p:nvPr/>
        </p:nvSpPr>
        <p:spPr>
          <a:xfrm>
            <a:off x="480193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7" name="object 267"/>
          <p:cNvSpPr/>
          <p:nvPr/>
        </p:nvSpPr>
        <p:spPr>
          <a:xfrm>
            <a:off x="481837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8" name="object 268"/>
          <p:cNvSpPr/>
          <p:nvPr/>
        </p:nvSpPr>
        <p:spPr>
          <a:xfrm>
            <a:off x="483568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9" name="object 269"/>
          <p:cNvSpPr/>
          <p:nvPr/>
        </p:nvSpPr>
        <p:spPr>
          <a:xfrm>
            <a:off x="485298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0" name="object 270"/>
          <p:cNvSpPr/>
          <p:nvPr/>
        </p:nvSpPr>
        <p:spPr>
          <a:xfrm>
            <a:off x="487029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1" name="object 271"/>
          <p:cNvSpPr/>
          <p:nvPr/>
        </p:nvSpPr>
        <p:spPr>
          <a:xfrm>
            <a:off x="488760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2" name="object 272"/>
          <p:cNvSpPr/>
          <p:nvPr/>
        </p:nvSpPr>
        <p:spPr>
          <a:xfrm>
            <a:off x="490490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3" name="object 273"/>
          <p:cNvSpPr/>
          <p:nvPr/>
        </p:nvSpPr>
        <p:spPr>
          <a:xfrm>
            <a:off x="492135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4" name="object 274"/>
          <p:cNvSpPr/>
          <p:nvPr/>
        </p:nvSpPr>
        <p:spPr>
          <a:xfrm>
            <a:off x="493865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5" name="object 275"/>
          <p:cNvSpPr/>
          <p:nvPr/>
        </p:nvSpPr>
        <p:spPr>
          <a:xfrm>
            <a:off x="495596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6" name="object 276"/>
          <p:cNvSpPr/>
          <p:nvPr/>
        </p:nvSpPr>
        <p:spPr>
          <a:xfrm>
            <a:off x="497327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7" name="object 277"/>
          <p:cNvSpPr/>
          <p:nvPr/>
        </p:nvSpPr>
        <p:spPr>
          <a:xfrm>
            <a:off x="499057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8" name="object 278"/>
          <p:cNvSpPr/>
          <p:nvPr/>
        </p:nvSpPr>
        <p:spPr>
          <a:xfrm>
            <a:off x="500788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9" name="object 279"/>
          <p:cNvSpPr/>
          <p:nvPr/>
        </p:nvSpPr>
        <p:spPr>
          <a:xfrm>
            <a:off x="5025192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0" name="object 280"/>
          <p:cNvSpPr/>
          <p:nvPr/>
        </p:nvSpPr>
        <p:spPr>
          <a:xfrm>
            <a:off x="504163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1" name="object 281"/>
          <p:cNvSpPr/>
          <p:nvPr/>
        </p:nvSpPr>
        <p:spPr>
          <a:xfrm>
            <a:off x="505894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2" name="object 282"/>
          <p:cNvSpPr/>
          <p:nvPr/>
        </p:nvSpPr>
        <p:spPr>
          <a:xfrm>
            <a:off x="507624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3" name="object 283"/>
          <p:cNvSpPr/>
          <p:nvPr/>
        </p:nvSpPr>
        <p:spPr>
          <a:xfrm>
            <a:off x="509355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4" name="object 284"/>
          <p:cNvSpPr/>
          <p:nvPr/>
        </p:nvSpPr>
        <p:spPr>
          <a:xfrm>
            <a:off x="511086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5" name="object 285"/>
          <p:cNvSpPr/>
          <p:nvPr/>
        </p:nvSpPr>
        <p:spPr>
          <a:xfrm>
            <a:off x="512816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6" name="object 286"/>
          <p:cNvSpPr/>
          <p:nvPr/>
        </p:nvSpPr>
        <p:spPr>
          <a:xfrm>
            <a:off x="5144610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7" name="object 287"/>
          <p:cNvSpPr/>
          <p:nvPr/>
        </p:nvSpPr>
        <p:spPr>
          <a:xfrm>
            <a:off x="516191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8" name="object 288"/>
          <p:cNvSpPr/>
          <p:nvPr/>
        </p:nvSpPr>
        <p:spPr>
          <a:xfrm>
            <a:off x="517922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9" name="object 289"/>
          <p:cNvSpPr/>
          <p:nvPr/>
        </p:nvSpPr>
        <p:spPr>
          <a:xfrm>
            <a:off x="519653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0" name="object 290"/>
          <p:cNvSpPr/>
          <p:nvPr/>
        </p:nvSpPr>
        <p:spPr>
          <a:xfrm>
            <a:off x="521383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1" name="object 291"/>
          <p:cNvSpPr/>
          <p:nvPr/>
        </p:nvSpPr>
        <p:spPr>
          <a:xfrm>
            <a:off x="523114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2" name="object 292"/>
          <p:cNvSpPr/>
          <p:nvPr/>
        </p:nvSpPr>
        <p:spPr>
          <a:xfrm>
            <a:off x="524758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3" name="object 293"/>
          <p:cNvSpPr/>
          <p:nvPr/>
        </p:nvSpPr>
        <p:spPr>
          <a:xfrm>
            <a:off x="526489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4" name="object 294"/>
          <p:cNvSpPr/>
          <p:nvPr/>
        </p:nvSpPr>
        <p:spPr>
          <a:xfrm>
            <a:off x="528220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5" name="object 295"/>
          <p:cNvSpPr/>
          <p:nvPr/>
        </p:nvSpPr>
        <p:spPr>
          <a:xfrm>
            <a:off x="529950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6" name="object 296"/>
          <p:cNvSpPr/>
          <p:nvPr/>
        </p:nvSpPr>
        <p:spPr>
          <a:xfrm>
            <a:off x="531681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7" name="object 297"/>
          <p:cNvSpPr/>
          <p:nvPr/>
        </p:nvSpPr>
        <p:spPr>
          <a:xfrm>
            <a:off x="533412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8" name="object 298"/>
          <p:cNvSpPr/>
          <p:nvPr/>
        </p:nvSpPr>
        <p:spPr>
          <a:xfrm>
            <a:off x="5351429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9" name="object 299"/>
          <p:cNvSpPr/>
          <p:nvPr/>
        </p:nvSpPr>
        <p:spPr>
          <a:xfrm>
            <a:off x="536787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0" name="object 300"/>
          <p:cNvSpPr/>
          <p:nvPr/>
        </p:nvSpPr>
        <p:spPr>
          <a:xfrm>
            <a:off x="538517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1" name="object 301"/>
          <p:cNvSpPr/>
          <p:nvPr/>
        </p:nvSpPr>
        <p:spPr>
          <a:xfrm>
            <a:off x="540248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2" name="object 302"/>
          <p:cNvSpPr/>
          <p:nvPr/>
        </p:nvSpPr>
        <p:spPr>
          <a:xfrm>
            <a:off x="541979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3" name="object 303"/>
          <p:cNvSpPr/>
          <p:nvPr/>
        </p:nvSpPr>
        <p:spPr>
          <a:xfrm>
            <a:off x="543709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4" name="object 304"/>
          <p:cNvSpPr/>
          <p:nvPr/>
        </p:nvSpPr>
        <p:spPr>
          <a:xfrm>
            <a:off x="545440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5" name="object 305"/>
          <p:cNvSpPr/>
          <p:nvPr/>
        </p:nvSpPr>
        <p:spPr>
          <a:xfrm>
            <a:off x="5470847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6" name="object 306"/>
          <p:cNvSpPr/>
          <p:nvPr/>
        </p:nvSpPr>
        <p:spPr>
          <a:xfrm>
            <a:off x="548815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7" name="object 307"/>
          <p:cNvSpPr/>
          <p:nvPr/>
        </p:nvSpPr>
        <p:spPr>
          <a:xfrm>
            <a:off x="550546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8" name="object 308"/>
          <p:cNvSpPr/>
          <p:nvPr/>
        </p:nvSpPr>
        <p:spPr>
          <a:xfrm>
            <a:off x="552276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9" name="object 309"/>
          <p:cNvSpPr/>
          <p:nvPr/>
        </p:nvSpPr>
        <p:spPr>
          <a:xfrm>
            <a:off x="554007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0" name="object 310"/>
          <p:cNvSpPr/>
          <p:nvPr/>
        </p:nvSpPr>
        <p:spPr>
          <a:xfrm>
            <a:off x="555738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1" name="object 311"/>
          <p:cNvSpPr/>
          <p:nvPr/>
        </p:nvSpPr>
        <p:spPr>
          <a:xfrm>
            <a:off x="557382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2" name="object 312"/>
          <p:cNvSpPr/>
          <p:nvPr/>
        </p:nvSpPr>
        <p:spPr>
          <a:xfrm>
            <a:off x="559113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3" name="object 313"/>
          <p:cNvSpPr/>
          <p:nvPr/>
        </p:nvSpPr>
        <p:spPr>
          <a:xfrm>
            <a:off x="560843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4" name="object 314"/>
          <p:cNvSpPr/>
          <p:nvPr/>
        </p:nvSpPr>
        <p:spPr>
          <a:xfrm>
            <a:off x="5625745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5" name="object 315"/>
          <p:cNvSpPr/>
          <p:nvPr/>
        </p:nvSpPr>
        <p:spPr>
          <a:xfrm>
            <a:off x="564305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6" name="object 316"/>
          <p:cNvSpPr/>
          <p:nvPr/>
        </p:nvSpPr>
        <p:spPr>
          <a:xfrm>
            <a:off x="566035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7" name="object 317"/>
          <p:cNvSpPr/>
          <p:nvPr/>
        </p:nvSpPr>
        <p:spPr>
          <a:xfrm>
            <a:off x="5677666" y="6670345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8" name="object 318"/>
          <p:cNvSpPr/>
          <p:nvPr/>
        </p:nvSpPr>
        <p:spPr>
          <a:xfrm>
            <a:off x="5694108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9" name="object 319"/>
          <p:cNvSpPr/>
          <p:nvPr/>
        </p:nvSpPr>
        <p:spPr>
          <a:xfrm>
            <a:off x="571141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0" name="object 320"/>
          <p:cNvSpPr/>
          <p:nvPr/>
        </p:nvSpPr>
        <p:spPr>
          <a:xfrm>
            <a:off x="5728722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1" name="object 321"/>
          <p:cNvSpPr/>
          <p:nvPr/>
        </p:nvSpPr>
        <p:spPr>
          <a:xfrm>
            <a:off x="5746029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2" name="object 322"/>
          <p:cNvSpPr/>
          <p:nvPr/>
        </p:nvSpPr>
        <p:spPr>
          <a:xfrm>
            <a:off x="5763336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3" name="object 323"/>
          <p:cNvSpPr/>
          <p:nvPr/>
        </p:nvSpPr>
        <p:spPr>
          <a:xfrm>
            <a:off x="5780643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4" name="object 324"/>
          <p:cNvSpPr/>
          <p:nvPr/>
        </p:nvSpPr>
        <p:spPr>
          <a:xfrm>
            <a:off x="5797084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5" name="object 325"/>
          <p:cNvSpPr/>
          <p:nvPr/>
        </p:nvSpPr>
        <p:spPr>
          <a:xfrm>
            <a:off x="5814391" y="6670345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6" name="object 326"/>
          <p:cNvSpPr/>
          <p:nvPr/>
        </p:nvSpPr>
        <p:spPr>
          <a:xfrm>
            <a:off x="583169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7" name="object 327"/>
          <p:cNvSpPr/>
          <p:nvPr/>
        </p:nvSpPr>
        <p:spPr>
          <a:xfrm>
            <a:off x="584900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8" name="object 328"/>
          <p:cNvSpPr/>
          <p:nvPr/>
        </p:nvSpPr>
        <p:spPr>
          <a:xfrm>
            <a:off x="586631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9" name="object 329"/>
          <p:cNvSpPr/>
          <p:nvPr/>
        </p:nvSpPr>
        <p:spPr>
          <a:xfrm>
            <a:off x="588361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0" name="object 330"/>
          <p:cNvSpPr/>
          <p:nvPr/>
        </p:nvSpPr>
        <p:spPr>
          <a:xfrm>
            <a:off x="5900926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1" name="object 331"/>
          <p:cNvSpPr/>
          <p:nvPr/>
        </p:nvSpPr>
        <p:spPr>
          <a:xfrm>
            <a:off x="591736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2" name="object 332"/>
          <p:cNvSpPr/>
          <p:nvPr/>
        </p:nvSpPr>
        <p:spPr>
          <a:xfrm>
            <a:off x="593467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3" name="object 333"/>
          <p:cNvSpPr/>
          <p:nvPr/>
        </p:nvSpPr>
        <p:spPr>
          <a:xfrm>
            <a:off x="595198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4" name="object 334"/>
          <p:cNvSpPr/>
          <p:nvPr/>
        </p:nvSpPr>
        <p:spPr>
          <a:xfrm>
            <a:off x="596928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5" name="object 335"/>
          <p:cNvSpPr/>
          <p:nvPr/>
        </p:nvSpPr>
        <p:spPr>
          <a:xfrm>
            <a:off x="598659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6" name="object 336"/>
          <p:cNvSpPr/>
          <p:nvPr/>
        </p:nvSpPr>
        <p:spPr>
          <a:xfrm>
            <a:off x="6003903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7" name="object 337"/>
          <p:cNvSpPr/>
          <p:nvPr/>
        </p:nvSpPr>
        <p:spPr>
          <a:xfrm>
            <a:off x="602034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8" name="object 338"/>
          <p:cNvSpPr/>
          <p:nvPr/>
        </p:nvSpPr>
        <p:spPr>
          <a:xfrm>
            <a:off x="603765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9" name="object 339"/>
          <p:cNvSpPr/>
          <p:nvPr/>
        </p:nvSpPr>
        <p:spPr>
          <a:xfrm>
            <a:off x="605495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0" name="object 340"/>
          <p:cNvSpPr/>
          <p:nvPr/>
        </p:nvSpPr>
        <p:spPr>
          <a:xfrm>
            <a:off x="607226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1" name="object 341"/>
          <p:cNvSpPr/>
          <p:nvPr/>
        </p:nvSpPr>
        <p:spPr>
          <a:xfrm>
            <a:off x="608957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2" name="object 342"/>
          <p:cNvSpPr/>
          <p:nvPr/>
        </p:nvSpPr>
        <p:spPr>
          <a:xfrm>
            <a:off x="610688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3" name="object 343"/>
          <p:cNvSpPr/>
          <p:nvPr/>
        </p:nvSpPr>
        <p:spPr>
          <a:xfrm>
            <a:off x="612332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4" name="object 344"/>
          <p:cNvSpPr/>
          <p:nvPr/>
        </p:nvSpPr>
        <p:spPr>
          <a:xfrm>
            <a:off x="614062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5" name="object 345"/>
          <p:cNvSpPr/>
          <p:nvPr/>
        </p:nvSpPr>
        <p:spPr>
          <a:xfrm>
            <a:off x="615793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6" name="object 346"/>
          <p:cNvSpPr/>
          <p:nvPr/>
        </p:nvSpPr>
        <p:spPr>
          <a:xfrm>
            <a:off x="617524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7" name="object 347"/>
          <p:cNvSpPr/>
          <p:nvPr/>
        </p:nvSpPr>
        <p:spPr>
          <a:xfrm>
            <a:off x="619254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8" name="object 348"/>
          <p:cNvSpPr/>
          <p:nvPr/>
        </p:nvSpPr>
        <p:spPr>
          <a:xfrm>
            <a:off x="620985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9" name="object 349"/>
          <p:cNvSpPr/>
          <p:nvPr/>
        </p:nvSpPr>
        <p:spPr>
          <a:xfrm>
            <a:off x="6227163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0" name="object 350"/>
          <p:cNvSpPr/>
          <p:nvPr/>
        </p:nvSpPr>
        <p:spPr>
          <a:xfrm>
            <a:off x="624360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1" name="object 351"/>
          <p:cNvSpPr/>
          <p:nvPr/>
        </p:nvSpPr>
        <p:spPr>
          <a:xfrm>
            <a:off x="626091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2" name="object 352"/>
          <p:cNvSpPr/>
          <p:nvPr/>
        </p:nvSpPr>
        <p:spPr>
          <a:xfrm>
            <a:off x="627821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3" name="object 353"/>
          <p:cNvSpPr/>
          <p:nvPr/>
        </p:nvSpPr>
        <p:spPr>
          <a:xfrm>
            <a:off x="629552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4" name="object 354"/>
          <p:cNvSpPr/>
          <p:nvPr/>
        </p:nvSpPr>
        <p:spPr>
          <a:xfrm>
            <a:off x="631283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5" name="object 355"/>
          <p:cNvSpPr/>
          <p:nvPr/>
        </p:nvSpPr>
        <p:spPr>
          <a:xfrm>
            <a:off x="6330140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6" name="object 356"/>
          <p:cNvSpPr/>
          <p:nvPr/>
        </p:nvSpPr>
        <p:spPr>
          <a:xfrm>
            <a:off x="634658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7" name="object 357"/>
          <p:cNvSpPr/>
          <p:nvPr/>
        </p:nvSpPr>
        <p:spPr>
          <a:xfrm>
            <a:off x="636388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8" name="object 358"/>
          <p:cNvSpPr/>
          <p:nvPr/>
        </p:nvSpPr>
        <p:spPr>
          <a:xfrm>
            <a:off x="638119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9" name="object 359"/>
          <p:cNvSpPr/>
          <p:nvPr/>
        </p:nvSpPr>
        <p:spPr>
          <a:xfrm>
            <a:off x="639850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0" name="object 360"/>
          <p:cNvSpPr/>
          <p:nvPr/>
        </p:nvSpPr>
        <p:spPr>
          <a:xfrm>
            <a:off x="641581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1" name="object 361"/>
          <p:cNvSpPr/>
          <p:nvPr/>
        </p:nvSpPr>
        <p:spPr>
          <a:xfrm>
            <a:off x="643311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2" name="object 362"/>
          <p:cNvSpPr/>
          <p:nvPr/>
        </p:nvSpPr>
        <p:spPr>
          <a:xfrm>
            <a:off x="644955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3" name="object 363"/>
          <p:cNvSpPr/>
          <p:nvPr/>
        </p:nvSpPr>
        <p:spPr>
          <a:xfrm>
            <a:off x="646686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4" name="object 364"/>
          <p:cNvSpPr/>
          <p:nvPr/>
        </p:nvSpPr>
        <p:spPr>
          <a:xfrm>
            <a:off x="648417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5" name="object 365"/>
          <p:cNvSpPr/>
          <p:nvPr/>
        </p:nvSpPr>
        <p:spPr>
          <a:xfrm>
            <a:off x="650147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6" name="object 366"/>
          <p:cNvSpPr/>
          <p:nvPr/>
        </p:nvSpPr>
        <p:spPr>
          <a:xfrm>
            <a:off x="651878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7" name="object 367"/>
          <p:cNvSpPr/>
          <p:nvPr/>
        </p:nvSpPr>
        <p:spPr>
          <a:xfrm>
            <a:off x="653609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8" name="object 368"/>
          <p:cNvSpPr/>
          <p:nvPr/>
        </p:nvSpPr>
        <p:spPr>
          <a:xfrm>
            <a:off x="6553400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9" name="object 369"/>
          <p:cNvSpPr/>
          <p:nvPr/>
        </p:nvSpPr>
        <p:spPr>
          <a:xfrm>
            <a:off x="656984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0" name="object 370"/>
          <p:cNvSpPr/>
          <p:nvPr/>
        </p:nvSpPr>
        <p:spPr>
          <a:xfrm>
            <a:off x="658714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1" name="object 371"/>
          <p:cNvSpPr/>
          <p:nvPr/>
        </p:nvSpPr>
        <p:spPr>
          <a:xfrm>
            <a:off x="660445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2" name="object 372"/>
          <p:cNvSpPr/>
          <p:nvPr/>
        </p:nvSpPr>
        <p:spPr>
          <a:xfrm>
            <a:off x="662176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3" name="object 373"/>
          <p:cNvSpPr/>
          <p:nvPr/>
        </p:nvSpPr>
        <p:spPr>
          <a:xfrm>
            <a:off x="663907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4" name="object 374"/>
          <p:cNvSpPr/>
          <p:nvPr/>
        </p:nvSpPr>
        <p:spPr>
          <a:xfrm>
            <a:off x="6656377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5" name="object 375"/>
          <p:cNvSpPr/>
          <p:nvPr/>
        </p:nvSpPr>
        <p:spPr>
          <a:xfrm>
            <a:off x="667281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6" name="object 376"/>
          <p:cNvSpPr/>
          <p:nvPr/>
        </p:nvSpPr>
        <p:spPr>
          <a:xfrm>
            <a:off x="669012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7" name="object 377"/>
          <p:cNvSpPr/>
          <p:nvPr/>
        </p:nvSpPr>
        <p:spPr>
          <a:xfrm>
            <a:off x="670743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8" name="object 378"/>
          <p:cNvSpPr/>
          <p:nvPr/>
        </p:nvSpPr>
        <p:spPr>
          <a:xfrm>
            <a:off x="672473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9" name="object 379"/>
          <p:cNvSpPr/>
          <p:nvPr/>
        </p:nvSpPr>
        <p:spPr>
          <a:xfrm>
            <a:off x="674204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0" name="object 380"/>
          <p:cNvSpPr/>
          <p:nvPr/>
        </p:nvSpPr>
        <p:spPr>
          <a:xfrm>
            <a:off x="675935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1" name="object 381"/>
          <p:cNvSpPr/>
          <p:nvPr/>
        </p:nvSpPr>
        <p:spPr>
          <a:xfrm>
            <a:off x="677579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2" name="object 382"/>
          <p:cNvSpPr/>
          <p:nvPr/>
        </p:nvSpPr>
        <p:spPr>
          <a:xfrm>
            <a:off x="679310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3" name="object 383"/>
          <p:cNvSpPr/>
          <p:nvPr/>
        </p:nvSpPr>
        <p:spPr>
          <a:xfrm>
            <a:off x="681040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4" name="object 384"/>
          <p:cNvSpPr/>
          <p:nvPr/>
        </p:nvSpPr>
        <p:spPr>
          <a:xfrm>
            <a:off x="682771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5" name="object 385"/>
          <p:cNvSpPr/>
          <p:nvPr/>
        </p:nvSpPr>
        <p:spPr>
          <a:xfrm>
            <a:off x="684502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6" name="object 386"/>
          <p:cNvSpPr/>
          <p:nvPr/>
        </p:nvSpPr>
        <p:spPr>
          <a:xfrm>
            <a:off x="686233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7" name="object 387"/>
          <p:cNvSpPr/>
          <p:nvPr/>
        </p:nvSpPr>
        <p:spPr>
          <a:xfrm>
            <a:off x="6879638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8" name="object 388"/>
          <p:cNvSpPr/>
          <p:nvPr/>
        </p:nvSpPr>
        <p:spPr>
          <a:xfrm>
            <a:off x="689607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9" name="object 389"/>
          <p:cNvSpPr/>
          <p:nvPr/>
        </p:nvSpPr>
        <p:spPr>
          <a:xfrm>
            <a:off x="691338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0" name="object 390"/>
          <p:cNvSpPr/>
          <p:nvPr/>
        </p:nvSpPr>
        <p:spPr>
          <a:xfrm>
            <a:off x="693069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1" name="object 391"/>
          <p:cNvSpPr/>
          <p:nvPr/>
        </p:nvSpPr>
        <p:spPr>
          <a:xfrm>
            <a:off x="694800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2" name="object 392"/>
          <p:cNvSpPr/>
          <p:nvPr/>
        </p:nvSpPr>
        <p:spPr>
          <a:xfrm>
            <a:off x="696530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3" name="object 393"/>
          <p:cNvSpPr/>
          <p:nvPr/>
        </p:nvSpPr>
        <p:spPr>
          <a:xfrm>
            <a:off x="698261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4" name="object 394"/>
          <p:cNvSpPr/>
          <p:nvPr/>
        </p:nvSpPr>
        <p:spPr>
          <a:xfrm>
            <a:off x="699905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5" name="object 395"/>
          <p:cNvSpPr/>
          <p:nvPr/>
        </p:nvSpPr>
        <p:spPr>
          <a:xfrm>
            <a:off x="701636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6" name="object 396"/>
          <p:cNvSpPr/>
          <p:nvPr/>
        </p:nvSpPr>
        <p:spPr>
          <a:xfrm>
            <a:off x="703366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7" name="object 397"/>
          <p:cNvSpPr/>
          <p:nvPr/>
        </p:nvSpPr>
        <p:spPr>
          <a:xfrm>
            <a:off x="705097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8" name="object 398"/>
          <p:cNvSpPr/>
          <p:nvPr/>
        </p:nvSpPr>
        <p:spPr>
          <a:xfrm>
            <a:off x="706828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9" name="object 399"/>
          <p:cNvSpPr/>
          <p:nvPr/>
        </p:nvSpPr>
        <p:spPr>
          <a:xfrm>
            <a:off x="708559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0" name="object 400"/>
          <p:cNvSpPr/>
          <p:nvPr/>
        </p:nvSpPr>
        <p:spPr>
          <a:xfrm>
            <a:off x="710203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1" name="object 401"/>
          <p:cNvSpPr/>
          <p:nvPr/>
        </p:nvSpPr>
        <p:spPr>
          <a:xfrm>
            <a:off x="711933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2" name="object 402"/>
          <p:cNvSpPr/>
          <p:nvPr/>
        </p:nvSpPr>
        <p:spPr>
          <a:xfrm>
            <a:off x="713664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3" name="object 403"/>
          <p:cNvSpPr/>
          <p:nvPr/>
        </p:nvSpPr>
        <p:spPr>
          <a:xfrm>
            <a:off x="715395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4" name="object 404"/>
          <p:cNvSpPr/>
          <p:nvPr/>
        </p:nvSpPr>
        <p:spPr>
          <a:xfrm>
            <a:off x="717126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5" name="object 405"/>
          <p:cNvSpPr/>
          <p:nvPr/>
        </p:nvSpPr>
        <p:spPr>
          <a:xfrm>
            <a:off x="718856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6" name="object 406"/>
          <p:cNvSpPr/>
          <p:nvPr/>
        </p:nvSpPr>
        <p:spPr>
          <a:xfrm>
            <a:off x="7205874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7" name="object 407"/>
          <p:cNvSpPr/>
          <p:nvPr/>
        </p:nvSpPr>
        <p:spPr>
          <a:xfrm>
            <a:off x="722231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8" name="object 408"/>
          <p:cNvSpPr/>
          <p:nvPr/>
        </p:nvSpPr>
        <p:spPr>
          <a:xfrm>
            <a:off x="723962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9" name="object 409"/>
          <p:cNvSpPr/>
          <p:nvPr/>
        </p:nvSpPr>
        <p:spPr>
          <a:xfrm>
            <a:off x="725693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0" name="object 410"/>
          <p:cNvSpPr/>
          <p:nvPr/>
        </p:nvSpPr>
        <p:spPr>
          <a:xfrm>
            <a:off x="727423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1" name="object 411"/>
          <p:cNvSpPr/>
          <p:nvPr/>
        </p:nvSpPr>
        <p:spPr>
          <a:xfrm>
            <a:off x="729154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2" name="object 412"/>
          <p:cNvSpPr/>
          <p:nvPr/>
        </p:nvSpPr>
        <p:spPr>
          <a:xfrm>
            <a:off x="730885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3" name="object 413"/>
          <p:cNvSpPr/>
          <p:nvPr/>
        </p:nvSpPr>
        <p:spPr>
          <a:xfrm>
            <a:off x="732529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4" name="object 414"/>
          <p:cNvSpPr/>
          <p:nvPr/>
        </p:nvSpPr>
        <p:spPr>
          <a:xfrm>
            <a:off x="734260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5" name="object 415"/>
          <p:cNvSpPr/>
          <p:nvPr/>
        </p:nvSpPr>
        <p:spPr>
          <a:xfrm>
            <a:off x="735990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6" name="object 416"/>
          <p:cNvSpPr/>
          <p:nvPr/>
        </p:nvSpPr>
        <p:spPr>
          <a:xfrm>
            <a:off x="737721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7" name="object 417"/>
          <p:cNvSpPr/>
          <p:nvPr/>
        </p:nvSpPr>
        <p:spPr>
          <a:xfrm>
            <a:off x="739452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8" name="object 418"/>
          <p:cNvSpPr/>
          <p:nvPr/>
        </p:nvSpPr>
        <p:spPr>
          <a:xfrm>
            <a:off x="741182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9" name="object 419"/>
          <p:cNvSpPr/>
          <p:nvPr/>
        </p:nvSpPr>
        <p:spPr>
          <a:xfrm>
            <a:off x="742826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0" name="object 420"/>
          <p:cNvSpPr/>
          <p:nvPr/>
        </p:nvSpPr>
        <p:spPr>
          <a:xfrm>
            <a:off x="744557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1" name="object 421"/>
          <p:cNvSpPr/>
          <p:nvPr/>
        </p:nvSpPr>
        <p:spPr>
          <a:xfrm>
            <a:off x="746288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2" name="object 422"/>
          <p:cNvSpPr/>
          <p:nvPr/>
        </p:nvSpPr>
        <p:spPr>
          <a:xfrm>
            <a:off x="748019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3" name="object 423"/>
          <p:cNvSpPr/>
          <p:nvPr/>
        </p:nvSpPr>
        <p:spPr>
          <a:xfrm>
            <a:off x="749749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4" name="object 424"/>
          <p:cNvSpPr/>
          <p:nvPr/>
        </p:nvSpPr>
        <p:spPr>
          <a:xfrm>
            <a:off x="751480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5" name="object 425"/>
          <p:cNvSpPr/>
          <p:nvPr/>
        </p:nvSpPr>
        <p:spPr>
          <a:xfrm>
            <a:off x="7532112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6" name="object 426"/>
          <p:cNvSpPr/>
          <p:nvPr/>
        </p:nvSpPr>
        <p:spPr>
          <a:xfrm>
            <a:off x="754855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7" name="object 427"/>
          <p:cNvSpPr/>
          <p:nvPr/>
        </p:nvSpPr>
        <p:spPr>
          <a:xfrm>
            <a:off x="756586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8" name="object 428"/>
          <p:cNvSpPr/>
          <p:nvPr/>
        </p:nvSpPr>
        <p:spPr>
          <a:xfrm>
            <a:off x="758316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9" name="object 429"/>
          <p:cNvSpPr/>
          <p:nvPr/>
        </p:nvSpPr>
        <p:spPr>
          <a:xfrm>
            <a:off x="760047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0" name="object 430"/>
          <p:cNvSpPr/>
          <p:nvPr/>
        </p:nvSpPr>
        <p:spPr>
          <a:xfrm>
            <a:off x="761778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1" name="object 431"/>
          <p:cNvSpPr/>
          <p:nvPr/>
        </p:nvSpPr>
        <p:spPr>
          <a:xfrm>
            <a:off x="763508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2" name="object 432"/>
          <p:cNvSpPr/>
          <p:nvPr/>
        </p:nvSpPr>
        <p:spPr>
          <a:xfrm>
            <a:off x="765153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3" name="object 433"/>
          <p:cNvSpPr/>
          <p:nvPr/>
        </p:nvSpPr>
        <p:spPr>
          <a:xfrm>
            <a:off x="766883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4" name="object 434"/>
          <p:cNvSpPr/>
          <p:nvPr/>
        </p:nvSpPr>
        <p:spPr>
          <a:xfrm>
            <a:off x="768614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5" name="object 435"/>
          <p:cNvSpPr/>
          <p:nvPr/>
        </p:nvSpPr>
        <p:spPr>
          <a:xfrm>
            <a:off x="770345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6" name="object 436"/>
          <p:cNvSpPr/>
          <p:nvPr/>
        </p:nvSpPr>
        <p:spPr>
          <a:xfrm>
            <a:off x="772075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7" name="object 437"/>
          <p:cNvSpPr/>
          <p:nvPr/>
        </p:nvSpPr>
        <p:spPr>
          <a:xfrm>
            <a:off x="773806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8" name="object 438"/>
          <p:cNvSpPr/>
          <p:nvPr/>
        </p:nvSpPr>
        <p:spPr>
          <a:xfrm>
            <a:off x="775450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9" name="object 439"/>
          <p:cNvSpPr/>
          <p:nvPr/>
        </p:nvSpPr>
        <p:spPr>
          <a:xfrm>
            <a:off x="777181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0" name="object 440"/>
          <p:cNvSpPr/>
          <p:nvPr/>
        </p:nvSpPr>
        <p:spPr>
          <a:xfrm>
            <a:off x="778912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1" name="object 441"/>
          <p:cNvSpPr/>
          <p:nvPr/>
        </p:nvSpPr>
        <p:spPr>
          <a:xfrm>
            <a:off x="780642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2" name="object 442"/>
          <p:cNvSpPr/>
          <p:nvPr/>
        </p:nvSpPr>
        <p:spPr>
          <a:xfrm>
            <a:off x="782373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3" name="object 443"/>
          <p:cNvSpPr/>
          <p:nvPr/>
        </p:nvSpPr>
        <p:spPr>
          <a:xfrm>
            <a:off x="784104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4" name="object 444"/>
          <p:cNvSpPr/>
          <p:nvPr/>
        </p:nvSpPr>
        <p:spPr>
          <a:xfrm>
            <a:off x="7858349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5" name="object 445"/>
          <p:cNvSpPr/>
          <p:nvPr/>
        </p:nvSpPr>
        <p:spPr>
          <a:xfrm>
            <a:off x="787479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6" name="object 446"/>
          <p:cNvSpPr/>
          <p:nvPr/>
        </p:nvSpPr>
        <p:spPr>
          <a:xfrm>
            <a:off x="789209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7" name="object 447"/>
          <p:cNvSpPr/>
          <p:nvPr/>
        </p:nvSpPr>
        <p:spPr>
          <a:xfrm>
            <a:off x="790940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8" name="object 448"/>
          <p:cNvSpPr/>
          <p:nvPr/>
        </p:nvSpPr>
        <p:spPr>
          <a:xfrm>
            <a:off x="792671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9" name="object 449"/>
          <p:cNvSpPr/>
          <p:nvPr/>
        </p:nvSpPr>
        <p:spPr>
          <a:xfrm>
            <a:off x="794401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0" name="object 450"/>
          <p:cNvSpPr/>
          <p:nvPr/>
        </p:nvSpPr>
        <p:spPr>
          <a:xfrm>
            <a:off x="796132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1" name="object 451"/>
          <p:cNvSpPr/>
          <p:nvPr/>
        </p:nvSpPr>
        <p:spPr>
          <a:xfrm>
            <a:off x="797776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2" name="object 452"/>
          <p:cNvSpPr/>
          <p:nvPr/>
        </p:nvSpPr>
        <p:spPr>
          <a:xfrm>
            <a:off x="799507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3" name="object 453"/>
          <p:cNvSpPr/>
          <p:nvPr/>
        </p:nvSpPr>
        <p:spPr>
          <a:xfrm>
            <a:off x="801238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4" name="object 454"/>
          <p:cNvSpPr/>
          <p:nvPr/>
        </p:nvSpPr>
        <p:spPr>
          <a:xfrm>
            <a:off x="802968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5" name="object 455"/>
          <p:cNvSpPr/>
          <p:nvPr/>
        </p:nvSpPr>
        <p:spPr>
          <a:xfrm>
            <a:off x="804699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6" name="object 456"/>
          <p:cNvSpPr/>
          <p:nvPr/>
        </p:nvSpPr>
        <p:spPr>
          <a:xfrm>
            <a:off x="806430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7" name="object 457"/>
          <p:cNvSpPr/>
          <p:nvPr/>
        </p:nvSpPr>
        <p:spPr>
          <a:xfrm>
            <a:off x="8081609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8" name="object 458"/>
          <p:cNvSpPr/>
          <p:nvPr/>
        </p:nvSpPr>
        <p:spPr>
          <a:xfrm>
            <a:off x="8098050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9" name="object 459"/>
          <p:cNvSpPr/>
          <p:nvPr/>
        </p:nvSpPr>
        <p:spPr>
          <a:xfrm>
            <a:off x="811535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0" name="object 460"/>
          <p:cNvSpPr/>
          <p:nvPr/>
        </p:nvSpPr>
        <p:spPr>
          <a:xfrm>
            <a:off x="813266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1" name="object 461"/>
          <p:cNvSpPr/>
          <p:nvPr/>
        </p:nvSpPr>
        <p:spPr>
          <a:xfrm>
            <a:off x="814997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2" name="object 462"/>
          <p:cNvSpPr/>
          <p:nvPr/>
        </p:nvSpPr>
        <p:spPr>
          <a:xfrm>
            <a:off x="816727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3" name="object 463"/>
          <p:cNvSpPr/>
          <p:nvPr/>
        </p:nvSpPr>
        <p:spPr>
          <a:xfrm>
            <a:off x="8184585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4" name="object 464"/>
          <p:cNvSpPr/>
          <p:nvPr/>
        </p:nvSpPr>
        <p:spPr>
          <a:xfrm>
            <a:off x="8201027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5" name="object 465"/>
          <p:cNvSpPr/>
          <p:nvPr/>
        </p:nvSpPr>
        <p:spPr>
          <a:xfrm>
            <a:off x="821833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6" name="object 466"/>
          <p:cNvSpPr/>
          <p:nvPr/>
        </p:nvSpPr>
        <p:spPr>
          <a:xfrm>
            <a:off x="823564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7" name="object 467"/>
          <p:cNvSpPr/>
          <p:nvPr/>
        </p:nvSpPr>
        <p:spPr>
          <a:xfrm>
            <a:off x="825294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8" name="object 468"/>
          <p:cNvSpPr/>
          <p:nvPr/>
        </p:nvSpPr>
        <p:spPr>
          <a:xfrm>
            <a:off x="827025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9" name="object 469"/>
          <p:cNvSpPr/>
          <p:nvPr/>
        </p:nvSpPr>
        <p:spPr>
          <a:xfrm>
            <a:off x="828756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0" name="object 470"/>
          <p:cNvSpPr/>
          <p:nvPr/>
        </p:nvSpPr>
        <p:spPr>
          <a:xfrm>
            <a:off x="830400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1" name="object 471"/>
          <p:cNvSpPr/>
          <p:nvPr/>
        </p:nvSpPr>
        <p:spPr>
          <a:xfrm>
            <a:off x="832131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2" name="object 472"/>
          <p:cNvSpPr/>
          <p:nvPr/>
        </p:nvSpPr>
        <p:spPr>
          <a:xfrm>
            <a:off x="833861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3" name="object 473"/>
          <p:cNvSpPr/>
          <p:nvPr/>
        </p:nvSpPr>
        <p:spPr>
          <a:xfrm>
            <a:off x="835592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4" name="object 474"/>
          <p:cNvSpPr/>
          <p:nvPr/>
        </p:nvSpPr>
        <p:spPr>
          <a:xfrm>
            <a:off x="837323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5" name="object 475"/>
          <p:cNvSpPr/>
          <p:nvPr/>
        </p:nvSpPr>
        <p:spPr>
          <a:xfrm>
            <a:off x="839053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6" name="object 476"/>
          <p:cNvSpPr/>
          <p:nvPr/>
        </p:nvSpPr>
        <p:spPr>
          <a:xfrm>
            <a:off x="8407846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7" name="object 477"/>
          <p:cNvSpPr/>
          <p:nvPr/>
        </p:nvSpPr>
        <p:spPr>
          <a:xfrm>
            <a:off x="842428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8" name="object 478"/>
          <p:cNvSpPr/>
          <p:nvPr/>
        </p:nvSpPr>
        <p:spPr>
          <a:xfrm>
            <a:off x="844159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9" name="object 479"/>
          <p:cNvSpPr/>
          <p:nvPr/>
        </p:nvSpPr>
        <p:spPr>
          <a:xfrm>
            <a:off x="845890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0" name="object 480"/>
          <p:cNvSpPr/>
          <p:nvPr/>
        </p:nvSpPr>
        <p:spPr>
          <a:xfrm>
            <a:off x="847620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1" name="object 481"/>
          <p:cNvSpPr/>
          <p:nvPr/>
        </p:nvSpPr>
        <p:spPr>
          <a:xfrm>
            <a:off x="849351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2" name="object 482"/>
          <p:cNvSpPr/>
          <p:nvPr/>
        </p:nvSpPr>
        <p:spPr>
          <a:xfrm>
            <a:off x="8510823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3" name="object 483"/>
          <p:cNvSpPr/>
          <p:nvPr/>
        </p:nvSpPr>
        <p:spPr>
          <a:xfrm>
            <a:off x="852726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4" name="object 484"/>
          <p:cNvSpPr/>
          <p:nvPr/>
        </p:nvSpPr>
        <p:spPr>
          <a:xfrm>
            <a:off x="854457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5" name="object 485"/>
          <p:cNvSpPr/>
          <p:nvPr/>
        </p:nvSpPr>
        <p:spPr>
          <a:xfrm>
            <a:off x="856187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6" name="object 486"/>
          <p:cNvSpPr/>
          <p:nvPr/>
        </p:nvSpPr>
        <p:spPr>
          <a:xfrm>
            <a:off x="857918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7" name="object 487"/>
          <p:cNvSpPr/>
          <p:nvPr/>
        </p:nvSpPr>
        <p:spPr>
          <a:xfrm>
            <a:off x="859649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8" name="object 488"/>
          <p:cNvSpPr/>
          <p:nvPr/>
        </p:nvSpPr>
        <p:spPr>
          <a:xfrm>
            <a:off x="861379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9" name="object 489"/>
          <p:cNvSpPr/>
          <p:nvPr/>
        </p:nvSpPr>
        <p:spPr>
          <a:xfrm>
            <a:off x="863024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0" name="object 490"/>
          <p:cNvSpPr/>
          <p:nvPr/>
        </p:nvSpPr>
        <p:spPr>
          <a:xfrm>
            <a:off x="864754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1" name="object 491"/>
          <p:cNvSpPr/>
          <p:nvPr/>
        </p:nvSpPr>
        <p:spPr>
          <a:xfrm>
            <a:off x="866485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2" name="object 492"/>
          <p:cNvSpPr/>
          <p:nvPr/>
        </p:nvSpPr>
        <p:spPr>
          <a:xfrm>
            <a:off x="868216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3" name="object 493"/>
          <p:cNvSpPr/>
          <p:nvPr/>
        </p:nvSpPr>
        <p:spPr>
          <a:xfrm>
            <a:off x="869946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4" name="object 494"/>
          <p:cNvSpPr/>
          <p:nvPr/>
        </p:nvSpPr>
        <p:spPr>
          <a:xfrm>
            <a:off x="871677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5" name="object 495"/>
          <p:cNvSpPr/>
          <p:nvPr/>
        </p:nvSpPr>
        <p:spPr>
          <a:xfrm>
            <a:off x="8734083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6" name="object 496"/>
          <p:cNvSpPr/>
          <p:nvPr/>
        </p:nvSpPr>
        <p:spPr>
          <a:xfrm>
            <a:off x="8750524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7" name="object 497"/>
          <p:cNvSpPr/>
          <p:nvPr/>
        </p:nvSpPr>
        <p:spPr>
          <a:xfrm>
            <a:off x="876783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8" name="object 498"/>
          <p:cNvSpPr/>
          <p:nvPr/>
        </p:nvSpPr>
        <p:spPr>
          <a:xfrm>
            <a:off x="878513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9" name="object 499"/>
          <p:cNvSpPr/>
          <p:nvPr/>
        </p:nvSpPr>
        <p:spPr>
          <a:xfrm>
            <a:off x="880244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0" name="object 500"/>
          <p:cNvSpPr/>
          <p:nvPr/>
        </p:nvSpPr>
        <p:spPr>
          <a:xfrm>
            <a:off x="881975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1" name="object 501"/>
          <p:cNvSpPr/>
          <p:nvPr/>
        </p:nvSpPr>
        <p:spPr>
          <a:xfrm>
            <a:off x="8837059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2" name="object 502"/>
          <p:cNvSpPr/>
          <p:nvPr/>
        </p:nvSpPr>
        <p:spPr>
          <a:xfrm>
            <a:off x="8853501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3" name="object 503"/>
          <p:cNvSpPr/>
          <p:nvPr/>
        </p:nvSpPr>
        <p:spPr>
          <a:xfrm>
            <a:off x="887080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4" name="object 504"/>
          <p:cNvSpPr/>
          <p:nvPr/>
        </p:nvSpPr>
        <p:spPr>
          <a:xfrm>
            <a:off x="888811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5" name="object 505"/>
          <p:cNvSpPr/>
          <p:nvPr/>
        </p:nvSpPr>
        <p:spPr>
          <a:xfrm>
            <a:off x="890542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6" name="object 506"/>
          <p:cNvSpPr/>
          <p:nvPr/>
        </p:nvSpPr>
        <p:spPr>
          <a:xfrm>
            <a:off x="892272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7" name="object 507"/>
          <p:cNvSpPr/>
          <p:nvPr/>
        </p:nvSpPr>
        <p:spPr>
          <a:xfrm>
            <a:off x="894003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8" name="object 508"/>
          <p:cNvSpPr/>
          <p:nvPr/>
        </p:nvSpPr>
        <p:spPr>
          <a:xfrm>
            <a:off x="895647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9" name="object 509"/>
          <p:cNvSpPr/>
          <p:nvPr/>
        </p:nvSpPr>
        <p:spPr>
          <a:xfrm>
            <a:off x="8973785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0" name="object 510"/>
          <p:cNvSpPr/>
          <p:nvPr/>
        </p:nvSpPr>
        <p:spPr>
          <a:xfrm>
            <a:off x="899109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1" name="object 511"/>
          <p:cNvSpPr/>
          <p:nvPr/>
        </p:nvSpPr>
        <p:spPr>
          <a:xfrm>
            <a:off x="9008399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2" name="object 512"/>
          <p:cNvSpPr/>
          <p:nvPr/>
        </p:nvSpPr>
        <p:spPr>
          <a:xfrm>
            <a:off x="902570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3" name="object 513"/>
          <p:cNvSpPr/>
          <p:nvPr/>
        </p:nvSpPr>
        <p:spPr>
          <a:xfrm>
            <a:off x="904301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4" name="object 514"/>
          <p:cNvSpPr/>
          <p:nvPr/>
        </p:nvSpPr>
        <p:spPr>
          <a:xfrm>
            <a:off x="9060320" y="6669480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5" name="object 515"/>
          <p:cNvSpPr/>
          <p:nvPr/>
        </p:nvSpPr>
        <p:spPr>
          <a:xfrm>
            <a:off x="9076762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6" name="object 516"/>
          <p:cNvSpPr/>
          <p:nvPr/>
        </p:nvSpPr>
        <p:spPr>
          <a:xfrm>
            <a:off x="9094068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7" name="object 517"/>
          <p:cNvSpPr/>
          <p:nvPr/>
        </p:nvSpPr>
        <p:spPr>
          <a:xfrm>
            <a:off x="9111376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8" name="object 518"/>
          <p:cNvSpPr/>
          <p:nvPr/>
        </p:nvSpPr>
        <p:spPr>
          <a:xfrm>
            <a:off x="9128683" y="6669480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9" name="object 519"/>
          <p:cNvSpPr/>
          <p:nvPr/>
        </p:nvSpPr>
        <p:spPr>
          <a:xfrm>
            <a:off x="312074" y="1526921"/>
            <a:ext cx="8831925" cy="398178"/>
          </a:xfrm>
          <a:custGeom>
            <a:avLst/>
            <a:gdLst/>
            <a:ahLst/>
            <a:cxnLst/>
            <a:rect l="l" t="t" r="r" b="b"/>
            <a:pathLst>
              <a:path w="8831925" h="398178">
                <a:moveTo>
                  <a:pt x="8831925" y="0"/>
                </a:moveTo>
                <a:lnTo>
                  <a:pt x="0" y="0"/>
                </a:lnTo>
                <a:lnTo>
                  <a:pt x="0" y="398178"/>
                </a:lnTo>
                <a:lnTo>
                  <a:pt x="8831925" y="398178"/>
                </a:lnTo>
                <a:lnTo>
                  <a:pt x="8831925" y="0"/>
                </a:lnTo>
                <a:close/>
              </a:path>
            </a:pathLst>
          </a:custGeom>
          <a:solidFill>
            <a:srgbClr val="D9F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0" name="object 520"/>
          <p:cNvSpPr/>
          <p:nvPr/>
        </p:nvSpPr>
        <p:spPr>
          <a:xfrm>
            <a:off x="312074" y="1509609"/>
            <a:ext cx="6478" cy="0"/>
          </a:xfrm>
          <a:custGeom>
            <a:avLst/>
            <a:gdLst/>
            <a:ahLst/>
            <a:cxnLst/>
            <a:rect l="l" t="t" r="r" b="b"/>
            <a:pathLst>
              <a:path w="6478" h="0">
                <a:moveTo>
                  <a:pt x="2175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1" name="object 521"/>
          <p:cNvSpPr/>
          <p:nvPr/>
        </p:nvSpPr>
        <p:spPr>
          <a:xfrm>
            <a:off x="327203" y="1509176"/>
            <a:ext cx="4387328" cy="0"/>
          </a:xfrm>
          <a:custGeom>
            <a:avLst/>
            <a:gdLst/>
            <a:ahLst/>
            <a:cxnLst/>
            <a:rect l="l" t="t" r="r" b="b"/>
            <a:pathLst>
              <a:path w="4387328" h="0">
                <a:moveTo>
                  <a:pt x="0" y="0"/>
                </a:moveTo>
                <a:lnTo>
                  <a:pt x="4387328" y="0"/>
                </a:lnTo>
              </a:path>
            </a:pathLst>
          </a:custGeom>
          <a:ln w="9439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2" name="object 522"/>
          <p:cNvSpPr/>
          <p:nvPr/>
        </p:nvSpPr>
        <p:spPr>
          <a:xfrm>
            <a:off x="585080" y="15096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3" name="object 523"/>
          <p:cNvSpPr/>
          <p:nvPr/>
        </p:nvSpPr>
        <p:spPr>
          <a:xfrm>
            <a:off x="911317" y="15096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4" name="object 524"/>
          <p:cNvSpPr/>
          <p:nvPr/>
        </p:nvSpPr>
        <p:spPr>
          <a:xfrm>
            <a:off x="1134577" y="15096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5" name="object 525"/>
          <p:cNvSpPr/>
          <p:nvPr/>
        </p:nvSpPr>
        <p:spPr>
          <a:xfrm>
            <a:off x="1237554" y="15096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6" name="object 526"/>
          <p:cNvSpPr/>
          <p:nvPr/>
        </p:nvSpPr>
        <p:spPr>
          <a:xfrm>
            <a:off x="1460814" y="15096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7" name="object 527"/>
          <p:cNvSpPr/>
          <p:nvPr/>
        </p:nvSpPr>
        <p:spPr>
          <a:xfrm>
            <a:off x="1563791" y="15096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8" name="object 528"/>
          <p:cNvSpPr/>
          <p:nvPr/>
        </p:nvSpPr>
        <p:spPr>
          <a:xfrm>
            <a:off x="1787051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9" name="object 529"/>
          <p:cNvSpPr/>
          <p:nvPr/>
        </p:nvSpPr>
        <p:spPr>
          <a:xfrm>
            <a:off x="1890028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0" name="object 530"/>
          <p:cNvSpPr/>
          <p:nvPr/>
        </p:nvSpPr>
        <p:spPr>
          <a:xfrm>
            <a:off x="2113288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1" name="object 531"/>
          <p:cNvSpPr/>
          <p:nvPr/>
        </p:nvSpPr>
        <p:spPr>
          <a:xfrm>
            <a:off x="2439525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2" name="object 532"/>
          <p:cNvSpPr/>
          <p:nvPr/>
        </p:nvSpPr>
        <p:spPr>
          <a:xfrm>
            <a:off x="2765762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3" name="object 533"/>
          <p:cNvSpPr/>
          <p:nvPr/>
        </p:nvSpPr>
        <p:spPr>
          <a:xfrm>
            <a:off x="3092000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4" name="object 534"/>
          <p:cNvSpPr/>
          <p:nvPr/>
        </p:nvSpPr>
        <p:spPr>
          <a:xfrm>
            <a:off x="3315260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5" name="object 535"/>
          <p:cNvSpPr/>
          <p:nvPr/>
        </p:nvSpPr>
        <p:spPr>
          <a:xfrm>
            <a:off x="3418237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6" name="object 536"/>
          <p:cNvSpPr/>
          <p:nvPr/>
        </p:nvSpPr>
        <p:spPr>
          <a:xfrm>
            <a:off x="3641497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7" name="object 537"/>
          <p:cNvSpPr/>
          <p:nvPr/>
        </p:nvSpPr>
        <p:spPr>
          <a:xfrm>
            <a:off x="3744474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8" name="object 538"/>
          <p:cNvSpPr/>
          <p:nvPr/>
        </p:nvSpPr>
        <p:spPr>
          <a:xfrm>
            <a:off x="3967734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9" name="object 539"/>
          <p:cNvSpPr/>
          <p:nvPr/>
        </p:nvSpPr>
        <p:spPr>
          <a:xfrm>
            <a:off x="4070711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0" name="object 540"/>
          <p:cNvSpPr/>
          <p:nvPr/>
        </p:nvSpPr>
        <p:spPr>
          <a:xfrm>
            <a:off x="4293971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1" name="object 541"/>
          <p:cNvSpPr/>
          <p:nvPr/>
        </p:nvSpPr>
        <p:spPr>
          <a:xfrm>
            <a:off x="4620208" y="15087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2" name="object 542"/>
          <p:cNvSpPr/>
          <p:nvPr/>
        </p:nvSpPr>
        <p:spPr>
          <a:xfrm>
            <a:off x="4723182" y="1507445"/>
            <a:ext cx="4403769" cy="0"/>
          </a:xfrm>
          <a:custGeom>
            <a:avLst/>
            <a:gdLst/>
            <a:ahLst/>
            <a:cxnLst/>
            <a:rect l="l" t="t" r="r" b="b"/>
            <a:pathLst>
              <a:path w="4403769" h="0">
                <a:moveTo>
                  <a:pt x="0" y="0"/>
                </a:moveTo>
                <a:lnTo>
                  <a:pt x="4403769" y="0"/>
                </a:lnTo>
              </a:path>
            </a:pathLst>
          </a:custGeom>
          <a:ln w="9439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3" name="object 543"/>
          <p:cNvSpPr/>
          <p:nvPr/>
        </p:nvSpPr>
        <p:spPr>
          <a:xfrm>
            <a:off x="4946445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4" name="object 544"/>
          <p:cNvSpPr/>
          <p:nvPr/>
        </p:nvSpPr>
        <p:spPr>
          <a:xfrm>
            <a:off x="5272682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5" name="object 545"/>
          <p:cNvSpPr/>
          <p:nvPr/>
        </p:nvSpPr>
        <p:spPr>
          <a:xfrm>
            <a:off x="5495942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6" name="object 546"/>
          <p:cNvSpPr/>
          <p:nvPr/>
        </p:nvSpPr>
        <p:spPr>
          <a:xfrm>
            <a:off x="5598919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7" name="object 547"/>
          <p:cNvSpPr/>
          <p:nvPr/>
        </p:nvSpPr>
        <p:spPr>
          <a:xfrm>
            <a:off x="5822179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8" name="object 548"/>
          <p:cNvSpPr/>
          <p:nvPr/>
        </p:nvSpPr>
        <p:spPr>
          <a:xfrm>
            <a:off x="5925156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9" name="object 549"/>
          <p:cNvSpPr/>
          <p:nvPr/>
        </p:nvSpPr>
        <p:spPr>
          <a:xfrm>
            <a:off x="6148416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0" name="object 550"/>
          <p:cNvSpPr/>
          <p:nvPr/>
        </p:nvSpPr>
        <p:spPr>
          <a:xfrm>
            <a:off x="6251393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1" name="object 551"/>
          <p:cNvSpPr/>
          <p:nvPr/>
        </p:nvSpPr>
        <p:spPr>
          <a:xfrm>
            <a:off x="6474654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2" name="object 552"/>
          <p:cNvSpPr/>
          <p:nvPr/>
        </p:nvSpPr>
        <p:spPr>
          <a:xfrm>
            <a:off x="6800891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3" name="object 553"/>
          <p:cNvSpPr/>
          <p:nvPr/>
        </p:nvSpPr>
        <p:spPr>
          <a:xfrm>
            <a:off x="7127127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4" name="object 554"/>
          <p:cNvSpPr/>
          <p:nvPr/>
        </p:nvSpPr>
        <p:spPr>
          <a:xfrm>
            <a:off x="7453365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5" name="object 555"/>
          <p:cNvSpPr/>
          <p:nvPr/>
        </p:nvSpPr>
        <p:spPr>
          <a:xfrm>
            <a:off x="7676625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6" name="object 556"/>
          <p:cNvSpPr/>
          <p:nvPr/>
        </p:nvSpPr>
        <p:spPr>
          <a:xfrm>
            <a:off x="7779601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7" name="object 557"/>
          <p:cNvSpPr/>
          <p:nvPr/>
        </p:nvSpPr>
        <p:spPr>
          <a:xfrm>
            <a:off x="8002862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8" name="object 558"/>
          <p:cNvSpPr/>
          <p:nvPr/>
        </p:nvSpPr>
        <p:spPr>
          <a:xfrm>
            <a:off x="8105839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9" name="object 559"/>
          <p:cNvSpPr/>
          <p:nvPr/>
        </p:nvSpPr>
        <p:spPr>
          <a:xfrm>
            <a:off x="8329099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0" name="object 560"/>
          <p:cNvSpPr/>
          <p:nvPr/>
        </p:nvSpPr>
        <p:spPr>
          <a:xfrm>
            <a:off x="8432076" y="1507878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1" name="object 561"/>
          <p:cNvSpPr/>
          <p:nvPr/>
        </p:nvSpPr>
        <p:spPr>
          <a:xfrm>
            <a:off x="8655336" y="1507012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2" name="object 562"/>
          <p:cNvSpPr/>
          <p:nvPr/>
        </p:nvSpPr>
        <p:spPr>
          <a:xfrm>
            <a:off x="8981573" y="1507012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3" name="object 563"/>
          <p:cNvSpPr/>
          <p:nvPr/>
        </p:nvSpPr>
        <p:spPr>
          <a:xfrm>
            <a:off x="9135605" y="1507012"/>
            <a:ext cx="8393" cy="0"/>
          </a:xfrm>
          <a:custGeom>
            <a:avLst/>
            <a:gdLst/>
            <a:ahLst/>
            <a:cxnLst/>
            <a:rect l="l" t="t" r="r" b="b"/>
            <a:pathLst>
              <a:path w="8393" h="0">
                <a:moveTo>
                  <a:pt x="0" y="0"/>
                </a:moveTo>
                <a:lnTo>
                  <a:pt x="839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4" name="object 564"/>
          <p:cNvSpPr/>
          <p:nvPr/>
        </p:nvSpPr>
        <p:spPr>
          <a:xfrm>
            <a:off x="312074" y="1916443"/>
            <a:ext cx="7343" cy="0"/>
          </a:xfrm>
          <a:custGeom>
            <a:avLst/>
            <a:gdLst/>
            <a:ahLst/>
            <a:cxnLst/>
            <a:rect l="l" t="t" r="r" b="b"/>
            <a:pathLst>
              <a:path w="7343" h="0">
                <a:moveTo>
                  <a:pt x="1309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5" name="object 565"/>
          <p:cNvSpPr/>
          <p:nvPr/>
        </p:nvSpPr>
        <p:spPr>
          <a:xfrm>
            <a:off x="327201" y="1916876"/>
            <a:ext cx="7924882" cy="0"/>
          </a:xfrm>
          <a:custGeom>
            <a:avLst/>
            <a:gdLst/>
            <a:ahLst/>
            <a:cxnLst/>
            <a:rect l="l" t="t" r="r" b="b"/>
            <a:pathLst>
              <a:path w="7924882" h="0">
                <a:moveTo>
                  <a:pt x="0" y="0"/>
                </a:moveTo>
                <a:lnTo>
                  <a:pt x="7924882" y="0"/>
                </a:lnTo>
              </a:path>
            </a:pathLst>
          </a:custGeom>
          <a:ln w="9439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6" name="object 566"/>
          <p:cNvSpPr/>
          <p:nvPr/>
        </p:nvSpPr>
        <p:spPr>
          <a:xfrm>
            <a:off x="431048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7" name="object 567"/>
          <p:cNvSpPr/>
          <p:nvPr/>
        </p:nvSpPr>
        <p:spPr>
          <a:xfrm>
            <a:off x="757285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8" name="object 568"/>
          <p:cNvSpPr/>
          <p:nvPr/>
        </p:nvSpPr>
        <p:spPr>
          <a:xfrm>
            <a:off x="1083522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9" name="object 569"/>
          <p:cNvSpPr/>
          <p:nvPr/>
        </p:nvSpPr>
        <p:spPr>
          <a:xfrm>
            <a:off x="1409759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0" name="object 570"/>
          <p:cNvSpPr/>
          <p:nvPr/>
        </p:nvSpPr>
        <p:spPr>
          <a:xfrm>
            <a:off x="1633019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1" name="object 571"/>
          <p:cNvSpPr/>
          <p:nvPr/>
        </p:nvSpPr>
        <p:spPr>
          <a:xfrm>
            <a:off x="1735996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2" name="object 572"/>
          <p:cNvSpPr/>
          <p:nvPr/>
        </p:nvSpPr>
        <p:spPr>
          <a:xfrm>
            <a:off x="1959256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3" name="object 573"/>
          <p:cNvSpPr/>
          <p:nvPr/>
        </p:nvSpPr>
        <p:spPr>
          <a:xfrm>
            <a:off x="2062233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4" name="object 574"/>
          <p:cNvSpPr/>
          <p:nvPr/>
        </p:nvSpPr>
        <p:spPr>
          <a:xfrm>
            <a:off x="2285493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5" name="object 575"/>
          <p:cNvSpPr/>
          <p:nvPr/>
        </p:nvSpPr>
        <p:spPr>
          <a:xfrm>
            <a:off x="2388470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6" name="object 576"/>
          <p:cNvSpPr/>
          <p:nvPr/>
        </p:nvSpPr>
        <p:spPr>
          <a:xfrm>
            <a:off x="2611730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7" name="object 577"/>
          <p:cNvSpPr/>
          <p:nvPr/>
        </p:nvSpPr>
        <p:spPr>
          <a:xfrm>
            <a:off x="2937967" y="1916443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8" name="object 578"/>
          <p:cNvSpPr/>
          <p:nvPr/>
        </p:nvSpPr>
        <p:spPr>
          <a:xfrm>
            <a:off x="3264204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9" name="object 579"/>
          <p:cNvSpPr/>
          <p:nvPr/>
        </p:nvSpPr>
        <p:spPr>
          <a:xfrm>
            <a:off x="3590441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0" name="object 580"/>
          <p:cNvSpPr/>
          <p:nvPr/>
        </p:nvSpPr>
        <p:spPr>
          <a:xfrm>
            <a:off x="3813702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1" name="object 581"/>
          <p:cNvSpPr/>
          <p:nvPr/>
        </p:nvSpPr>
        <p:spPr>
          <a:xfrm>
            <a:off x="3916678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2" name="object 582"/>
          <p:cNvSpPr/>
          <p:nvPr/>
        </p:nvSpPr>
        <p:spPr>
          <a:xfrm>
            <a:off x="4139939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3" name="object 583"/>
          <p:cNvSpPr/>
          <p:nvPr/>
        </p:nvSpPr>
        <p:spPr>
          <a:xfrm>
            <a:off x="4242915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4" name="object 584"/>
          <p:cNvSpPr/>
          <p:nvPr/>
        </p:nvSpPr>
        <p:spPr>
          <a:xfrm>
            <a:off x="4466176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5" name="object 585"/>
          <p:cNvSpPr/>
          <p:nvPr/>
        </p:nvSpPr>
        <p:spPr>
          <a:xfrm>
            <a:off x="4569152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6" name="object 586"/>
          <p:cNvSpPr/>
          <p:nvPr/>
        </p:nvSpPr>
        <p:spPr>
          <a:xfrm>
            <a:off x="4792413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7" name="object 587"/>
          <p:cNvSpPr/>
          <p:nvPr/>
        </p:nvSpPr>
        <p:spPr>
          <a:xfrm>
            <a:off x="5118650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8" name="object 588"/>
          <p:cNvSpPr/>
          <p:nvPr/>
        </p:nvSpPr>
        <p:spPr>
          <a:xfrm>
            <a:off x="5444887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9" name="object 589"/>
          <p:cNvSpPr/>
          <p:nvPr/>
        </p:nvSpPr>
        <p:spPr>
          <a:xfrm>
            <a:off x="5771124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0" name="object 590"/>
          <p:cNvSpPr/>
          <p:nvPr/>
        </p:nvSpPr>
        <p:spPr>
          <a:xfrm>
            <a:off x="5994384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1" name="object 591"/>
          <p:cNvSpPr/>
          <p:nvPr/>
        </p:nvSpPr>
        <p:spPr>
          <a:xfrm>
            <a:off x="6097361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2" name="object 592"/>
          <p:cNvSpPr/>
          <p:nvPr/>
        </p:nvSpPr>
        <p:spPr>
          <a:xfrm>
            <a:off x="6320621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3" name="object 593"/>
          <p:cNvSpPr/>
          <p:nvPr/>
        </p:nvSpPr>
        <p:spPr>
          <a:xfrm>
            <a:off x="6423598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4" name="object 594"/>
          <p:cNvSpPr/>
          <p:nvPr/>
        </p:nvSpPr>
        <p:spPr>
          <a:xfrm>
            <a:off x="6646858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5" name="object 595"/>
          <p:cNvSpPr/>
          <p:nvPr/>
        </p:nvSpPr>
        <p:spPr>
          <a:xfrm>
            <a:off x="6749835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6" name="object 596"/>
          <p:cNvSpPr/>
          <p:nvPr/>
        </p:nvSpPr>
        <p:spPr>
          <a:xfrm>
            <a:off x="6973096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7" name="object 597"/>
          <p:cNvSpPr/>
          <p:nvPr/>
        </p:nvSpPr>
        <p:spPr>
          <a:xfrm>
            <a:off x="7299332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8" name="object 598"/>
          <p:cNvSpPr/>
          <p:nvPr/>
        </p:nvSpPr>
        <p:spPr>
          <a:xfrm>
            <a:off x="7625569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9" name="object 599"/>
          <p:cNvSpPr/>
          <p:nvPr/>
        </p:nvSpPr>
        <p:spPr>
          <a:xfrm>
            <a:off x="7951806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0" name="object 600"/>
          <p:cNvSpPr/>
          <p:nvPr/>
        </p:nvSpPr>
        <p:spPr>
          <a:xfrm>
            <a:off x="8175066" y="1917309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1" name="object 601"/>
          <p:cNvSpPr/>
          <p:nvPr/>
        </p:nvSpPr>
        <p:spPr>
          <a:xfrm>
            <a:off x="8260736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2" name="object 602"/>
          <p:cNvSpPr/>
          <p:nvPr/>
        </p:nvSpPr>
        <p:spPr>
          <a:xfrm>
            <a:off x="8278043" y="1918174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3" name="object 603"/>
          <p:cNvSpPr/>
          <p:nvPr/>
        </p:nvSpPr>
        <p:spPr>
          <a:xfrm>
            <a:off x="8294485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4" name="object 604"/>
          <p:cNvSpPr/>
          <p:nvPr/>
        </p:nvSpPr>
        <p:spPr>
          <a:xfrm>
            <a:off x="8311792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5" name="object 605"/>
          <p:cNvSpPr/>
          <p:nvPr/>
        </p:nvSpPr>
        <p:spPr>
          <a:xfrm>
            <a:off x="8329099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6" name="object 606"/>
          <p:cNvSpPr/>
          <p:nvPr/>
        </p:nvSpPr>
        <p:spPr>
          <a:xfrm>
            <a:off x="8346406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7" name="object 607"/>
          <p:cNvSpPr/>
          <p:nvPr/>
        </p:nvSpPr>
        <p:spPr>
          <a:xfrm>
            <a:off x="8363713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8" name="object 608"/>
          <p:cNvSpPr/>
          <p:nvPr/>
        </p:nvSpPr>
        <p:spPr>
          <a:xfrm>
            <a:off x="8381020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9" name="object 609"/>
          <p:cNvSpPr/>
          <p:nvPr/>
        </p:nvSpPr>
        <p:spPr>
          <a:xfrm>
            <a:off x="8397461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0" name="object 610"/>
          <p:cNvSpPr/>
          <p:nvPr/>
        </p:nvSpPr>
        <p:spPr>
          <a:xfrm>
            <a:off x="8414769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1" name="object 611"/>
          <p:cNvSpPr/>
          <p:nvPr/>
        </p:nvSpPr>
        <p:spPr>
          <a:xfrm>
            <a:off x="8432076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2" name="object 612"/>
          <p:cNvSpPr/>
          <p:nvPr/>
        </p:nvSpPr>
        <p:spPr>
          <a:xfrm>
            <a:off x="8449383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3" name="object 613"/>
          <p:cNvSpPr/>
          <p:nvPr/>
        </p:nvSpPr>
        <p:spPr>
          <a:xfrm>
            <a:off x="8466690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4" name="object 614"/>
          <p:cNvSpPr/>
          <p:nvPr/>
        </p:nvSpPr>
        <p:spPr>
          <a:xfrm>
            <a:off x="8483996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5" name="object 615"/>
          <p:cNvSpPr/>
          <p:nvPr/>
        </p:nvSpPr>
        <p:spPr>
          <a:xfrm>
            <a:off x="8501304" y="1918174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6" name="object 616"/>
          <p:cNvSpPr/>
          <p:nvPr/>
        </p:nvSpPr>
        <p:spPr>
          <a:xfrm>
            <a:off x="8517745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7" name="object 617"/>
          <p:cNvSpPr/>
          <p:nvPr/>
        </p:nvSpPr>
        <p:spPr>
          <a:xfrm>
            <a:off x="8535052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8" name="object 618"/>
          <p:cNvSpPr/>
          <p:nvPr/>
        </p:nvSpPr>
        <p:spPr>
          <a:xfrm>
            <a:off x="8552360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9" name="object 619"/>
          <p:cNvSpPr/>
          <p:nvPr/>
        </p:nvSpPr>
        <p:spPr>
          <a:xfrm>
            <a:off x="8569666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0" name="object 620"/>
          <p:cNvSpPr/>
          <p:nvPr/>
        </p:nvSpPr>
        <p:spPr>
          <a:xfrm>
            <a:off x="8586973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1" name="object 621"/>
          <p:cNvSpPr/>
          <p:nvPr/>
        </p:nvSpPr>
        <p:spPr>
          <a:xfrm>
            <a:off x="8604281" y="1918174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2" name="object 622"/>
          <p:cNvSpPr/>
          <p:nvPr/>
        </p:nvSpPr>
        <p:spPr>
          <a:xfrm>
            <a:off x="8620722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3" name="object 623"/>
          <p:cNvSpPr/>
          <p:nvPr/>
        </p:nvSpPr>
        <p:spPr>
          <a:xfrm>
            <a:off x="8638029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4" name="object 624"/>
          <p:cNvSpPr/>
          <p:nvPr/>
        </p:nvSpPr>
        <p:spPr>
          <a:xfrm>
            <a:off x="8655336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5" name="object 625"/>
          <p:cNvSpPr/>
          <p:nvPr/>
        </p:nvSpPr>
        <p:spPr>
          <a:xfrm>
            <a:off x="8672643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6" name="object 626"/>
          <p:cNvSpPr/>
          <p:nvPr/>
        </p:nvSpPr>
        <p:spPr>
          <a:xfrm>
            <a:off x="8689950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7" name="object 627"/>
          <p:cNvSpPr/>
          <p:nvPr/>
        </p:nvSpPr>
        <p:spPr>
          <a:xfrm>
            <a:off x="8707257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8" name="object 628"/>
          <p:cNvSpPr/>
          <p:nvPr/>
        </p:nvSpPr>
        <p:spPr>
          <a:xfrm>
            <a:off x="8723699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9" name="object 629"/>
          <p:cNvSpPr/>
          <p:nvPr/>
        </p:nvSpPr>
        <p:spPr>
          <a:xfrm>
            <a:off x="8741005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0" name="object 630"/>
          <p:cNvSpPr/>
          <p:nvPr/>
        </p:nvSpPr>
        <p:spPr>
          <a:xfrm>
            <a:off x="8758313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1" name="object 631"/>
          <p:cNvSpPr/>
          <p:nvPr/>
        </p:nvSpPr>
        <p:spPr>
          <a:xfrm>
            <a:off x="8775620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2" name="object 632"/>
          <p:cNvSpPr/>
          <p:nvPr/>
        </p:nvSpPr>
        <p:spPr>
          <a:xfrm>
            <a:off x="8792926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3" name="object 633"/>
          <p:cNvSpPr/>
          <p:nvPr/>
        </p:nvSpPr>
        <p:spPr>
          <a:xfrm>
            <a:off x="8810234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4" name="object 634"/>
          <p:cNvSpPr/>
          <p:nvPr/>
        </p:nvSpPr>
        <p:spPr>
          <a:xfrm>
            <a:off x="8827541" y="1918174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5" name="object 635"/>
          <p:cNvSpPr/>
          <p:nvPr/>
        </p:nvSpPr>
        <p:spPr>
          <a:xfrm>
            <a:off x="8843982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6" name="object 636"/>
          <p:cNvSpPr/>
          <p:nvPr/>
        </p:nvSpPr>
        <p:spPr>
          <a:xfrm>
            <a:off x="8861290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7" name="object 637"/>
          <p:cNvSpPr/>
          <p:nvPr/>
        </p:nvSpPr>
        <p:spPr>
          <a:xfrm>
            <a:off x="8878596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8" name="object 638"/>
          <p:cNvSpPr/>
          <p:nvPr/>
        </p:nvSpPr>
        <p:spPr>
          <a:xfrm>
            <a:off x="8895904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9" name="object 639"/>
          <p:cNvSpPr/>
          <p:nvPr/>
        </p:nvSpPr>
        <p:spPr>
          <a:xfrm>
            <a:off x="8913210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0" name="object 640"/>
          <p:cNvSpPr/>
          <p:nvPr/>
        </p:nvSpPr>
        <p:spPr>
          <a:xfrm>
            <a:off x="8930517" y="1918174"/>
            <a:ext cx="7788" cy="0"/>
          </a:xfrm>
          <a:custGeom>
            <a:avLst/>
            <a:gdLst/>
            <a:ahLst/>
            <a:cxnLst/>
            <a:rect l="l" t="t" r="r" b="b"/>
            <a:pathLst>
              <a:path w="7788" h="0">
                <a:moveTo>
                  <a:pt x="0" y="0"/>
                </a:moveTo>
                <a:lnTo>
                  <a:pt x="7788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1" name="object 641"/>
          <p:cNvSpPr/>
          <p:nvPr/>
        </p:nvSpPr>
        <p:spPr>
          <a:xfrm>
            <a:off x="8946959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2" name="object 642"/>
          <p:cNvSpPr/>
          <p:nvPr/>
        </p:nvSpPr>
        <p:spPr>
          <a:xfrm>
            <a:off x="8964266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3" name="object 643"/>
          <p:cNvSpPr/>
          <p:nvPr/>
        </p:nvSpPr>
        <p:spPr>
          <a:xfrm>
            <a:off x="8981573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4" name="object 644"/>
          <p:cNvSpPr/>
          <p:nvPr/>
        </p:nvSpPr>
        <p:spPr>
          <a:xfrm>
            <a:off x="8998880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5" name="object 645"/>
          <p:cNvSpPr/>
          <p:nvPr/>
        </p:nvSpPr>
        <p:spPr>
          <a:xfrm>
            <a:off x="9016187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6" name="object 646"/>
          <p:cNvSpPr/>
          <p:nvPr/>
        </p:nvSpPr>
        <p:spPr>
          <a:xfrm>
            <a:off x="9033494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7" name="object 647"/>
          <p:cNvSpPr/>
          <p:nvPr/>
        </p:nvSpPr>
        <p:spPr>
          <a:xfrm>
            <a:off x="9049935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8" name="object 648"/>
          <p:cNvSpPr/>
          <p:nvPr/>
        </p:nvSpPr>
        <p:spPr>
          <a:xfrm>
            <a:off x="9067243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9" name="object 649"/>
          <p:cNvSpPr/>
          <p:nvPr/>
        </p:nvSpPr>
        <p:spPr>
          <a:xfrm>
            <a:off x="9084550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0" name="object 650"/>
          <p:cNvSpPr/>
          <p:nvPr/>
        </p:nvSpPr>
        <p:spPr>
          <a:xfrm>
            <a:off x="9101857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1" name="object 651"/>
          <p:cNvSpPr/>
          <p:nvPr/>
        </p:nvSpPr>
        <p:spPr>
          <a:xfrm>
            <a:off x="9119164" y="1918174"/>
            <a:ext cx="8653" cy="0"/>
          </a:xfrm>
          <a:custGeom>
            <a:avLst/>
            <a:gdLst/>
            <a:ahLst/>
            <a:cxnLst/>
            <a:rect l="l" t="t" r="r" b="b"/>
            <a:pathLst>
              <a:path w="8653" h="0">
                <a:moveTo>
                  <a:pt x="0" y="0"/>
                </a:moveTo>
                <a:lnTo>
                  <a:pt x="8653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2" name="object 652"/>
          <p:cNvSpPr/>
          <p:nvPr/>
        </p:nvSpPr>
        <p:spPr>
          <a:xfrm>
            <a:off x="9136471" y="1918174"/>
            <a:ext cx="5192" cy="0"/>
          </a:xfrm>
          <a:custGeom>
            <a:avLst/>
            <a:gdLst/>
            <a:ahLst/>
            <a:cxnLst/>
            <a:rect l="l" t="t" r="r" b="b"/>
            <a:pathLst>
              <a:path w="5192" h="0">
                <a:moveTo>
                  <a:pt x="0" y="0"/>
                </a:moveTo>
                <a:lnTo>
                  <a:pt x="5192" y="0"/>
                </a:lnTo>
              </a:path>
            </a:pathLst>
          </a:custGeom>
          <a:ln w="8573">
            <a:solidFill>
              <a:srgbClr val="5E64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3" name="object 653"/>
          <p:cNvSpPr/>
          <p:nvPr/>
        </p:nvSpPr>
        <p:spPr>
          <a:xfrm>
            <a:off x="400760" y="1234439"/>
            <a:ext cx="1479749" cy="130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4" name="object 654"/>
          <p:cNvSpPr/>
          <p:nvPr/>
        </p:nvSpPr>
        <p:spPr>
          <a:xfrm>
            <a:off x="4455792" y="1557217"/>
            <a:ext cx="1839734" cy="338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5" name="object 655"/>
          <p:cNvSpPr/>
          <p:nvPr/>
        </p:nvSpPr>
        <p:spPr>
          <a:xfrm>
            <a:off x="653443" y="1529518"/>
            <a:ext cx="2821042" cy="394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6" name="object 656"/>
          <p:cNvSpPr/>
          <p:nvPr/>
        </p:nvSpPr>
        <p:spPr>
          <a:xfrm>
            <a:off x="7272508" y="1549427"/>
            <a:ext cx="1476287" cy="3748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7" name="object 657"/>
          <p:cNvSpPr/>
          <p:nvPr/>
        </p:nvSpPr>
        <p:spPr>
          <a:xfrm>
            <a:off x="312074" y="1311385"/>
            <a:ext cx="8831925" cy="5380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抽取知识示例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29460"/>
            <a:ext cx="9144000" cy="5164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使用RDF来表示抽取出来的知识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816725" cy="8826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支持复杂的结构化</a:t>
            </a:r>
            <a:r>
              <a:rPr dirty="0" smtClean="0" sz="2600" spc="-5">
                <a:latin typeface="Microsoft YaHei UI"/>
                <a:cs typeface="Microsoft YaHei UI"/>
              </a:rPr>
              <a:t>qu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y，</a:t>
            </a:r>
            <a:r>
              <a:rPr dirty="0" smtClean="0" sz="2600" spc="-5">
                <a:latin typeface="Microsoft YaHei UI"/>
                <a:cs typeface="Microsoft YaHei UI"/>
              </a:rPr>
              <a:t>SP</a:t>
            </a:r>
            <a:r>
              <a:rPr dirty="0" smtClean="0" sz="2600" spc="-10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5">
                <a:latin typeface="Microsoft YaHei UI"/>
                <a:cs typeface="Microsoft YaHei UI"/>
              </a:rPr>
              <a:t>Q</a:t>
            </a:r>
            <a:r>
              <a:rPr dirty="0" smtClean="0" sz="2600" spc="0">
                <a:latin typeface="Microsoft YaHei UI"/>
                <a:cs typeface="Microsoft YaHei UI"/>
              </a:rPr>
              <a:t>L语言查询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支持与Web上其他数据集的链接和集成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1207" y="2637132"/>
            <a:ext cx="6873143" cy="3973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D</a:t>
            </a:r>
            <a:r>
              <a:rPr dirty="0" smtClean="0" sz="4000" spc="5">
                <a:latin typeface="Microsoft YaHei UI"/>
                <a:cs typeface="Microsoft YaHei UI"/>
              </a:rPr>
              <a:t>B</a:t>
            </a:r>
            <a:r>
              <a:rPr dirty="0" smtClean="0" sz="4000" spc="0">
                <a:latin typeface="Microsoft YaHei UI"/>
                <a:cs typeface="Microsoft YaHei UI"/>
              </a:rPr>
              <a:t>P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d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0">
                <a:latin typeface="Microsoft YaHei UI"/>
                <a:cs typeface="Microsoft YaHei UI"/>
              </a:rPr>
              <a:t>a综述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4245" y="1216024"/>
            <a:ext cx="1792442" cy="469830"/>
          </a:xfrm>
          <a:custGeom>
            <a:avLst/>
            <a:gdLst/>
            <a:ahLst/>
            <a:cxnLst/>
            <a:rect l="l" t="t" r="r" b="b"/>
            <a:pathLst>
              <a:path w="1792442" h="469830">
                <a:moveTo>
                  <a:pt x="0" y="469830"/>
                </a:moveTo>
                <a:lnTo>
                  <a:pt x="1792442" y="469830"/>
                </a:lnTo>
                <a:lnTo>
                  <a:pt x="1792442" y="0"/>
                </a:lnTo>
                <a:lnTo>
                  <a:pt x="0" y="0"/>
                </a:lnTo>
                <a:lnTo>
                  <a:pt x="0" y="469830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766572" y="1216024"/>
            <a:ext cx="5418576" cy="469830"/>
          </a:xfrm>
          <a:custGeom>
            <a:avLst/>
            <a:gdLst/>
            <a:ahLst/>
            <a:cxnLst/>
            <a:rect l="l" t="t" r="r" b="b"/>
            <a:pathLst>
              <a:path w="5418576" h="469830">
                <a:moveTo>
                  <a:pt x="0" y="469830"/>
                </a:moveTo>
                <a:lnTo>
                  <a:pt x="5418576" y="469830"/>
                </a:lnTo>
                <a:lnTo>
                  <a:pt x="5418576" y="0"/>
                </a:lnTo>
                <a:lnTo>
                  <a:pt x="0" y="0"/>
                </a:lnTo>
                <a:lnTo>
                  <a:pt x="0" y="469830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74245" y="1685930"/>
            <a:ext cx="1792442" cy="492089"/>
          </a:xfrm>
          <a:custGeom>
            <a:avLst/>
            <a:gdLst/>
            <a:ahLst/>
            <a:cxnLst/>
            <a:rect l="l" t="t" r="r" b="b"/>
            <a:pathLst>
              <a:path w="1792442" h="492089">
                <a:moveTo>
                  <a:pt x="0" y="492089"/>
                </a:moveTo>
                <a:lnTo>
                  <a:pt x="1792442" y="492089"/>
                </a:lnTo>
                <a:lnTo>
                  <a:pt x="1792442" y="0"/>
                </a:lnTo>
                <a:lnTo>
                  <a:pt x="0" y="0"/>
                </a:lnTo>
                <a:lnTo>
                  <a:pt x="0" y="492089"/>
                </a:lnTo>
                <a:close/>
              </a:path>
            </a:pathLst>
          </a:custGeom>
          <a:solidFill>
            <a:srgbClr val="E9EDF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766572" y="1685930"/>
            <a:ext cx="5418576" cy="492089"/>
          </a:xfrm>
          <a:custGeom>
            <a:avLst/>
            <a:gdLst/>
            <a:ahLst/>
            <a:cxnLst/>
            <a:rect l="l" t="t" r="r" b="b"/>
            <a:pathLst>
              <a:path w="5418576" h="492089">
                <a:moveTo>
                  <a:pt x="0" y="492089"/>
                </a:moveTo>
                <a:lnTo>
                  <a:pt x="5418576" y="492089"/>
                </a:lnTo>
                <a:lnTo>
                  <a:pt x="5418576" y="0"/>
                </a:lnTo>
                <a:lnTo>
                  <a:pt x="0" y="0"/>
                </a:lnTo>
                <a:lnTo>
                  <a:pt x="0" y="492089"/>
                </a:lnTo>
                <a:close/>
              </a:path>
            </a:pathLst>
          </a:custGeom>
          <a:solidFill>
            <a:srgbClr val="E9EDF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974245" y="2177970"/>
            <a:ext cx="1792442" cy="492089"/>
          </a:xfrm>
          <a:custGeom>
            <a:avLst/>
            <a:gdLst/>
            <a:ahLst/>
            <a:cxnLst/>
            <a:rect l="l" t="t" r="r" b="b"/>
            <a:pathLst>
              <a:path w="1792442" h="492089">
                <a:moveTo>
                  <a:pt x="0" y="492089"/>
                </a:moveTo>
                <a:lnTo>
                  <a:pt x="1792442" y="492089"/>
                </a:lnTo>
                <a:lnTo>
                  <a:pt x="1792442" y="0"/>
                </a:lnTo>
                <a:lnTo>
                  <a:pt x="0" y="0"/>
                </a:lnTo>
                <a:lnTo>
                  <a:pt x="0" y="492089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766572" y="2177970"/>
            <a:ext cx="5418576" cy="492089"/>
          </a:xfrm>
          <a:custGeom>
            <a:avLst/>
            <a:gdLst/>
            <a:ahLst/>
            <a:cxnLst/>
            <a:rect l="l" t="t" r="r" b="b"/>
            <a:pathLst>
              <a:path w="5418576" h="492089">
                <a:moveTo>
                  <a:pt x="0" y="492089"/>
                </a:moveTo>
                <a:lnTo>
                  <a:pt x="5418576" y="492089"/>
                </a:lnTo>
                <a:lnTo>
                  <a:pt x="5418576" y="0"/>
                </a:lnTo>
                <a:lnTo>
                  <a:pt x="0" y="0"/>
                </a:lnTo>
                <a:lnTo>
                  <a:pt x="0" y="492089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974245" y="2670060"/>
            <a:ext cx="1792442" cy="701098"/>
          </a:xfrm>
          <a:custGeom>
            <a:avLst/>
            <a:gdLst/>
            <a:ahLst/>
            <a:cxnLst/>
            <a:rect l="l" t="t" r="r" b="b"/>
            <a:pathLst>
              <a:path w="1792442" h="701098">
                <a:moveTo>
                  <a:pt x="0" y="701098"/>
                </a:moveTo>
                <a:lnTo>
                  <a:pt x="1792442" y="701098"/>
                </a:lnTo>
                <a:lnTo>
                  <a:pt x="1792442" y="0"/>
                </a:lnTo>
                <a:lnTo>
                  <a:pt x="0" y="0"/>
                </a:lnTo>
                <a:lnTo>
                  <a:pt x="0" y="701098"/>
                </a:lnTo>
                <a:close/>
              </a:path>
            </a:pathLst>
          </a:custGeom>
          <a:solidFill>
            <a:srgbClr val="E9EDF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766572" y="2670060"/>
            <a:ext cx="5418576" cy="701098"/>
          </a:xfrm>
          <a:custGeom>
            <a:avLst/>
            <a:gdLst/>
            <a:ahLst/>
            <a:cxnLst/>
            <a:rect l="l" t="t" r="r" b="b"/>
            <a:pathLst>
              <a:path w="5418576" h="701098">
                <a:moveTo>
                  <a:pt x="0" y="701098"/>
                </a:moveTo>
                <a:lnTo>
                  <a:pt x="5418576" y="701098"/>
                </a:lnTo>
                <a:lnTo>
                  <a:pt x="5418576" y="0"/>
                </a:lnTo>
                <a:lnTo>
                  <a:pt x="0" y="0"/>
                </a:lnTo>
                <a:lnTo>
                  <a:pt x="0" y="701098"/>
                </a:lnTo>
                <a:close/>
              </a:path>
            </a:pathLst>
          </a:custGeom>
          <a:solidFill>
            <a:srgbClr val="E9EDF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74245" y="3371158"/>
            <a:ext cx="1792442" cy="701098"/>
          </a:xfrm>
          <a:custGeom>
            <a:avLst/>
            <a:gdLst/>
            <a:ahLst/>
            <a:cxnLst/>
            <a:rect l="l" t="t" r="r" b="b"/>
            <a:pathLst>
              <a:path w="1792442" h="701098">
                <a:moveTo>
                  <a:pt x="0" y="701098"/>
                </a:moveTo>
                <a:lnTo>
                  <a:pt x="1792442" y="701098"/>
                </a:lnTo>
                <a:lnTo>
                  <a:pt x="1792442" y="0"/>
                </a:lnTo>
                <a:lnTo>
                  <a:pt x="0" y="0"/>
                </a:lnTo>
                <a:lnTo>
                  <a:pt x="0" y="701098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766572" y="3371158"/>
            <a:ext cx="5418576" cy="701098"/>
          </a:xfrm>
          <a:custGeom>
            <a:avLst/>
            <a:gdLst/>
            <a:ahLst/>
            <a:cxnLst/>
            <a:rect l="l" t="t" r="r" b="b"/>
            <a:pathLst>
              <a:path w="5418576" h="701098">
                <a:moveTo>
                  <a:pt x="0" y="701098"/>
                </a:moveTo>
                <a:lnTo>
                  <a:pt x="5418576" y="701098"/>
                </a:lnTo>
                <a:lnTo>
                  <a:pt x="5418576" y="0"/>
                </a:lnTo>
                <a:lnTo>
                  <a:pt x="0" y="0"/>
                </a:lnTo>
                <a:lnTo>
                  <a:pt x="0" y="701098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74245" y="4072257"/>
            <a:ext cx="1792442" cy="1310749"/>
          </a:xfrm>
          <a:custGeom>
            <a:avLst/>
            <a:gdLst/>
            <a:ahLst/>
            <a:cxnLst/>
            <a:rect l="l" t="t" r="r" b="b"/>
            <a:pathLst>
              <a:path w="1792442" h="1310749">
                <a:moveTo>
                  <a:pt x="0" y="1310749"/>
                </a:moveTo>
                <a:lnTo>
                  <a:pt x="1792442" y="1310749"/>
                </a:lnTo>
                <a:lnTo>
                  <a:pt x="1792442" y="0"/>
                </a:lnTo>
                <a:lnTo>
                  <a:pt x="0" y="0"/>
                </a:lnTo>
                <a:lnTo>
                  <a:pt x="0" y="1310749"/>
                </a:lnTo>
                <a:close/>
              </a:path>
            </a:pathLst>
          </a:custGeom>
          <a:solidFill>
            <a:srgbClr val="E9EDF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766572" y="4072257"/>
            <a:ext cx="5418576" cy="1310749"/>
          </a:xfrm>
          <a:custGeom>
            <a:avLst/>
            <a:gdLst/>
            <a:ahLst/>
            <a:cxnLst/>
            <a:rect l="l" t="t" r="r" b="b"/>
            <a:pathLst>
              <a:path w="5418576" h="1310749">
                <a:moveTo>
                  <a:pt x="0" y="1310749"/>
                </a:moveTo>
                <a:lnTo>
                  <a:pt x="5418576" y="1310749"/>
                </a:lnTo>
                <a:lnTo>
                  <a:pt x="5418576" y="0"/>
                </a:lnTo>
                <a:lnTo>
                  <a:pt x="0" y="0"/>
                </a:lnTo>
                <a:lnTo>
                  <a:pt x="0" y="1310749"/>
                </a:lnTo>
                <a:close/>
              </a:path>
            </a:pathLst>
          </a:custGeom>
          <a:solidFill>
            <a:srgbClr val="E9EDF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74245" y="5383057"/>
            <a:ext cx="1792442" cy="492089"/>
          </a:xfrm>
          <a:custGeom>
            <a:avLst/>
            <a:gdLst/>
            <a:ahLst/>
            <a:cxnLst/>
            <a:rect l="l" t="t" r="r" b="b"/>
            <a:pathLst>
              <a:path w="1792442" h="492089">
                <a:moveTo>
                  <a:pt x="0" y="492089"/>
                </a:moveTo>
                <a:lnTo>
                  <a:pt x="1792442" y="492089"/>
                </a:lnTo>
                <a:lnTo>
                  <a:pt x="1792442" y="0"/>
                </a:lnTo>
                <a:lnTo>
                  <a:pt x="0" y="0"/>
                </a:lnTo>
                <a:lnTo>
                  <a:pt x="0" y="492089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766572" y="5383057"/>
            <a:ext cx="5418576" cy="492089"/>
          </a:xfrm>
          <a:custGeom>
            <a:avLst/>
            <a:gdLst/>
            <a:ahLst/>
            <a:cxnLst/>
            <a:rect l="l" t="t" r="r" b="b"/>
            <a:pathLst>
              <a:path w="5418576" h="492089">
                <a:moveTo>
                  <a:pt x="0" y="492089"/>
                </a:moveTo>
                <a:lnTo>
                  <a:pt x="5418576" y="492089"/>
                </a:lnTo>
                <a:lnTo>
                  <a:pt x="5418576" y="0"/>
                </a:lnTo>
                <a:lnTo>
                  <a:pt x="0" y="0"/>
                </a:lnTo>
                <a:lnTo>
                  <a:pt x="0" y="492089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74245" y="5875147"/>
            <a:ext cx="1792442" cy="492089"/>
          </a:xfrm>
          <a:custGeom>
            <a:avLst/>
            <a:gdLst/>
            <a:ahLst/>
            <a:cxnLst/>
            <a:rect l="l" t="t" r="r" b="b"/>
            <a:pathLst>
              <a:path w="1792442" h="492089">
                <a:moveTo>
                  <a:pt x="0" y="492089"/>
                </a:moveTo>
                <a:lnTo>
                  <a:pt x="1792442" y="492089"/>
                </a:lnTo>
                <a:lnTo>
                  <a:pt x="1792442" y="0"/>
                </a:lnTo>
                <a:lnTo>
                  <a:pt x="0" y="0"/>
                </a:lnTo>
                <a:lnTo>
                  <a:pt x="0" y="492089"/>
                </a:lnTo>
                <a:close/>
              </a:path>
            </a:pathLst>
          </a:custGeom>
          <a:solidFill>
            <a:srgbClr val="E9EDF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766572" y="5875147"/>
            <a:ext cx="5418576" cy="492089"/>
          </a:xfrm>
          <a:custGeom>
            <a:avLst/>
            <a:gdLst/>
            <a:ahLst/>
            <a:cxnLst/>
            <a:rect l="l" t="t" r="r" b="b"/>
            <a:pathLst>
              <a:path w="5418576" h="492089">
                <a:moveTo>
                  <a:pt x="0" y="492089"/>
                </a:moveTo>
                <a:lnTo>
                  <a:pt x="5418576" y="492089"/>
                </a:lnTo>
                <a:lnTo>
                  <a:pt x="5418576" y="0"/>
                </a:lnTo>
                <a:lnTo>
                  <a:pt x="0" y="0"/>
                </a:lnTo>
                <a:lnTo>
                  <a:pt x="0" y="492089"/>
                </a:lnTo>
                <a:close/>
              </a:path>
            </a:pathLst>
          </a:custGeom>
          <a:solidFill>
            <a:srgbClr val="E9EDF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74245" y="6367237"/>
            <a:ext cx="1792442" cy="487586"/>
          </a:xfrm>
          <a:custGeom>
            <a:avLst/>
            <a:gdLst/>
            <a:ahLst/>
            <a:cxnLst/>
            <a:rect l="l" t="t" r="r" b="b"/>
            <a:pathLst>
              <a:path w="1792442" h="487586">
                <a:moveTo>
                  <a:pt x="1792442" y="487586"/>
                </a:moveTo>
                <a:lnTo>
                  <a:pt x="1792442" y="0"/>
                </a:lnTo>
                <a:lnTo>
                  <a:pt x="0" y="0"/>
                </a:lnTo>
                <a:lnTo>
                  <a:pt x="0" y="487586"/>
                </a:lnTo>
                <a:lnTo>
                  <a:pt x="1792442" y="487586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766572" y="6367237"/>
            <a:ext cx="5418576" cy="487586"/>
          </a:xfrm>
          <a:custGeom>
            <a:avLst/>
            <a:gdLst/>
            <a:ahLst/>
            <a:cxnLst/>
            <a:rect l="l" t="t" r="r" b="b"/>
            <a:pathLst>
              <a:path w="5418576" h="487586">
                <a:moveTo>
                  <a:pt x="5418576" y="0"/>
                </a:moveTo>
                <a:lnTo>
                  <a:pt x="0" y="0"/>
                </a:lnTo>
                <a:lnTo>
                  <a:pt x="0" y="487586"/>
                </a:lnTo>
                <a:lnTo>
                  <a:pt x="5418576" y="487586"/>
                </a:lnTo>
                <a:lnTo>
                  <a:pt x="5418576" y="0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053142" y="1223682"/>
            <a:ext cx="85153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Co</a:t>
            </a:r>
            <a:r>
              <a:rPr dirty="0" smtClean="0" sz="2000" spc="-25">
                <a:latin typeface="Calibri"/>
                <a:cs typeface="Calibri"/>
              </a:rPr>
              <a:t>n</a:t>
            </a:r>
            <a:r>
              <a:rPr dirty="0" smtClean="0" sz="2000" spc="-25">
                <a:latin typeface="Calibri"/>
                <a:cs typeface="Calibri"/>
              </a:rPr>
              <a:t>t</a:t>
            </a:r>
            <a:r>
              <a:rPr dirty="0" smtClean="0" sz="2000" spc="0">
                <a:latin typeface="Calibri"/>
                <a:cs typeface="Calibri"/>
              </a:rPr>
              <a:t>e</a:t>
            </a:r>
            <a:r>
              <a:rPr dirty="0" smtClean="0" sz="2000" spc="-25">
                <a:latin typeface="Calibri"/>
                <a:cs typeface="Calibri"/>
              </a:rPr>
              <a:t>n</a:t>
            </a:r>
            <a:r>
              <a:rPr dirty="0" smtClean="0" sz="2000" spc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45710" y="1223682"/>
            <a:ext cx="259397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E</a:t>
            </a:r>
            <a:r>
              <a:rPr dirty="0" smtClean="0" sz="2000" spc="-25">
                <a:latin typeface="Calibri"/>
                <a:cs typeface="Calibri"/>
              </a:rPr>
              <a:t>n</a:t>
            </a:r>
            <a:r>
              <a:rPr dirty="0" smtClean="0" sz="2000" spc="0">
                <a:latin typeface="Calibri"/>
                <a:cs typeface="Calibri"/>
              </a:rPr>
              <a:t>tit</a:t>
            </a:r>
            <a:r>
              <a:rPr dirty="0" smtClean="0" sz="2000" spc="-10">
                <a:latin typeface="Calibri"/>
                <a:cs typeface="Calibri"/>
              </a:rPr>
              <a:t>i</a:t>
            </a:r>
            <a:r>
              <a:rPr dirty="0" smtClean="0" sz="2000" spc="0">
                <a:latin typeface="Calibri"/>
                <a:cs typeface="Calibri"/>
              </a:rPr>
              <a:t>es of</a:t>
            </a:r>
            <a:r>
              <a:rPr dirty="0" smtClean="0" sz="2000" spc="-10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public</a:t>
            </a:r>
            <a:r>
              <a:rPr dirty="0" smtClean="0" sz="2000" spc="-10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i</a:t>
            </a:r>
            <a:r>
              <a:rPr dirty="0" smtClean="0" sz="2000" spc="-25">
                <a:latin typeface="Calibri"/>
                <a:cs typeface="Calibri"/>
              </a:rPr>
              <a:t>n</a:t>
            </a:r>
            <a:r>
              <a:rPr dirty="0" smtClean="0" sz="2000" spc="-25">
                <a:latin typeface="Calibri"/>
                <a:cs typeface="Calibri"/>
              </a:rPr>
              <a:t>t</a:t>
            </a:r>
            <a:r>
              <a:rPr dirty="0" smtClean="0" sz="2000" spc="0">
                <a:latin typeface="Calibri"/>
                <a:cs typeface="Calibri"/>
              </a:rPr>
              <a:t>e</a:t>
            </a:r>
            <a:r>
              <a:rPr dirty="0" smtClean="0" sz="2000" spc="-30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e</a:t>
            </a:r>
            <a:r>
              <a:rPr dirty="0" smtClean="0" sz="2000" spc="-30">
                <a:latin typeface="Calibri"/>
                <a:cs typeface="Calibri"/>
              </a:rPr>
              <a:t>s</a:t>
            </a:r>
            <a:r>
              <a:rPr dirty="0" smtClean="0" sz="2000" spc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53142" y="1715721"/>
            <a:ext cx="769620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25">
                <a:latin typeface="Calibri"/>
                <a:cs typeface="Calibri"/>
              </a:rPr>
              <a:t>F</a:t>
            </a:r>
            <a:r>
              <a:rPr dirty="0" smtClean="0" sz="2000" spc="0">
                <a:latin typeface="Calibri"/>
                <a:cs typeface="Calibri"/>
              </a:rPr>
              <a:t>or</a:t>
            </a:r>
            <a:r>
              <a:rPr dirty="0" smtClean="0" sz="2000" spc="-10">
                <a:latin typeface="Calibri"/>
                <a:cs typeface="Calibri"/>
              </a:rPr>
              <a:t>m</a:t>
            </a:r>
            <a:r>
              <a:rPr dirty="0" smtClean="0" sz="2000" spc="-25">
                <a:latin typeface="Calibri"/>
                <a:cs typeface="Calibri"/>
              </a:rPr>
              <a:t>a</a:t>
            </a:r>
            <a:r>
              <a:rPr dirty="0" smtClean="0" sz="2000" spc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45710" y="1715721"/>
            <a:ext cx="178625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R</a:t>
            </a:r>
            <a:r>
              <a:rPr dirty="0" smtClean="0" sz="2000" spc="5">
                <a:latin typeface="Calibri"/>
                <a:cs typeface="Calibri"/>
              </a:rPr>
              <a:t>D</a:t>
            </a:r>
            <a:r>
              <a:rPr dirty="0" smtClean="0" sz="2000" spc="-204">
                <a:latin typeface="Calibri"/>
                <a:cs typeface="Calibri"/>
              </a:rPr>
              <a:t>F</a:t>
            </a:r>
            <a:r>
              <a:rPr dirty="0" smtClean="0" sz="2000" spc="0">
                <a:latin typeface="Calibri"/>
                <a:cs typeface="Calibri"/>
              </a:rPr>
              <a:t>,</a:t>
            </a:r>
            <a:r>
              <a:rPr dirty="0" smtClean="0" sz="2000" spc="-30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API, </a:t>
            </a:r>
            <a:r>
              <a:rPr dirty="0" smtClean="0" sz="2000" spc="5">
                <a:latin typeface="Calibri"/>
                <a:cs typeface="Calibri"/>
              </a:rPr>
              <a:t>S</a:t>
            </a:r>
            <a:r>
              <a:rPr dirty="0" smtClean="0" sz="2000" spc="-150">
                <a:latin typeface="Calibri"/>
                <a:cs typeface="Calibri"/>
              </a:rPr>
              <a:t>P</a:t>
            </a:r>
            <a:r>
              <a:rPr dirty="0" smtClean="0" sz="2000" spc="0">
                <a:latin typeface="Calibri"/>
                <a:cs typeface="Calibri"/>
              </a:rPr>
              <a:t>A</a:t>
            </a:r>
            <a:r>
              <a:rPr dirty="0" smtClean="0" sz="2000" spc="-20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QL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53142" y="2208015"/>
            <a:ext cx="829944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Sou</a:t>
            </a:r>
            <a:r>
              <a:rPr dirty="0" smtClean="0" sz="2000" spc="-30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45710" y="2208015"/>
            <a:ext cx="2802890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Wikipedia,</a:t>
            </a:r>
            <a:r>
              <a:rPr dirty="0" smtClean="0" sz="2000" spc="-20">
                <a:latin typeface="Calibri"/>
                <a:cs typeface="Calibri"/>
              </a:rPr>
              <a:t> </a:t>
            </a:r>
            <a:r>
              <a:rPr dirty="0" smtClean="0" sz="2000" spc="-150">
                <a:latin typeface="Calibri"/>
                <a:cs typeface="Calibri"/>
              </a:rPr>
              <a:t>Y</a:t>
            </a:r>
            <a:r>
              <a:rPr dirty="0" smtClean="0" sz="2000" spc="-10">
                <a:latin typeface="Calibri"/>
                <a:cs typeface="Calibri"/>
              </a:rPr>
              <a:t>A</a:t>
            </a:r>
            <a:r>
              <a:rPr dirty="0" smtClean="0" sz="2000" spc="0">
                <a:latin typeface="Calibri"/>
                <a:cs typeface="Calibri"/>
              </a:rPr>
              <a:t>GO</a:t>
            </a:r>
            <a:r>
              <a:rPr dirty="0" smtClean="0" sz="2000" spc="5">
                <a:latin typeface="Calibri"/>
                <a:cs typeface="Calibri"/>
              </a:rPr>
              <a:t>/</a:t>
            </a:r>
            <a:r>
              <a:rPr dirty="0" smtClean="0" sz="2000" spc="-80">
                <a:latin typeface="Calibri"/>
                <a:cs typeface="Calibri"/>
              </a:rPr>
              <a:t>W</a:t>
            </a:r>
            <a:r>
              <a:rPr dirty="0" smtClean="0" sz="2000" spc="0">
                <a:latin typeface="Calibri"/>
                <a:cs typeface="Calibri"/>
              </a:rPr>
              <a:t>o</a:t>
            </a:r>
            <a:r>
              <a:rPr dirty="0" smtClean="0" sz="2000" spc="-30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dN</a:t>
            </a:r>
            <a:r>
              <a:rPr dirty="0" smtClean="0" sz="2000" spc="-10">
                <a:latin typeface="Calibri"/>
                <a:cs typeface="Calibri"/>
              </a:rPr>
              <a:t>e</a:t>
            </a:r>
            <a:r>
              <a:rPr dirty="0" smtClean="0" sz="2000" spc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3142" y="2700308"/>
            <a:ext cx="157416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Main</a:t>
            </a:r>
            <a:r>
              <a:rPr dirty="0" smtClean="0" sz="2000" spc="-20">
                <a:latin typeface="Calibri"/>
                <a:cs typeface="Calibri"/>
              </a:rPr>
              <a:t> </a:t>
            </a:r>
            <a:r>
              <a:rPr dirty="0" smtClean="0" sz="2000" spc="-30">
                <a:latin typeface="Calibri"/>
                <a:cs typeface="Calibri"/>
              </a:rPr>
              <a:t>s</a:t>
            </a:r>
            <a:r>
              <a:rPr dirty="0" smtClean="0" sz="2000" spc="0">
                <a:latin typeface="Calibri"/>
                <a:cs typeface="Calibri"/>
              </a:rPr>
              <a:t>t</a:t>
            </a:r>
            <a:r>
              <a:rPr dirty="0" smtClean="0" sz="2000" spc="-30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en</a:t>
            </a:r>
            <a:r>
              <a:rPr dirty="0" smtClean="0" sz="2000" spc="-30">
                <a:latin typeface="Calibri"/>
                <a:cs typeface="Calibri"/>
              </a:rPr>
              <a:t>g</a:t>
            </a:r>
            <a:r>
              <a:rPr dirty="0" smtClean="0" sz="2000" spc="0">
                <a:latin typeface="Calibri"/>
                <a:cs typeface="Calibri"/>
              </a:rPr>
              <a:t>ths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45710" y="2700308"/>
            <a:ext cx="3314065" cy="6356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dirty="0" smtClean="0" sz="2000" spc="-25">
                <a:latin typeface="Calibri"/>
                <a:cs typeface="Calibri"/>
              </a:rPr>
              <a:t>F</a:t>
            </a:r>
            <a:r>
              <a:rPr dirty="0" smtClean="0" sz="2000" spc="0">
                <a:latin typeface="Calibri"/>
                <a:cs typeface="Calibri"/>
              </a:rPr>
              <a:t>ocus</a:t>
            </a:r>
            <a:r>
              <a:rPr dirty="0" smtClean="0" sz="2000" spc="-25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on</a:t>
            </a:r>
            <a:r>
              <a:rPr dirty="0" smtClean="0" sz="2000" spc="-20">
                <a:latin typeface="Calibri"/>
                <a:cs typeface="Calibri"/>
              </a:rPr>
              <a:t> </a:t>
            </a:r>
            <a:r>
              <a:rPr dirty="0" smtClean="0" sz="2000" spc="-10">
                <a:latin typeface="Calibri"/>
                <a:cs typeface="Calibri"/>
              </a:rPr>
              <a:t>c</a:t>
            </a:r>
            <a:r>
              <a:rPr dirty="0" smtClean="0" sz="2000" spc="-15">
                <a:latin typeface="Calibri"/>
                <a:cs typeface="Calibri"/>
              </a:rPr>
              <a:t>o</a:t>
            </a:r>
            <a:r>
              <a:rPr dirty="0" smtClean="0" sz="2000" spc="-30">
                <a:latin typeface="Calibri"/>
                <a:cs typeface="Calibri"/>
              </a:rPr>
              <a:t>v</a:t>
            </a:r>
            <a:r>
              <a:rPr dirty="0" smtClean="0" sz="2000" spc="0">
                <a:latin typeface="Calibri"/>
                <a:cs typeface="Calibri"/>
              </a:rPr>
              <a:t>e</a:t>
            </a:r>
            <a:r>
              <a:rPr dirty="0" smtClean="0" sz="2000" spc="-45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a</a:t>
            </a:r>
            <a:r>
              <a:rPr dirty="0" smtClean="0" sz="2000" spc="-10">
                <a:latin typeface="Calibri"/>
                <a:cs typeface="Calibri"/>
              </a:rPr>
              <a:t>g</a:t>
            </a:r>
            <a:r>
              <a:rPr dirty="0" smtClean="0" sz="2000" spc="0">
                <a:latin typeface="Calibri"/>
                <a:cs typeface="Calibri"/>
              </a:rPr>
              <a:t>e,</a:t>
            </a:r>
            <a:r>
              <a:rPr dirty="0" smtClean="0" sz="2000" spc="0">
                <a:latin typeface="Calibri"/>
                <a:cs typeface="Calibri"/>
              </a:rPr>
              <a:t>   </a:t>
            </a:r>
            <a:r>
              <a:rPr dirty="0" smtClean="0" sz="2000" spc="0">
                <a:latin typeface="Calibri"/>
                <a:cs typeface="Calibri"/>
              </a:rPr>
              <a:t> i</a:t>
            </a:r>
            <a:r>
              <a:rPr dirty="0" smtClean="0" sz="2000" spc="-25">
                <a:latin typeface="Calibri"/>
                <a:cs typeface="Calibri"/>
              </a:rPr>
              <a:t>n</a:t>
            </a:r>
            <a:r>
              <a:rPr dirty="0" smtClean="0" sz="2000" spc="-25">
                <a:latin typeface="Calibri"/>
                <a:cs typeface="Calibri"/>
              </a:rPr>
              <a:t>t</a:t>
            </a:r>
            <a:r>
              <a:rPr dirty="0" smtClean="0" sz="2000" spc="0">
                <a:latin typeface="Calibri"/>
                <a:cs typeface="Calibri"/>
              </a:rPr>
              <a:t>er</a:t>
            </a:r>
            <a:r>
              <a:rPr dirty="0" smtClean="0" sz="2000" spc="-10">
                <a:latin typeface="Calibri"/>
                <a:cs typeface="Calibri"/>
              </a:rPr>
              <a:t>l</a:t>
            </a:r>
            <a:r>
              <a:rPr dirty="0" smtClean="0" sz="2000" spc="0">
                <a:latin typeface="Calibri"/>
                <a:cs typeface="Calibri"/>
              </a:rPr>
              <a:t>inking with</a:t>
            </a:r>
            <a:r>
              <a:rPr dirty="0" smtClean="0" sz="2000" spc="-10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other d</a:t>
            </a:r>
            <a:r>
              <a:rPr dirty="0" smtClean="0" sz="2000" spc="-25">
                <a:latin typeface="Calibri"/>
                <a:cs typeface="Calibri"/>
              </a:rPr>
              <a:t>a</a:t>
            </a:r>
            <a:r>
              <a:rPr dirty="0" smtClean="0" sz="2000" spc="-25">
                <a:latin typeface="Calibri"/>
                <a:cs typeface="Calibri"/>
              </a:rPr>
              <a:t>t</a:t>
            </a:r>
            <a:r>
              <a:rPr dirty="0" smtClean="0" sz="2000" spc="0">
                <a:latin typeface="Calibri"/>
                <a:cs typeface="Calibri"/>
              </a:rPr>
              <a:t>a s</a:t>
            </a:r>
            <a:r>
              <a:rPr dirty="0" smtClean="0" sz="2000" spc="-15">
                <a:latin typeface="Calibri"/>
                <a:cs typeface="Calibri"/>
              </a:rPr>
              <a:t>e</a:t>
            </a:r>
            <a:r>
              <a:rPr dirty="0" smtClean="0" sz="2000" spc="0">
                <a:latin typeface="Calibri"/>
                <a:cs typeface="Calibri"/>
              </a:rPr>
              <a:t>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3142" y="3401407"/>
            <a:ext cx="108140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185">
                <a:latin typeface="Calibri"/>
                <a:cs typeface="Calibri"/>
              </a:rPr>
              <a:t>T</a:t>
            </a:r>
            <a:r>
              <a:rPr dirty="0" smtClean="0" sz="2000" spc="0">
                <a:latin typeface="Calibri"/>
                <a:cs typeface="Calibri"/>
              </a:rPr>
              <a:t>echnique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5710" y="3401407"/>
            <a:ext cx="5275580" cy="6356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Ext</a:t>
            </a:r>
            <a:r>
              <a:rPr dirty="0" smtClean="0" sz="2000" spc="-45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action</a:t>
            </a:r>
            <a:r>
              <a:rPr dirty="0" smtClean="0" sz="2000" spc="-20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f</a:t>
            </a:r>
            <a:r>
              <a:rPr dirty="0" smtClean="0" sz="2000" spc="-40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om Wik</a:t>
            </a:r>
            <a:r>
              <a:rPr dirty="0" smtClean="0" sz="2000" spc="-10">
                <a:latin typeface="Calibri"/>
                <a:cs typeface="Calibri"/>
              </a:rPr>
              <a:t>i</a:t>
            </a:r>
            <a:r>
              <a:rPr dirty="0" smtClean="0" sz="2000" spc="0">
                <a:latin typeface="Calibri"/>
                <a:cs typeface="Calibri"/>
              </a:rPr>
              <a:t>pedia + manual</a:t>
            </a:r>
            <a:r>
              <a:rPr dirty="0" smtClean="0" sz="2000" spc="-15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supe</a:t>
            </a:r>
            <a:r>
              <a:rPr dirty="0" smtClean="0" sz="2000" spc="15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v</a:t>
            </a:r>
            <a:r>
              <a:rPr dirty="0" smtClean="0" sz="2000" spc="-10">
                <a:latin typeface="Calibri"/>
                <a:cs typeface="Calibri"/>
              </a:rPr>
              <a:t>i</a:t>
            </a:r>
            <a:r>
              <a:rPr dirty="0" smtClean="0" sz="2000" spc="0">
                <a:latin typeface="Calibri"/>
                <a:cs typeface="Calibri"/>
              </a:rPr>
              <a:t>s</a:t>
            </a:r>
            <a:r>
              <a:rPr dirty="0" smtClean="0" sz="2000" spc="-10">
                <a:latin typeface="Calibri"/>
                <a:cs typeface="Calibri"/>
              </a:rPr>
              <a:t>i</a:t>
            </a:r>
            <a:r>
              <a:rPr dirty="0" smtClean="0" sz="2000" spc="0">
                <a:latin typeface="Calibri"/>
                <a:cs typeface="Calibri"/>
              </a:rPr>
              <a:t>on </a:t>
            </a:r>
            <a:r>
              <a:rPr dirty="0" smtClean="0" sz="2000" spc="-10">
                <a:latin typeface="Calibri"/>
                <a:cs typeface="Calibri"/>
              </a:rPr>
              <a:t>b</a:t>
            </a:r>
            <a:r>
              <a:rPr dirty="0" smtClean="0" sz="2000" spc="0">
                <a:latin typeface="Calibri"/>
                <a:cs typeface="Calibri"/>
              </a:rPr>
              <a:t>y</a:t>
            </a:r>
            <a:r>
              <a:rPr dirty="0" smtClean="0" sz="2000" spc="0">
                <a:latin typeface="Calibri"/>
                <a:cs typeface="Calibri"/>
              </a:rPr>
              <a:t> the</a:t>
            </a:r>
            <a:r>
              <a:rPr dirty="0" smtClean="0" sz="2000" spc="-5">
                <a:latin typeface="Calibri"/>
                <a:cs typeface="Calibri"/>
              </a:rPr>
              <a:t> </a:t>
            </a:r>
            <a:r>
              <a:rPr dirty="0" smtClean="0" sz="2000" spc="-10">
                <a:latin typeface="Calibri"/>
                <a:cs typeface="Calibri"/>
              </a:rPr>
              <a:t>c</a:t>
            </a:r>
            <a:r>
              <a:rPr dirty="0" smtClean="0" sz="2000" spc="0">
                <a:latin typeface="Calibri"/>
                <a:cs typeface="Calibri"/>
              </a:rPr>
              <a:t>om</a:t>
            </a:r>
            <a:r>
              <a:rPr dirty="0" smtClean="0" sz="2000" spc="-10">
                <a:latin typeface="Calibri"/>
                <a:cs typeface="Calibri"/>
              </a:rPr>
              <a:t>m</a:t>
            </a:r>
            <a:r>
              <a:rPr dirty="0" smtClean="0" sz="2000" spc="0">
                <a:latin typeface="Calibri"/>
                <a:cs typeface="Calibri"/>
              </a:rPr>
              <a:t>unity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53142" y="4102760"/>
            <a:ext cx="42227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Si</a:t>
            </a:r>
            <a:r>
              <a:rPr dirty="0" smtClean="0" sz="2000" spc="-50">
                <a:latin typeface="Calibri"/>
                <a:cs typeface="Calibri"/>
              </a:rPr>
              <a:t>z</a:t>
            </a:r>
            <a:r>
              <a:rPr dirty="0" smtClean="0" sz="2000" spc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45710" y="4102760"/>
            <a:ext cx="4405630" cy="12452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E</a:t>
            </a:r>
            <a:r>
              <a:rPr dirty="0" smtClean="0" sz="2000" spc="-25">
                <a:latin typeface="Calibri"/>
                <a:cs typeface="Calibri"/>
              </a:rPr>
              <a:t>n</a:t>
            </a:r>
            <a:r>
              <a:rPr dirty="0" smtClean="0" sz="2000" spc="0">
                <a:latin typeface="Calibri"/>
                <a:cs typeface="Calibri"/>
              </a:rPr>
              <a:t>tit</a:t>
            </a:r>
            <a:r>
              <a:rPr dirty="0" smtClean="0" sz="2000" spc="-10">
                <a:latin typeface="Calibri"/>
                <a:cs typeface="Calibri"/>
              </a:rPr>
              <a:t>i</a:t>
            </a:r>
            <a:r>
              <a:rPr dirty="0" smtClean="0" sz="2000" spc="0">
                <a:latin typeface="Calibri"/>
                <a:cs typeface="Calibri"/>
              </a:rPr>
              <a:t>es: 3.</a:t>
            </a:r>
            <a:r>
              <a:rPr dirty="0" smtClean="0" sz="2000" spc="5">
                <a:latin typeface="Calibri"/>
                <a:cs typeface="Calibri"/>
              </a:rPr>
              <a:t>5</a:t>
            </a:r>
            <a:r>
              <a:rPr dirty="0" smtClean="0" sz="2000" spc="0">
                <a:latin typeface="Calibri"/>
                <a:cs typeface="Calibri"/>
              </a:rPr>
              <a:t>m</a:t>
            </a:r>
            <a:r>
              <a:rPr dirty="0" smtClean="0" sz="2000" spc="-25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(in manual </a:t>
            </a:r>
            <a:r>
              <a:rPr dirty="0" smtClean="0" sz="2000" spc="-25">
                <a:latin typeface="Calibri"/>
                <a:cs typeface="Calibri"/>
              </a:rPr>
              <a:t>t</a:t>
            </a:r>
            <a:r>
              <a:rPr dirty="0" smtClean="0" sz="2000" spc="-25">
                <a:latin typeface="Calibri"/>
                <a:cs typeface="Calibri"/>
              </a:rPr>
              <a:t>a</a:t>
            </a:r>
            <a:r>
              <a:rPr dirty="0" smtClean="0" sz="2000" spc="-55">
                <a:latin typeface="Calibri"/>
                <a:cs typeface="Calibri"/>
              </a:rPr>
              <a:t>x</a:t>
            </a:r>
            <a:r>
              <a:rPr dirty="0" smtClean="0" sz="2000" spc="0">
                <a:latin typeface="Calibri"/>
                <a:cs typeface="Calibri"/>
              </a:rPr>
              <a:t>ono</a:t>
            </a:r>
            <a:r>
              <a:rPr dirty="0" smtClean="0" sz="2000" spc="-40">
                <a:latin typeface="Calibri"/>
                <a:cs typeface="Calibri"/>
              </a:rPr>
              <a:t>m</a:t>
            </a:r>
            <a:r>
              <a:rPr dirty="0" smtClean="0" sz="2000" spc="0">
                <a:latin typeface="Calibri"/>
                <a:cs typeface="Calibri"/>
              </a:rPr>
              <a:t>y:</a:t>
            </a:r>
            <a:r>
              <a:rPr dirty="0" smtClean="0" sz="2000" spc="-25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1.7m)</a:t>
            </a:r>
            <a:r>
              <a:rPr dirty="0" smtClean="0" sz="2000" spc="0">
                <a:latin typeface="Calibri"/>
                <a:cs typeface="Calibri"/>
              </a:rPr>
              <a:t> </a:t>
            </a:r>
            <a:r>
              <a:rPr dirty="0" smtClean="0" sz="2000" spc="-45">
                <a:latin typeface="Calibri"/>
                <a:cs typeface="Calibri"/>
              </a:rPr>
              <a:t>F</a:t>
            </a:r>
            <a:r>
              <a:rPr dirty="0" smtClean="0" sz="2000" spc="0">
                <a:latin typeface="Calibri"/>
                <a:cs typeface="Calibri"/>
              </a:rPr>
              <a:t>acts: 67</a:t>
            </a:r>
            <a:r>
              <a:rPr dirty="0" smtClean="0" sz="2000" spc="5">
                <a:latin typeface="Calibri"/>
                <a:cs typeface="Calibri"/>
              </a:rPr>
              <a:t>0</a:t>
            </a:r>
            <a:r>
              <a:rPr dirty="0" smtClean="0" sz="2000" spc="0"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  <a:p>
            <a:pPr marL="12700" marR="615950">
              <a:lnSpc>
                <a:spcPct val="100000"/>
              </a:lnSpc>
            </a:pPr>
            <a:r>
              <a:rPr dirty="0" smtClean="0" sz="2000" spc="-45">
                <a:latin typeface="Calibri"/>
                <a:cs typeface="Calibri"/>
              </a:rPr>
              <a:t>A</a:t>
            </a:r>
            <a:r>
              <a:rPr dirty="0" smtClean="0" sz="2000" spc="-25">
                <a:latin typeface="Calibri"/>
                <a:cs typeface="Calibri"/>
              </a:rPr>
              <a:t>t</a:t>
            </a:r>
            <a:r>
              <a:rPr dirty="0" smtClean="0" sz="2000" spc="0">
                <a:latin typeface="Calibri"/>
                <a:cs typeface="Calibri"/>
              </a:rPr>
              <a:t>tr</a:t>
            </a:r>
            <a:r>
              <a:rPr dirty="0" smtClean="0" sz="2000" spc="-10">
                <a:latin typeface="Calibri"/>
                <a:cs typeface="Calibri"/>
              </a:rPr>
              <a:t>i</a:t>
            </a:r>
            <a:r>
              <a:rPr dirty="0" smtClean="0" sz="2000" spc="0">
                <a:latin typeface="Calibri"/>
                <a:cs typeface="Calibri"/>
              </a:rPr>
              <a:t>bu</a:t>
            </a:r>
            <a:r>
              <a:rPr dirty="0" smtClean="0" sz="2000" spc="-25">
                <a:latin typeface="Calibri"/>
                <a:cs typeface="Calibri"/>
              </a:rPr>
              <a:t>t</a:t>
            </a:r>
            <a:r>
              <a:rPr dirty="0" smtClean="0" sz="2000" spc="0">
                <a:latin typeface="Calibri"/>
                <a:cs typeface="Calibri"/>
              </a:rPr>
              <a:t>es:</a:t>
            </a:r>
            <a:r>
              <a:rPr dirty="0" smtClean="0" sz="2000" spc="-10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9k (manual</a:t>
            </a:r>
            <a:r>
              <a:rPr dirty="0" smtClean="0" sz="2000" spc="-10">
                <a:latin typeface="Calibri"/>
                <a:cs typeface="Calibri"/>
              </a:rPr>
              <a:t>l</a:t>
            </a:r>
            <a:r>
              <a:rPr dirty="0" smtClean="0" sz="2000" spc="0">
                <a:latin typeface="Calibri"/>
                <a:cs typeface="Calibri"/>
              </a:rPr>
              <a:t>y</a:t>
            </a:r>
            <a:r>
              <a:rPr dirty="0" smtClean="0" sz="2000" spc="5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d</a:t>
            </a:r>
            <a:r>
              <a:rPr dirty="0" smtClean="0" sz="2000" spc="-10">
                <a:latin typeface="Calibri"/>
                <a:cs typeface="Calibri"/>
              </a:rPr>
              <a:t>e</a:t>
            </a:r>
            <a:r>
              <a:rPr dirty="0" smtClean="0" sz="2000" spc="0">
                <a:latin typeface="Calibri"/>
                <a:cs typeface="Calibri"/>
              </a:rPr>
              <a:t>fined:</a:t>
            </a:r>
            <a:r>
              <a:rPr dirty="0" smtClean="0" sz="2000" spc="-15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1k)</a:t>
            </a:r>
            <a:r>
              <a:rPr dirty="0" smtClean="0" sz="2000" spc="0">
                <a:latin typeface="Calibri"/>
                <a:cs typeface="Calibri"/>
              </a:rPr>
              <a:t> Manual</a:t>
            </a:r>
            <a:r>
              <a:rPr dirty="0" smtClean="0" sz="2000" spc="-25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Cla</a:t>
            </a:r>
            <a:r>
              <a:rPr dirty="0" smtClean="0" sz="2000" spc="-10">
                <a:latin typeface="Calibri"/>
                <a:cs typeface="Calibri"/>
              </a:rPr>
              <a:t>s</a:t>
            </a:r>
            <a:r>
              <a:rPr dirty="0" smtClean="0" sz="2000" spc="0">
                <a:latin typeface="Calibri"/>
                <a:cs typeface="Calibri"/>
              </a:rPr>
              <a:t>se</a:t>
            </a:r>
            <a:r>
              <a:rPr dirty="0" smtClean="0" sz="2000" spc="-10">
                <a:latin typeface="Calibri"/>
                <a:cs typeface="Calibri"/>
              </a:rPr>
              <a:t>s</a:t>
            </a:r>
            <a:r>
              <a:rPr dirty="0" smtClean="0" sz="2000" spc="0">
                <a:latin typeface="Calibri"/>
                <a:cs typeface="Calibri"/>
              </a:rPr>
              <a:t>:</a:t>
            </a:r>
            <a:r>
              <a:rPr dirty="0" smtClean="0" sz="2000" spc="25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2</a:t>
            </a:r>
            <a:r>
              <a:rPr dirty="0" smtClean="0" sz="2000" spc="5">
                <a:latin typeface="Calibri"/>
                <a:cs typeface="Calibri"/>
              </a:rPr>
              <a:t>8</a:t>
            </a:r>
            <a:r>
              <a:rPr dirty="0" smtClean="0" sz="2000" spc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3142" y="5413764"/>
            <a:ext cx="78549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L</a:t>
            </a:r>
            <a:r>
              <a:rPr dirty="0" smtClean="0" sz="2000" spc="-10">
                <a:latin typeface="Calibri"/>
                <a:cs typeface="Calibri"/>
              </a:rPr>
              <a:t>i</a:t>
            </a:r>
            <a:r>
              <a:rPr dirty="0" smtClean="0" sz="2000" spc="0">
                <a:latin typeface="Calibri"/>
                <a:cs typeface="Calibri"/>
              </a:rPr>
              <a:t>cense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45710" y="5413764"/>
            <a:ext cx="218122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5">
                <a:latin typeface="Calibri"/>
                <a:cs typeface="Calibri"/>
              </a:rPr>
              <a:t>CC</a:t>
            </a:r>
            <a:r>
              <a:rPr dirty="0" smtClean="0" sz="2000" spc="-5">
                <a:latin typeface="Calibri"/>
                <a:cs typeface="Calibri"/>
              </a:rPr>
              <a:t>-</a:t>
            </a:r>
            <a:r>
              <a:rPr dirty="0" smtClean="0" sz="2000" spc="-60">
                <a:latin typeface="Calibri"/>
                <a:cs typeface="Calibri"/>
              </a:rPr>
              <a:t>B</a:t>
            </a:r>
            <a:r>
              <a:rPr dirty="0" smtClean="0" sz="2000" spc="-5">
                <a:latin typeface="Calibri"/>
                <a:cs typeface="Calibri"/>
              </a:rPr>
              <a:t>Y</a:t>
            </a:r>
            <a:r>
              <a:rPr dirty="0" smtClean="0" sz="2000" spc="-5">
                <a:latin typeface="Calibri"/>
                <a:cs typeface="Calibri"/>
              </a:rPr>
              <a:t>-</a:t>
            </a:r>
            <a:r>
              <a:rPr dirty="0" smtClean="0" sz="2000" spc="-10">
                <a:latin typeface="Calibri"/>
                <a:cs typeface="Calibri"/>
              </a:rPr>
              <a:t>S</a:t>
            </a:r>
            <a:r>
              <a:rPr dirty="0" smtClean="0" sz="2000" spc="0">
                <a:latin typeface="Calibri"/>
                <a:cs typeface="Calibri"/>
              </a:rPr>
              <a:t>A</a:t>
            </a:r>
            <a:r>
              <a:rPr dirty="0" smtClean="0" sz="2000" spc="-20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&amp;</a:t>
            </a:r>
            <a:r>
              <a:rPr dirty="0" smtClean="0" sz="2000" spc="-10">
                <a:latin typeface="Calibri"/>
                <a:cs typeface="Calibri"/>
              </a:rPr>
              <a:t> </a:t>
            </a:r>
            <a:r>
              <a:rPr dirty="0" smtClean="0" sz="2000" spc="-10">
                <a:latin typeface="Calibri"/>
                <a:cs typeface="Calibri"/>
              </a:rPr>
              <a:t>G</a:t>
            </a:r>
            <a:r>
              <a:rPr dirty="0" smtClean="0" sz="2000" spc="0">
                <a:latin typeface="Calibri"/>
                <a:cs typeface="Calibri"/>
              </a:rPr>
              <a:t>NU</a:t>
            </a:r>
            <a:r>
              <a:rPr dirty="0" smtClean="0" sz="2000" spc="-15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FDL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53142" y="5905803"/>
            <a:ext cx="434340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45710" y="5905803"/>
            <a:ext cx="197040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25" u="heavy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</a:t>
            </a:r>
            <a:r>
              <a:rPr dirty="0" smtClean="0" sz="2000" spc="-25" u="heavy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t</a:t>
            </a:r>
            <a:r>
              <a:rPr dirty="0" smtClean="0" sz="2000" spc="0" u="heavy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tp</a:t>
            </a:r>
            <a:r>
              <a:rPr dirty="0" smtClean="0" sz="2000" spc="5" u="heavy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:</a:t>
            </a:r>
            <a:r>
              <a:rPr dirty="0" smtClean="0" sz="2000" spc="0" u="heavy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</a:t>
            </a:r>
            <a:r>
              <a:rPr dirty="0" smtClean="0" sz="2000" spc="0" u="heavy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</a:t>
            </a:r>
            <a:r>
              <a:rPr dirty="0" smtClean="0" sz="2000" spc="0" u="heavy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db</a:t>
            </a:r>
            <a:r>
              <a:rPr dirty="0" smtClean="0" sz="2000" spc="0" u="heavy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pedi</a:t>
            </a:r>
            <a:r>
              <a:rPr dirty="0" smtClean="0" sz="2000" spc="0" u="heavy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a.o</a:t>
            </a:r>
            <a:r>
              <a:rPr dirty="0" smtClean="0" sz="2000" spc="-30" u="heavy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r</a:t>
            </a:r>
            <a:r>
              <a:rPr dirty="0" smtClean="0" sz="2000" spc="0" u="heavy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53142" y="6398097"/>
            <a:ext cx="106362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 spc="-35">
                <a:latin typeface="Calibri"/>
                <a:cs typeface="Calibri"/>
              </a:rPr>
              <a:t>R</a:t>
            </a:r>
            <a:r>
              <a:rPr dirty="0" smtClean="0" sz="2000" spc="-15">
                <a:latin typeface="Calibri"/>
                <a:cs typeface="Calibri"/>
              </a:rPr>
              <a:t>e</a:t>
            </a:r>
            <a:r>
              <a:rPr dirty="0" smtClean="0" sz="2000" spc="-50">
                <a:latin typeface="Calibri"/>
                <a:cs typeface="Calibri"/>
              </a:rPr>
              <a:t>f</a:t>
            </a:r>
            <a:r>
              <a:rPr dirty="0" smtClean="0" sz="2000" spc="0">
                <a:latin typeface="Calibri"/>
                <a:cs typeface="Calibri"/>
              </a:rPr>
              <a:t>e</a:t>
            </a:r>
            <a:r>
              <a:rPr dirty="0" smtClean="0" sz="2000" spc="-30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ence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45710" y="6398097"/>
            <a:ext cx="404304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[Aue</a:t>
            </a:r>
            <a:r>
              <a:rPr dirty="0" smtClean="0" sz="2000" spc="-170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,</a:t>
            </a:r>
            <a:r>
              <a:rPr dirty="0" smtClean="0" sz="2000" spc="-20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I</a:t>
            </a:r>
            <a:r>
              <a:rPr dirty="0" smtClean="0" sz="2000" spc="-10">
                <a:latin typeface="Calibri"/>
                <a:cs typeface="Calibri"/>
              </a:rPr>
              <a:t>S</a:t>
            </a:r>
            <a:r>
              <a:rPr dirty="0" smtClean="0" sz="2000" spc="-20">
                <a:latin typeface="Calibri"/>
                <a:cs typeface="Calibri"/>
              </a:rPr>
              <a:t>W</a:t>
            </a:r>
            <a:r>
              <a:rPr dirty="0" smtClean="0" sz="2000" spc="0">
                <a:latin typeface="Calibri"/>
                <a:cs typeface="Calibri"/>
              </a:rPr>
              <a:t>C</a:t>
            </a:r>
            <a:r>
              <a:rPr dirty="0" smtClean="0" sz="2000" spc="-20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2</a:t>
            </a:r>
            <a:r>
              <a:rPr dirty="0" smtClean="0" sz="2000" spc="5">
                <a:latin typeface="Calibri"/>
                <a:cs typeface="Calibri"/>
              </a:rPr>
              <a:t>0</a:t>
            </a:r>
            <a:r>
              <a:rPr dirty="0" smtClean="0" sz="2000" spc="0">
                <a:latin typeface="Calibri"/>
                <a:cs typeface="Calibri"/>
              </a:rPr>
              <a:t>0</a:t>
            </a:r>
            <a:r>
              <a:rPr dirty="0" smtClean="0" sz="2000" spc="5">
                <a:latin typeface="Calibri"/>
                <a:cs typeface="Calibri"/>
              </a:rPr>
              <a:t>7</a:t>
            </a:r>
            <a:r>
              <a:rPr dirty="0" smtClean="0" sz="2000" spc="0">
                <a:latin typeface="Calibri"/>
                <a:cs typeface="Calibri"/>
              </a:rPr>
              <a:t>],</a:t>
            </a:r>
            <a:r>
              <a:rPr dirty="0" smtClean="0" sz="2000" spc="-45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[B</a:t>
            </a:r>
            <a:r>
              <a:rPr dirty="0" smtClean="0" sz="2000" spc="-5">
                <a:latin typeface="Calibri"/>
                <a:cs typeface="Calibri"/>
              </a:rPr>
              <a:t>i</a:t>
            </a:r>
            <a:r>
              <a:rPr dirty="0" smtClean="0" sz="2000" spc="-50">
                <a:latin typeface="Calibri"/>
                <a:cs typeface="Calibri"/>
              </a:rPr>
              <a:t>z</a:t>
            </a:r>
            <a:r>
              <a:rPr dirty="0" smtClean="0" sz="2000" spc="0">
                <a:latin typeface="Calibri"/>
                <a:cs typeface="Calibri"/>
              </a:rPr>
              <a:t>er09, </a:t>
            </a:r>
            <a:r>
              <a:rPr dirty="0" smtClean="0" sz="2000" spc="-10">
                <a:latin typeface="Calibri"/>
                <a:cs typeface="Calibri"/>
              </a:rPr>
              <a:t>J</a:t>
            </a:r>
            <a:r>
              <a:rPr dirty="0" smtClean="0" sz="2000" spc="-10">
                <a:latin typeface="Calibri"/>
                <a:cs typeface="Calibri"/>
              </a:rPr>
              <a:t>W</a:t>
            </a:r>
            <a:r>
              <a:rPr dirty="0" smtClean="0" sz="2000" spc="0">
                <a:latin typeface="Calibri"/>
                <a:cs typeface="Calibri"/>
              </a:rPr>
              <a:t>S 20</a:t>
            </a:r>
            <a:r>
              <a:rPr dirty="0" smtClean="0" sz="2000" spc="5">
                <a:latin typeface="Calibri"/>
                <a:cs typeface="Calibri"/>
              </a:rPr>
              <a:t>0</a:t>
            </a:r>
            <a:r>
              <a:rPr dirty="0" smtClean="0" sz="2000" spc="0">
                <a:latin typeface="Calibri"/>
                <a:cs typeface="Calibri"/>
              </a:rPr>
              <a:t>9]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189" y="379285"/>
            <a:ext cx="7720330" cy="5607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600">
                <a:latin typeface="Microsoft YaHei UI"/>
                <a:cs typeface="Microsoft YaHei UI"/>
              </a:rPr>
              <a:t>Y</a:t>
            </a:r>
            <a:r>
              <a:rPr dirty="0" smtClean="0" sz="3600" spc="-5">
                <a:latin typeface="Microsoft YaHei UI"/>
                <a:cs typeface="Microsoft YaHei UI"/>
              </a:rPr>
              <a:t>a</a:t>
            </a:r>
            <a:r>
              <a:rPr dirty="0" smtClean="0" sz="3600" spc="-5">
                <a:latin typeface="Microsoft YaHei UI"/>
                <a:cs typeface="Microsoft YaHei UI"/>
              </a:rPr>
              <a:t>g</a:t>
            </a:r>
            <a:r>
              <a:rPr dirty="0" smtClean="0" sz="3600" spc="-5">
                <a:latin typeface="Microsoft YaHei UI"/>
                <a:cs typeface="Microsoft YaHei UI"/>
              </a:rPr>
              <a:t>o</a:t>
            </a:r>
            <a:r>
              <a:rPr dirty="0" smtClean="0" sz="3600" spc="-5">
                <a:latin typeface="Microsoft YaHei UI"/>
                <a:cs typeface="Microsoft YaHei UI"/>
              </a:rPr>
              <a:t>(</a:t>
            </a:r>
            <a:r>
              <a:rPr dirty="0" smtClean="0" sz="3600" spc="0">
                <a:latin typeface="Microsoft YaHei UI"/>
                <a:cs typeface="Microsoft YaHei UI"/>
              </a:rPr>
              <a:t>Y</a:t>
            </a:r>
            <a:r>
              <a:rPr dirty="0" smtClean="0" sz="3600" spc="-5">
                <a:latin typeface="Microsoft YaHei UI"/>
                <a:cs typeface="Microsoft YaHei UI"/>
              </a:rPr>
              <a:t>e</a:t>
            </a:r>
            <a:r>
              <a:rPr dirty="0" smtClean="0" sz="3600" spc="0">
                <a:latin typeface="Microsoft YaHei UI"/>
                <a:cs typeface="Microsoft YaHei UI"/>
              </a:rPr>
              <a:t>t</a:t>
            </a:r>
            <a:r>
              <a:rPr dirty="0" smtClean="0" sz="3600" spc="-10">
                <a:latin typeface="Microsoft YaHei UI"/>
                <a:cs typeface="Microsoft YaHei UI"/>
              </a:rPr>
              <a:t> </a:t>
            </a:r>
            <a:r>
              <a:rPr dirty="0" smtClean="0" sz="3600" spc="0">
                <a:latin typeface="Microsoft YaHei UI"/>
                <a:cs typeface="Microsoft YaHei UI"/>
              </a:rPr>
              <a:t>A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-5">
                <a:latin typeface="Microsoft YaHei UI"/>
                <a:cs typeface="Microsoft YaHei UI"/>
              </a:rPr>
              <a:t>o</a:t>
            </a:r>
            <a:r>
              <a:rPr dirty="0" smtClean="0" sz="3600" spc="-10">
                <a:latin typeface="Microsoft YaHei UI"/>
                <a:cs typeface="Microsoft YaHei UI"/>
              </a:rPr>
              <a:t>t</a:t>
            </a:r>
            <a:r>
              <a:rPr dirty="0" smtClean="0" sz="3600" spc="-10">
                <a:latin typeface="Microsoft YaHei UI"/>
                <a:cs typeface="Microsoft YaHei UI"/>
              </a:rPr>
              <a:t>h</a:t>
            </a:r>
            <a:r>
              <a:rPr dirty="0" smtClean="0" sz="3600" spc="-5">
                <a:latin typeface="Microsoft YaHei UI"/>
                <a:cs typeface="Microsoft YaHei UI"/>
              </a:rPr>
              <a:t>e</a:t>
            </a:r>
            <a:r>
              <a:rPr dirty="0" smtClean="0" sz="3600" spc="0">
                <a:latin typeface="Microsoft YaHei UI"/>
                <a:cs typeface="Microsoft YaHei UI"/>
              </a:rPr>
              <a:t>r</a:t>
            </a:r>
            <a:r>
              <a:rPr dirty="0" smtClean="0" sz="3600" spc="-5">
                <a:latin typeface="Microsoft YaHei UI"/>
                <a:cs typeface="Microsoft YaHei UI"/>
              </a:rPr>
              <a:t> </a:t>
            </a:r>
            <a:r>
              <a:rPr dirty="0" smtClean="0" sz="3600" spc="-5">
                <a:latin typeface="Microsoft YaHei UI"/>
                <a:cs typeface="Microsoft YaHei UI"/>
              </a:rPr>
              <a:t>G</a:t>
            </a:r>
            <a:r>
              <a:rPr dirty="0" smtClean="0" sz="3600" spc="0">
                <a:latin typeface="Microsoft YaHei UI"/>
                <a:cs typeface="Microsoft YaHei UI"/>
              </a:rPr>
              <a:t>r</a:t>
            </a:r>
            <a:r>
              <a:rPr dirty="0" smtClean="0" sz="3600" spc="-5">
                <a:latin typeface="Microsoft YaHei UI"/>
                <a:cs typeface="Microsoft YaHei UI"/>
              </a:rPr>
              <a:t>e</a:t>
            </a:r>
            <a:r>
              <a:rPr dirty="0" smtClean="0" sz="3600" spc="-5">
                <a:latin typeface="Microsoft YaHei UI"/>
                <a:cs typeface="Microsoft YaHei UI"/>
              </a:rPr>
              <a:t>a</a:t>
            </a:r>
            <a:r>
              <a:rPr dirty="0" smtClean="0" sz="3600" spc="0">
                <a:latin typeface="Microsoft YaHei UI"/>
                <a:cs typeface="Microsoft YaHei UI"/>
              </a:rPr>
              <a:t>t</a:t>
            </a:r>
            <a:r>
              <a:rPr dirty="0" smtClean="0" sz="3600" spc="-10">
                <a:latin typeface="Microsoft YaHei UI"/>
                <a:cs typeface="Microsoft YaHei UI"/>
              </a:rPr>
              <a:t> </a:t>
            </a:r>
            <a:r>
              <a:rPr dirty="0" smtClean="0" sz="3600" spc="0">
                <a:latin typeface="Microsoft YaHei UI"/>
                <a:cs typeface="Microsoft YaHei UI"/>
              </a:rPr>
              <a:t>O</a:t>
            </a:r>
            <a:r>
              <a:rPr dirty="0" smtClean="0" sz="3600" spc="-10">
                <a:latin typeface="Microsoft YaHei UI"/>
                <a:cs typeface="Microsoft YaHei UI"/>
              </a:rPr>
              <a:t>n</a:t>
            </a:r>
            <a:r>
              <a:rPr dirty="0" smtClean="0" sz="3600" spc="-10">
                <a:latin typeface="Microsoft YaHei UI"/>
                <a:cs typeface="Microsoft YaHei UI"/>
              </a:rPr>
              <a:t>t</a:t>
            </a:r>
            <a:r>
              <a:rPr dirty="0" smtClean="0" sz="3600" spc="-5">
                <a:latin typeface="Microsoft YaHei UI"/>
                <a:cs typeface="Microsoft YaHei UI"/>
              </a:rPr>
              <a:t>o</a:t>
            </a:r>
            <a:r>
              <a:rPr dirty="0" smtClean="0" sz="3600" spc="0">
                <a:latin typeface="Microsoft YaHei UI"/>
                <a:cs typeface="Microsoft YaHei UI"/>
              </a:rPr>
              <a:t>l</a:t>
            </a:r>
            <a:r>
              <a:rPr dirty="0" smtClean="0" sz="3600" spc="-5">
                <a:latin typeface="Microsoft YaHei UI"/>
                <a:cs typeface="Microsoft YaHei UI"/>
              </a:rPr>
              <a:t>o</a:t>
            </a:r>
            <a:r>
              <a:rPr dirty="0" smtClean="0" sz="3600" spc="-5">
                <a:latin typeface="Microsoft YaHei UI"/>
                <a:cs typeface="Microsoft YaHei UI"/>
              </a:rPr>
              <a:t>g</a:t>
            </a:r>
            <a:r>
              <a:rPr dirty="0" smtClean="0" sz="3600" spc="0">
                <a:latin typeface="Microsoft YaHei UI"/>
                <a:cs typeface="Microsoft YaHei UI"/>
              </a:rPr>
              <a:t>y</a:t>
            </a:r>
            <a:r>
              <a:rPr dirty="0" smtClean="0" sz="3600" spc="-5">
                <a:latin typeface="Microsoft YaHei UI"/>
                <a:cs typeface="Microsoft YaHei UI"/>
              </a:rPr>
              <a:t> </a:t>
            </a:r>
            <a:r>
              <a:rPr dirty="0" smtClean="0" sz="3600" spc="0">
                <a:latin typeface="Microsoft YaHei UI"/>
                <a:cs typeface="Microsoft YaHei UI"/>
              </a:rPr>
              <a:t>)</a:t>
            </a:r>
            <a:endParaRPr sz="36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602855" cy="26428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德国马普研究所从2007年开始的一个项目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融合W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和W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k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pe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从</a:t>
            </a: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ped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的结构中抽取信息：</a:t>
            </a: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10">
                <a:latin typeface="Microsoft YaHei UI"/>
                <a:cs typeface="Microsoft YaHei UI"/>
              </a:rPr>
              <a:t>x</a:t>
            </a:r>
            <a:r>
              <a:rPr dirty="0" smtClean="0" sz="2400" spc="0">
                <a:latin typeface="Microsoft YaHei UI"/>
                <a:cs typeface="Microsoft YaHei UI"/>
              </a:rPr>
              <a:t>es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0">
                <a:latin typeface="Microsoft YaHei UI"/>
                <a:cs typeface="Microsoft YaHei UI"/>
              </a:rPr>
              <a:t>类别</a:t>
            </a:r>
            <a:r>
              <a:rPr dirty="0" smtClean="0" sz="2400" spc="-5">
                <a:latin typeface="Microsoft YaHei UI"/>
                <a:cs typeface="Microsoft YaHei UI"/>
              </a:rPr>
              <a:t>...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包括时间和地点标注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人工采样评估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-10">
                <a:latin typeface="Microsoft YaHei UI"/>
                <a:cs typeface="Microsoft YaHei UI"/>
              </a:rPr>
              <a:t>&gt;</a:t>
            </a:r>
            <a:r>
              <a:rPr dirty="0" smtClean="0" sz="2400" spc="5">
                <a:latin typeface="Microsoft YaHei UI"/>
                <a:cs typeface="Microsoft YaHei UI"/>
              </a:rPr>
              <a:t>1</a:t>
            </a:r>
            <a:r>
              <a:rPr dirty="0" smtClean="0" sz="2400" spc="0">
                <a:latin typeface="Microsoft YaHei UI"/>
                <a:cs typeface="Microsoft YaHei UI"/>
              </a:rPr>
              <a:t>亿事实和</a:t>
            </a:r>
            <a:r>
              <a:rPr dirty="0" smtClean="0" sz="2400" spc="5">
                <a:latin typeface="Microsoft YaHei UI"/>
                <a:cs typeface="Microsoft YaHei UI"/>
              </a:rPr>
              <a:t>100</a:t>
            </a:r>
            <a:r>
              <a:rPr dirty="0" smtClean="0" sz="2400" spc="0">
                <a:latin typeface="Microsoft YaHei UI"/>
                <a:cs typeface="Microsoft YaHei UI"/>
              </a:rPr>
              <a:t>种关系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902" y="5562871"/>
            <a:ext cx="1657569" cy="495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769943" y="5181750"/>
            <a:ext cx="439414" cy="386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770827" y="5099531"/>
            <a:ext cx="439603" cy="385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886253" y="5245403"/>
            <a:ext cx="208137" cy="176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546642" y="5465324"/>
            <a:ext cx="775991" cy="112654"/>
          </a:xfrm>
          <a:custGeom>
            <a:avLst/>
            <a:gdLst/>
            <a:ahLst/>
            <a:cxnLst/>
            <a:rect l="l" t="t" r="r" b="b"/>
            <a:pathLst>
              <a:path w="775991" h="112654">
                <a:moveTo>
                  <a:pt x="775991" y="0"/>
                </a:moveTo>
                <a:lnTo>
                  <a:pt x="0" y="0"/>
                </a:lnTo>
                <a:lnTo>
                  <a:pt x="0" y="112654"/>
                </a:lnTo>
                <a:lnTo>
                  <a:pt x="775991" y="112654"/>
                </a:lnTo>
                <a:lnTo>
                  <a:pt x="77599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546642" y="5634306"/>
            <a:ext cx="775991" cy="112653"/>
          </a:xfrm>
          <a:custGeom>
            <a:avLst/>
            <a:gdLst/>
            <a:ahLst/>
            <a:cxnLst/>
            <a:rect l="l" t="t" r="r" b="b"/>
            <a:pathLst>
              <a:path w="775991" h="112653">
                <a:moveTo>
                  <a:pt x="775991" y="0"/>
                </a:moveTo>
                <a:lnTo>
                  <a:pt x="0" y="0"/>
                </a:lnTo>
                <a:lnTo>
                  <a:pt x="0" y="112653"/>
                </a:lnTo>
                <a:lnTo>
                  <a:pt x="775991" y="112653"/>
                </a:lnTo>
                <a:lnTo>
                  <a:pt x="77599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723852" y="4820555"/>
            <a:ext cx="1659605" cy="1511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994837" y="5566727"/>
            <a:ext cx="171541" cy="182226"/>
          </a:xfrm>
          <a:custGeom>
            <a:avLst/>
            <a:gdLst/>
            <a:ahLst/>
            <a:cxnLst/>
            <a:rect l="l" t="t" r="r" b="b"/>
            <a:pathLst>
              <a:path w="171541" h="182226">
                <a:moveTo>
                  <a:pt x="171541" y="0"/>
                </a:moveTo>
                <a:lnTo>
                  <a:pt x="0" y="0"/>
                </a:lnTo>
                <a:lnTo>
                  <a:pt x="0" y="182226"/>
                </a:lnTo>
                <a:lnTo>
                  <a:pt x="171541" y="182226"/>
                </a:lnTo>
                <a:lnTo>
                  <a:pt x="17154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760270" y="5395186"/>
            <a:ext cx="640676" cy="171541"/>
          </a:xfrm>
          <a:custGeom>
            <a:avLst/>
            <a:gdLst/>
            <a:ahLst/>
            <a:cxnLst/>
            <a:rect l="l" t="t" r="r" b="b"/>
            <a:pathLst>
              <a:path w="640676" h="171541">
                <a:moveTo>
                  <a:pt x="640676" y="0"/>
                </a:moveTo>
                <a:lnTo>
                  <a:pt x="0" y="0"/>
                </a:lnTo>
                <a:lnTo>
                  <a:pt x="0" y="171541"/>
                </a:lnTo>
                <a:lnTo>
                  <a:pt x="640676" y="171541"/>
                </a:lnTo>
                <a:lnTo>
                  <a:pt x="6406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994837" y="5212958"/>
            <a:ext cx="171541" cy="182227"/>
          </a:xfrm>
          <a:custGeom>
            <a:avLst/>
            <a:gdLst/>
            <a:ahLst/>
            <a:cxnLst/>
            <a:rect l="l" t="t" r="r" b="b"/>
            <a:pathLst>
              <a:path w="171541" h="182227">
                <a:moveTo>
                  <a:pt x="171541" y="0"/>
                </a:moveTo>
                <a:lnTo>
                  <a:pt x="0" y="0"/>
                </a:lnTo>
                <a:lnTo>
                  <a:pt x="0" y="182227"/>
                </a:lnTo>
                <a:lnTo>
                  <a:pt x="171541" y="182227"/>
                </a:lnTo>
                <a:lnTo>
                  <a:pt x="17154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575422" y="5116284"/>
            <a:ext cx="2315028" cy="7611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Y</a:t>
            </a:r>
            <a:r>
              <a:rPr dirty="0" smtClean="0" sz="4000" spc="0">
                <a:latin typeface="Microsoft YaHei UI"/>
                <a:cs typeface="Microsoft YaHei UI"/>
              </a:rPr>
              <a:t>ago</a:t>
            </a:r>
            <a:r>
              <a:rPr dirty="0" smtClean="0" sz="4000" spc="-5">
                <a:latin typeface="Microsoft YaHei UI"/>
                <a:cs typeface="Microsoft YaHei UI"/>
              </a:rPr>
              <a:t> Tax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m</a:t>
            </a:r>
            <a:r>
              <a:rPr dirty="0" smtClean="0" sz="4000" spc="-5">
                <a:latin typeface="Microsoft YaHei UI"/>
                <a:cs typeface="Microsoft YaHei UI"/>
              </a:rPr>
              <a:t>y</a:t>
            </a:r>
            <a:r>
              <a:rPr dirty="0" smtClean="0" sz="4000" spc="0">
                <a:latin typeface="Microsoft YaHei UI"/>
                <a:cs typeface="Microsoft YaHei UI"/>
              </a:rPr>
              <a:t>构建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370955" cy="8826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使用W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的</a:t>
            </a:r>
            <a:r>
              <a:rPr dirty="0" smtClean="0" sz="2600" spc="-5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5">
                <a:latin typeface="Microsoft YaHei UI"/>
                <a:cs typeface="Microsoft YaHei UI"/>
              </a:rPr>
              <a:t>xono</a:t>
            </a:r>
            <a:r>
              <a:rPr dirty="0" smtClean="0" sz="2600" spc="0">
                <a:latin typeface="Microsoft YaHei UI"/>
                <a:cs typeface="Microsoft YaHei UI"/>
              </a:rPr>
              <a:t>m</a:t>
            </a:r>
            <a:r>
              <a:rPr dirty="0" smtClean="0" sz="2600" spc="-5">
                <a:latin typeface="Microsoft YaHei UI"/>
                <a:cs typeface="Microsoft YaHei UI"/>
              </a:rPr>
              <a:t>y</a:t>
            </a:r>
            <a:r>
              <a:rPr dirty="0" smtClean="0" sz="2600" spc="0">
                <a:latin typeface="Microsoft YaHei UI"/>
                <a:cs typeface="Microsoft YaHei UI"/>
              </a:rPr>
              <a:t>作为基础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将W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k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pe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a中的类别加入到W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中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4670" y="2290516"/>
            <a:ext cx="5911630" cy="8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206362" y="4339068"/>
            <a:ext cx="86455" cy="625129"/>
          </a:xfrm>
          <a:custGeom>
            <a:avLst/>
            <a:gdLst/>
            <a:ahLst/>
            <a:cxnLst/>
            <a:rect l="l" t="t" r="r" b="b"/>
            <a:pathLst>
              <a:path w="86455" h="625129">
                <a:moveTo>
                  <a:pt x="57667" y="86134"/>
                </a:moveTo>
                <a:lnTo>
                  <a:pt x="28787" y="86904"/>
                </a:lnTo>
                <a:lnTo>
                  <a:pt x="43180" y="625129"/>
                </a:lnTo>
                <a:lnTo>
                  <a:pt x="71965" y="624361"/>
                </a:lnTo>
                <a:lnTo>
                  <a:pt x="57667" y="86134"/>
                </a:lnTo>
                <a:close/>
              </a:path>
              <a:path w="86455" h="625129">
                <a:moveTo>
                  <a:pt x="40876" y="0"/>
                </a:moveTo>
                <a:lnTo>
                  <a:pt x="0" y="87671"/>
                </a:lnTo>
                <a:lnTo>
                  <a:pt x="28787" y="86904"/>
                </a:lnTo>
                <a:lnTo>
                  <a:pt x="28402" y="72500"/>
                </a:lnTo>
                <a:lnTo>
                  <a:pt x="57284" y="71732"/>
                </a:lnTo>
                <a:lnTo>
                  <a:pt x="79175" y="71732"/>
                </a:lnTo>
                <a:lnTo>
                  <a:pt x="40876" y="0"/>
                </a:lnTo>
                <a:close/>
              </a:path>
              <a:path w="86455" h="625129">
                <a:moveTo>
                  <a:pt x="57284" y="71732"/>
                </a:moveTo>
                <a:lnTo>
                  <a:pt x="28402" y="72500"/>
                </a:lnTo>
                <a:lnTo>
                  <a:pt x="28787" y="86904"/>
                </a:lnTo>
                <a:lnTo>
                  <a:pt x="57667" y="86134"/>
                </a:lnTo>
                <a:lnTo>
                  <a:pt x="57284" y="71732"/>
                </a:lnTo>
                <a:close/>
              </a:path>
              <a:path w="86455" h="625129">
                <a:moveTo>
                  <a:pt x="79175" y="71732"/>
                </a:moveTo>
                <a:lnTo>
                  <a:pt x="57284" y="71732"/>
                </a:lnTo>
                <a:lnTo>
                  <a:pt x="57667" y="86134"/>
                </a:lnTo>
                <a:lnTo>
                  <a:pt x="86455" y="85366"/>
                </a:lnTo>
                <a:lnTo>
                  <a:pt x="79175" y="717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946227" y="3386010"/>
            <a:ext cx="559084" cy="46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946227" y="4595937"/>
            <a:ext cx="625678" cy="806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615853" y="4999227"/>
            <a:ext cx="645790" cy="349073"/>
          </a:xfrm>
          <a:custGeom>
            <a:avLst/>
            <a:gdLst/>
            <a:ahLst/>
            <a:cxnLst/>
            <a:rect l="l" t="t" r="r" b="b"/>
            <a:pathLst>
              <a:path w="645790" h="349073">
                <a:moveTo>
                  <a:pt x="0" y="349073"/>
                </a:moveTo>
                <a:lnTo>
                  <a:pt x="645790" y="349073"/>
                </a:lnTo>
                <a:lnTo>
                  <a:pt x="645790" y="0"/>
                </a:lnTo>
                <a:lnTo>
                  <a:pt x="0" y="0"/>
                </a:lnTo>
                <a:lnTo>
                  <a:pt x="0" y="349073"/>
                </a:lnTo>
                <a:close/>
              </a:path>
            </a:pathLst>
          </a:custGeom>
          <a:ln w="2880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579437" y="5136467"/>
            <a:ext cx="1057910" cy="86518"/>
          </a:xfrm>
          <a:custGeom>
            <a:avLst/>
            <a:gdLst/>
            <a:ahLst/>
            <a:cxnLst/>
            <a:rect l="l" t="t" r="r" b="b"/>
            <a:pathLst>
              <a:path w="1057909" h="86518">
                <a:moveTo>
                  <a:pt x="971741" y="0"/>
                </a:moveTo>
                <a:lnTo>
                  <a:pt x="971517" y="28885"/>
                </a:lnTo>
                <a:lnTo>
                  <a:pt x="985942" y="28999"/>
                </a:lnTo>
                <a:lnTo>
                  <a:pt x="985751" y="57807"/>
                </a:lnTo>
                <a:lnTo>
                  <a:pt x="971292" y="57807"/>
                </a:lnTo>
                <a:lnTo>
                  <a:pt x="971069" y="86518"/>
                </a:lnTo>
                <a:lnTo>
                  <a:pt x="1029681" y="57807"/>
                </a:lnTo>
                <a:lnTo>
                  <a:pt x="985751" y="57807"/>
                </a:lnTo>
                <a:lnTo>
                  <a:pt x="1029914" y="57693"/>
                </a:lnTo>
                <a:lnTo>
                  <a:pt x="1057910" y="43980"/>
                </a:lnTo>
                <a:lnTo>
                  <a:pt x="971741" y="0"/>
                </a:lnTo>
                <a:close/>
              </a:path>
              <a:path w="1057909" h="86518">
                <a:moveTo>
                  <a:pt x="971517" y="28885"/>
                </a:moveTo>
                <a:lnTo>
                  <a:pt x="971293" y="57693"/>
                </a:lnTo>
                <a:lnTo>
                  <a:pt x="985751" y="57807"/>
                </a:lnTo>
                <a:lnTo>
                  <a:pt x="985942" y="28999"/>
                </a:lnTo>
                <a:lnTo>
                  <a:pt x="971517" y="28885"/>
                </a:lnTo>
                <a:close/>
              </a:path>
              <a:path w="1057909" h="86518">
                <a:moveTo>
                  <a:pt x="191" y="21221"/>
                </a:moveTo>
                <a:lnTo>
                  <a:pt x="0" y="50029"/>
                </a:lnTo>
                <a:lnTo>
                  <a:pt x="971293" y="57693"/>
                </a:lnTo>
                <a:lnTo>
                  <a:pt x="971517" y="28885"/>
                </a:lnTo>
                <a:lnTo>
                  <a:pt x="191" y="212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722170" y="3056324"/>
            <a:ext cx="1067697" cy="350715"/>
          </a:xfrm>
          <a:custGeom>
            <a:avLst/>
            <a:gdLst/>
            <a:ahLst/>
            <a:cxnLst/>
            <a:rect l="l" t="t" r="r" b="b"/>
            <a:pathLst>
              <a:path w="1067697" h="350715">
                <a:moveTo>
                  <a:pt x="0" y="350715"/>
                </a:moveTo>
                <a:lnTo>
                  <a:pt x="1067697" y="350715"/>
                </a:lnTo>
                <a:lnTo>
                  <a:pt x="1067697" y="0"/>
                </a:lnTo>
                <a:lnTo>
                  <a:pt x="0" y="0"/>
                </a:lnTo>
                <a:lnTo>
                  <a:pt x="0" y="350715"/>
                </a:lnTo>
                <a:close/>
              </a:path>
            </a:pathLst>
          </a:custGeom>
          <a:ln w="288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705570" y="2389232"/>
            <a:ext cx="1067697" cy="350715"/>
          </a:xfrm>
          <a:custGeom>
            <a:avLst/>
            <a:gdLst/>
            <a:ahLst/>
            <a:cxnLst/>
            <a:rect l="l" t="t" r="r" b="b"/>
            <a:pathLst>
              <a:path w="1067697" h="350715">
                <a:moveTo>
                  <a:pt x="0" y="350715"/>
                </a:moveTo>
                <a:lnTo>
                  <a:pt x="1067697" y="350715"/>
                </a:lnTo>
                <a:lnTo>
                  <a:pt x="1067697" y="0"/>
                </a:lnTo>
                <a:lnTo>
                  <a:pt x="0" y="0"/>
                </a:lnTo>
                <a:lnTo>
                  <a:pt x="0" y="350715"/>
                </a:lnTo>
                <a:close/>
              </a:path>
            </a:pathLst>
          </a:custGeom>
          <a:ln w="288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190817" y="3386010"/>
            <a:ext cx="86551" cy="148840"/>
          </a:xfrm>
          <a:custGeom>
            <a:avLst/>
            <a:gdLst/>
            <a:ahLst/>
            <a:cxnLst/>
            <a:rect l="l" t="t" r="r" b="b"/>
            <a:pathLst>
              <a:path w="86551" h="148840">
                <a:moveTo>
                  <a:pt x="57669" y="72115"/>
                </a:moveTo>
                <a:lnTo>
                  <a:pt x="28882" y="72115"/>
                </a:lnTo>
                <a:lnTo>
                  <a:pt x="28882" y="148840"/>
                </a:lnTo>
                <a:lnTo>
                  <a:pt x="57669" y="148840"/>
                </a:lnTo>
                <a:lnTo>
                  <a:pt x="57669" y="72115"/>
                </a:lnTo>
                <a:close/>
              </a:path>
              <a:path w="86551" h="148840">
                <a:moveTo>
                  <a:pt x="43275" y="0"/>
                </a:moveTo>
                <a:lnTo>
                  <a:pt x="0" y="86520"/>
                </a:lnTo>
                <a:lnTo>
                  <a:pt x="28882" y="86520"/>
                </a:lnTo>
                <a:lnTo>
                  <a:pt x="28882" y="72115"/>
                </a:lnTo>
                <a:lnTo>
                  <a:pt x="79346" y="72115"/>
                </a:lnTo>
                <a:lnTo>
                  <a:pt x="43275" y="0"/>
                </a:lnTo>
                <a:close/>
              </a:path>
              <a:path w="86551" h="148840">
                <a:moveTo>
                  <a:pt x="79346" y="72115"/>
                </a:moveTo>
                <a:lnTo>
                  <a:pt x="57669" y="72115"/>
                </a:lnTo>
                <a:lnTo>
                  <a:pt x="57669" y="86520"/>
                </a:lnTo>
                <a:lnTo>
                  <a:pt x="86551" y="86520"/>
                </a:lnTo>
                <a:lnTo>
                  <a:pt x="79346" y="72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181318" y="2731401"/>
            <a:ext cx="86455" cy="325240"/>
          </a:xfrm>
          <a:custGeom>
            <a:avLst/>
            <a:gdLst/>
            <a:ahLst/>
            <a:cxnLst/>
            <a:rect l="l" t="t" r="r" b="b"/>
            <a:pathLst>
              <a:path w="86455" h="325240">
                <a:moveTo>
                  <a:pt x="57652" y="86199"/>
                </a:moveTo>
                <a:lnTo>
                  <a:pt x="28775" y="86936"/>
                </a:lnTo>
                <a:lnTo>
                  <a:pt x="34927" y="325240"/>
                </a:lnTo>
                <a:lnTo>
                  <a:pt x="63714" y="324472"/>
                </a:lnTo>
                <a:lnTo>
                  <a:pt x="57652" y="86199"/>
                </a:lnTo>
                <a:close/>
              </a:path>
              <a:path w="86455" h="325240">
                <a:moveTo>
                  <a:pt x="40972" y="0"/>
                </a:moveTo>
                <a:lnTo>
                  <a:pt x="0" y="87671"/>
                </a:lnTo>
                <a:lnTo>
                  <a:pt x="28775" y="86936"/>
                </a:lnTo>
                <a:lnTo>
                  <a:pt x="28402" y="72499"/>
                </a:lnTo>
                <a:lnTo>
                  <a:pt x="57284" y="71732"/>
                </a:lnTo>
                <a:lnTo>
                  <a:pt x="79147" y="71732"/>
                </a:lnTo>
                <a:lnTo>
                  <a:pt x="40972" y="0"/>
                </a:lnTo>
                <a:close/>
              </a:path>
              <a:path w="86455" h="325240">
                <a:moveTo>
                  <a:pt x="57284" y="71732"/>
                </a:moveTo>
                <a:lnTo>
                  <a:pt x="28402" y="72499"/>
                </a:lnTo>
                <a:lnTo>
                  <a:pt x="28775" y="86936"/>
                </a:lnTo>
                <a:lnTo>
                  <a:pt x="57652" y="86199"/>
                </a:lnTo>
                <a:lnTo>
                  <a:pt x="57284" y="71732"/>
                </a:lnTo>
                <a:close/>
              </a:path>
              <a:path w="86455" h="325240">
                <a:moveTo>
                  <a:pt x="79147" y="71732"/>
                </a:moveTo>
                <a:lnTo>
                  <a:pt x="57284" y="71732"/>
                </a:lnTo>
                <a:lnTo>
                  <a:pt x="57652" y="86199"/>
                </a:lnTo>
                <a:lnTo>
                  <a:pt x="86455" y="85463"/>
                </a:lnTo>
                <a:lnTo>
                  <a:pt x="79147" y="717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357488" y="3381180"/>
            <a:ext cx="784983" cy="350715"/>
          </a:xfrm>
          <a:custGeom>
            <a:avLst/>
            <a:gdLst/>
            <a:ahLst/>
            <a:cxnLst/>
            <a:rect l="l" t="t" r="r" b="b"/>
            <a:pathLst>
              <a:path w="784983" h="350715">
                <a:moveTo>
                  <a:pt x="0" y="350715"/>
                </a:moveTo>
                <a:lnTo>
                  <a:pt x="784983" y="350715"/>
                </a:lnTo>
                <a:lnTo>
                  <a:pt x="784983" y="0"/>
                </a:lnTo>
                <a:lnTo>
                  <a:pt x="0" y="0"/>
                </a:lnTo>
                <a:lnTo>
                  <a:pt x="0" y="350715"/>
                </a:lnTo>
                <a:close/>
              </a:path>
            </a:pathLst>
          </a:custGeom>
          <a:ln w="288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357488" y="2672508"/>
            <a:ext cx="851576" cy="350715"/>
          </a:xfrm>
          <a:custGeom>
            <a:avLst/>
            <a:gdLst/>
            <a:ahLst/>
            <a:cxnLst/>
            <a:rect l="l" t="t" r="r" b="b"/>
            <a:pathLst>
              <a:path w="851576" h="350715">
                <a:moveTo>
                  <a:pt x="0" y="350715"/>
                </a:moveTo>
                <a:lnTo>
                  <a:pt x="851576" y="350715"/>
                </a:lnTo>
                <a:lnTo>
                  <a:pt x="851576" y="0"/>
                </a:lnTo>
                <a:lnTo>
                  <a:pt x="0" y="0"/>
                </a:lnTo>
                <a:lnTo>
                  <a:pt x="0" y="350715"/>
                </a:lnTo>
                <a:close/>
              </a:path>
            </a:pathLst>
          </a:custGeom>
          <a:ln w="288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659652" y="3035515"/>
            <a:ext cx="86551" cy="345694"/>
          </a:xfrm>
          <a:custGeom>
            <a:avLst/>
            <a:gdLst/>
            <a:ahLst/>
            <a:cxnLst/>
            <a:rect l="l" t="t" r="r" b="b"/>
            <a:pathLst>
              <a:path w="86551" h="345694">
                <a:moveTo>
                  <a:pt x="57669" y="72115"/>
                </a:moveTo>
                <a:lnTo>
                  <a:pt x="28883" y="72115"/>
                </a:lnTo>
                <a:lnTo>
                  <a:pt x="28883" y="345694"/>
                </a:lnTo>
                <a:lnTo>
                  <a:pt x="57669" y="345694"/>
                </a:lnTo>
                <a:lnTo>
                  <a:pt x="57669" y="72115"/>
                </a:lnTo>
                <a:close/>
              </a:path>
              <a:path w="86551" h="345694">
                <a:moveTo>
                  <a:pt x="43276" y="0"/>
                </a:moveTo>
                <a:lnTo>
                  <a:pt x="0" y="86520"/>
                </a:lnTo>
                <a:lnTo>
                  <a:pt x="28883" y="86520"/>
                </a:lnTo>
                <a:lnTo>
                  <a:pt x="28883" y="72115"/>
                </a:lnTo>
                <a:lnTo>
                  <a:pt x="79347" y="72115"/>
                </a:lnTo>
                <a:lnTo>
                  <a:pt x="43276" y="0"/>
                </a:lnTo>
                <a:close/>
              </a:path>
              <a:path w="86551" h="345694">
                <a:moveTo>
                  <a:pt x="79347" y="72115"/>
                </a:moveTo>
                <a:lnTo>
                  <a:pt x="57669" y="72115"/>
                </a:lnTo>
                <a:lnTo>
                  <a:pt x="57669" y="86520"/>
                </a:lnTo>
                <a:lnTo>
                  <a:pt x="86551" y="86520"/>
                </a:lnTo>
                <a:lnTo>
                  <a:pt x="79347" y="72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069622" y="2608200"/>
            <a:ext cx="1842346" cy="1209927"/>
          </a:xfrm>
          <a:custGeom>
            <a:avLst/>
            <a:gdLst/>
            <a:ahLst/>
            <a:cxnLst/>
            <a:rect l="l" t="t" r="r" b="b"/>
            <a:pathLst>
              <a:path w="1842346" h="1209927">
                <a:moveTo>
                  <a:pt x="0" y="201654"/>
                </a:moveTo>
                <a:lnTo>
                  <a:pt x="5856" y="153188"/>
                </a:lnTo>
                <a:lnTo>
                  <a:pt x="22491" y="108974"/>
                </a:lnTo>
                <a:lnTo>
                  <a:pt x="48506" y="70411"/>
                </a:lnTo>
                <a:lnTo>
                  <a:pt x="82499" y="38902"/>
                </a:lnTo>
                <a:lnTo>
                  <a:pt x="123071" y="15844"/>
                </a:lnTo>
                <a:lnTo>
                  <a:pt x="168821" y="2638"/>
                </a:lnTo>
                <a:lnTo>
                  <a:pt x="201506" y="0"/>
                </a:lnTo>
                <a:lnTo>
                  <a:pt x="1640840" y="0"/>
                </a:lnTo>
                <a:lnTo>
                  <a:pt x="1657369" y="668"/>
                </a:lnTo>
                <a:lnTo>
                  <a:pt x="1673530" y="2638"/>
                </a:lnTo>
                <a:lnTo>
                  <a:pt x="1719283" y="15844"/>
                </a:lnTo>
                <a:lnTo>
                  <a:pt x="1759855" y="38902"/>
                </a:lnTo>
                <a:lnTo>
                  <a:pt x="1793847" y="70411"/>
                </a:lnTo>
                <a:lnTo>
                  <a:pt x="1819858" y="108974"/>
                </a:lnTo>
                <a:lnTo>
                  <a:pt x="1836491" y="153188"/>
                </a:lnTo>
                <a:lnTo>
                  <a:pt x="1842346" y="201654"/>
                </a:lnTo>
                <a:lnTo>
                  <a:pt x="1842346" y="1008272"/>
                </a:lnTo>
                <a:lnTo>
                  <a:pt x="1841678" y="1024813"/>
                </a:lnTo>
                <a:lnTo>
                  <a:pt x="1839709" y="1040986"/>
                </a:lnTo>
                <a:lnTo>
                  <a:pt x="1826514" y="1086773"/>
                </a:lnTo>
                <a:lnTo>
                  <a:pt x="1803473" y="1127375"/>
                </a:lnTo>
                <a:lnTo>
                  <a:pt x="1771986" y="1161391"/>
                </a:lnTo>
                <a:lnTo>
                  <a:pt x="1733452" y="1187422"/>
                </a:lnTo>
                <a:lnTo>
                  <a:pt x="1689270" y="1204067"/>
                </a:lnTo>
                <a:lnTo>
                  <a:pt x="1640840" y="1209927"/>
                </a:lnTo>
                <a:lnTo>
                  <a:pt x="201506" y="1209927"/>
                </a:lnTo>
                <a:lnTo>
                  <a:pt x="184979" y="1209258"/>
                </a:lnTo>
                <a:lnTo>
                  <a:pt x="168821" y="1207288"/>
                </a:lnTo>
                <a:lnTo>
                  <a:pt x="123071" y="1194082"/>
                </a:lnTo>
                <a:lnTo>
                  <a:pt x="82499" y="1171025"/>
                </a:lnTo>
                <a:lnTo>
                  <a:pt x="48506" y="1139515"/>
                </a:lnTo>
                <a:lnTo>
                  <a:pt x="22491" y="1100952"/>
                </a:lnTo>
                <a:lnTo>
                  <a:pt x="5856" y="1056738"/>
                </a:lnTo>
                <a:lnTo>
                  <a:pt x="0" y="1008272"/>
                </a:lnTo>
                <a:lnTo>
                  <a:pt x="0" y="201654"/>
                </a:lnTo>
                <a:close/>
              </a:path>
            </a:pathLst>
          </a:custGeom>
          <a:ln w="28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797891" y="4061014"/>
            <a:ext cx="4018279" cy="56388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Calibri"/>
                <a:cs typeface="Calibri"/>
              </a:rPr>
              <a:t>Elvis</a:t>
            </a:r>
            <a:r>
              <a:rPr dirty="0" smtClean="0" sz="1800" spc="-15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P</a:t>
            </a:r>
            <a:r>
              <a:rPr dirty="0" smtClean="0" sz="1800" spc="-30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esl</a:t>
            </a:r>
            <a:r>
              <a:rPr dirty="0" smtClean="0" sz="1800" spc="-10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  <a:p>
            <a:pPr algn="r" marR="12700">
              <a:lnSpc>
                <a:spcPts val="2080"/>
              </a:lnSpc>
            </a:pPr>
            <a:r>
              <a:rPr dirty="0" smtClean="0" sz="1800"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73201" y="5021370"/>
            <a:ext cx="490855" cy="299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5">
                <a:latin typeface="Calibri"/>
                <a:cs typeface="Calibri"/>
              </a:rPr>
              <a:t>1935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08449" y="4907099"/>
            <a:ext cx="469265" cy="299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Calibri"/>
                <a:cs typeface="Calibri"/>
              </a:rPr>
              <a:t>b</a:t>
            </a:r>
            <a:r>
              <a:rPr dirty="0" smtClean="0" sz="1800" spc="-10">
                <a:latin typeface="Calibri"/>
                <a:cs typeface="Calibri"/>
              </a:rPr>
              <a:t>o</a:t>
            </a:r>
            <a:r>
              <a:rPr dirty="0" smtClean="0" sz="1800" spc="0">
                <a:latin typeface="Calibri"/>
                <a:cs typeface="Calibri"/>
              </a:rPr>
              <a:t>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78078" y="3078861"/>
            <a:ext cx="606425" cy="299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Calibri"/>
                <a:cs typeface="Calibri"/>
              </a:rPr>
              <a:t>Sin</a:t>
            </a:r>
            <a:r>
              <a:rPr dirty="0" smtClean="0" sz="1800" spc="-20">
                <a:latin typeface="Calibri"/>
                <a:cs typeface="Calibri"/>
              </a:rPr>
              <a:t>g</a:t>
            </a:r>
            <a:r>
              <a:rPr dirty="0" smtClean="0" sz="1800" spc="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73401" y="2749012"/>
            <a:ext cx="1021080" cy="299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Calibri"/>
                <a:cs typeface="Calibri"/>
              </a:rPr>
              <a:t>subc</a:t>
            </a:r>
            <a:r>
              <a:rPr dirty="0" smtClean="0" sz="1800" spc="-5">
                <a:latin typeface="Calibri"/>
                <a:cs typeface="Calibri"/>
              </a:rPr>
              <a:t>l</a:t>
            </a:r>
            <a:r>
              <a:rPr dirty="0" smtClean="0" sz="1800" spc="0">
                <a:latin typeface="Calibri"/>
                <a:cs typeface="Calibri"/>
              </a:rPr>
              <a:t>assOf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61478" y="2411672"/>
            <a:ext cx="664210" cy="299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40">
                <a:latin typeface="Calibri"/>
                <a:cs typeface="Calibri"/>
              </a:rPr>
              <a:t>P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r>
              <a:rPr dirty="0" smtClean="0" sz="1800" spc="-25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son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78156" y="3523845"/>
            <a:ext cx="1021080" cy="299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Calibri"/>
                <a:cs typeface="Calibri"/>
              </a:rPr>
              <a:t>subc</a:t>
            </a:r>
            <a:r>
              <a:rPr dirty="0" smtClean="0" sz="1800" spc="-5">
                <a:latin typeface="Calibri"/>
                <a:cs typeface="Calibri"/>
              </a:rPr>
              <a:t>l</a:t>
            </a:r>
            <a:r>
              <a:rPr dirty="0" smtClean="0" sz="1800" spc="0">
                <a:latin typeface="Calibri"/>
                <a:cs typeface="Calibri"/>
              </a:rPr>
              <a:t>assOf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13032" y="3403813"/>
            <a:ext cx="606425" cy="299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Calibri"/>
                <a:cs typeface="Calibri"/>
              </a:rPr>
              <a:t>Sin</a:t>
            </a:r>
            <a:r>
              <a:rPr dirty="0" smtClean="0" sz="1800" spc="-20">
                <a:latin typeface="Calibri"/>
                <a:cs typeface="Calibri"/>
              </a:rPr>
              <a:t>g</a:t>
            </a:r>
            <a:r>
              <a:rPr dirty="0" smtClean="0" sz="1800" spc="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58453" y="3073963"/>
            <a:ext cx="1021080" cy="299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Calibri"/>
                <a:cs typeface="Calibri"/>
              </a:rPr>
              <a:t>subc</a:t>
            </a:r>
            <a:r>
              <a:rPr dirty="0" smtClean="0" sz="1800" spc="-5">
                <a:latin typeface="Calibri"/>
                <a:cs typeface="Calibri"/>
              </a:rPr>
              <a:t>l</a:t>
            </a:r>
            <a:r>
              <a:rPr dirty="0" smtClean="0" sz="1800" spc="0">
                <a:latin typeface="Calibri"/>
                <a:cs typeface="Calibri"/>
              </a:rPr>
              <a:t>assOf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13032" y="2695141"/>
            <a:ext cx="663575" cy="299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40">
                <a:latin typeface="Calibri"/>
                <a:cs typeface="Calibri"/>
              </a:rPr>
              <a:t>P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r>
              <a:rPr dirty="0" smtClean="0" sz="1800" spc="-25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r>
              <a:rPr dirty="0" smtClean="0" sz="1800" spc="-10">
                <a:latin typeface="Calibri"/>
                <a:cs typeface="Calibri"/>
              </a:rPr>
              <a:t>o</a:t>
            </a:r>
            <a:r>
              <a:rPr dirty="0" smtClean="0" sz="1800" spc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1757" y="2288375"/>
            <a:ext cx="880110" cy="299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75">
                <a:latin typeface="Calibri"/>
                <a:cs typeface="Calibri"/>
              </a:rPr>
              <a:t>W</a:t>
            </a:r>
            <a:r>
              <a:rPr dirty="0" smtClean="0" sz="1800" spc="0">
                <a:latin typeface="Calibri"/>
                <a:cs typeface="Calibri"/>
              </a:rPr>
              <a:t>o</a:t>
            </a:r>
            <a:r>
              <a:rPr dirty="0" smtClean="0" sz="1800" spc="-30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dN</a:t>
            </a:r>
            <a:r>
              <a:rPr dirty="0" smtClean="0" sz="1800" spc="-10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99836" y="2896278"/>
            <a:ext cx="1372163" cy="547348"/>
          </a:xfrm>
          <a:custGeom>
            <a:avLst/>
            <a:gdLst/>
            <a:ahLst/>
            <a:cxnLst/>
            <a:rect l="l" t="t" r="r" b="b"/>
            <a:pathLst>
              <a:path w="1372163" h="547348">
                <a:moveTo>
                  <a:pt x="1098690" y="0"/>
                </a:moveTo>
                <a:lnTo>
                  <a:pt x="1098690" y="136837"/>
                </a:lnTo>
                <a:lnTo>
                  <a:pt x="0" y="136837"/>
                </a:lnTo>
                <a:lnTo>
                  <a:pt x="0" y="410510"/>
                </a:lnTo>
                <a:lnTo>
                  <a:pt x="1098690" y="410510"/>
                </a:lnTo>
                <a:lnTo>
                  <a:pt x="1098690" y="547348"/>
                </a:lnTo>
                <a:lnTo>
                  <a:pt x="1372163" y="273674"/>
                </a:lnTo>
                <a:lnTo>
                  <a:pt x="10986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87306" y="3933358"/>
            <a:ext cx="2418080" cy="2854746"/>
          </a:xfrm>
          <a:custGeom>
            <a:avLst/>
            <a:gdLst/>
            <a:ahLst/>
            <a:cxnLst/>
            <a:rect l="l" t="t" r="r" b="b"/>
            <a:pathLst>
              <a:path w="2418080" h="2854746">
                <a:moveTo>
                  <a:pt x="2015066" y="0"/>
                </a:moveTo>
                <a:lnTo>
                  <a:pt x="2095669" y="322647"/>
                </a:lnTo>
                <a:lnTo>
                  <a:pt x="2418080" y="403309"/>
                </a:lnTo>
                <a:lnTo>
                  <a:pt x="2015066" y="0"/>
                </a:lnTo>
                <a:lnTo>
                  <a:pt x="0" y="0"/>
                </a:lnTo>
                <a:lnTo>
                  <a:pt x="0" y="2854746"/>
                </a:lnTo>
                <a:lnTo>
                  <a:pt x="2418080" y="2854746"/>
                </a:lnTo>
                <a:lnTo>
                  <a:pt x="2418080" y="403309"/>
                </a:lnTo>
              </a:path>
            </a:pathLst>
          </a:custGeom>
          <a:ln w="287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060026" y="4010179"/>
            <a:ext cx="606918" cy="8066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006334" y="4980163"/>
            <a:ext cx="932815" cy="112522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800"/>
              </a:lnSpc>
            </a:pPr>
            <a:r>
              <a:rPr dirty="0" smtClean="0" sz="900" spc="-5">
                <a:latin typeface="Calibri"/>
                <a:cs typeface="Calibri"/>
              </a:rPr>
              <a:t>B</a:t>
            </a:r>
            <a:r>
              <a:rPr dirty="0" smtClean="0" sz="900" spc="0">
                <a:latin typeface="Calibri"/>
                <a:cs typeface="Calibri"/>
              </a:rPr>
              <a:t>lah</a:t>
            </a:r>
            <a:r>
              <a:rPr dirty="0" smtClean="0" sz="900" spc="-10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blah</a:t>
            </a:r>
            <a:r>
              <a:rPr dirty="0" smtClean="0" sz="900" spc="-10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blub</a:t>
            </a:r>
            <a:r>
              <a:rPr dirty="0" smtClean="0" sz="900" spc="-15">
                <a:latin typeface="Calibri"/>
                <a:cs typeface="Calibri"/>
              </a:rPr>
              <a:t> </a:t>
            </a:r>
            <a:r>
              <a:rPr dirty="0" smtClean="0" sz="900" spc="-15">
                <a:latin typeface="Calibri"/>
                <a:cs typeface="Calibri"/>
              </a:rPr>
              <a:t>f</a:t>
            </a:r>
            <a:r>
              <a:rPr dirty="0" smtClean="0" sz="900" spc="0">
                <a:latin typeface="Calibri"/>
                <a:cs typeface="Calibri"/>
              </a:rPr>
              <a:t>asel</a:t>
            </a:r>
            <a:r>
              <a:rPr dirty="0" smtClean="0" sz="900" spc="0">
                <a:latin typeface="Calibri"/>
                <a:cs typeface="Calibri"/>
              </a:rPr>
              <a:t> </a:t>
            </a:r>
            <a:r>
              <a:rPr dirty="0" smtClean="0" sz="900" spc="-5">
                <a:latin typeface="Calibri"/>
                <a:cs typeface="Calibri"/>
              </a:rPr>
              <a:t>(</a:t>
            </a:r>
            <a:r>
              <a:rPr dirty="0" smtClean="0" sz="900" spc="0">
                <a:latin typeface="Calibri"/>
                <a:cs typeface="Calibri"/>
              </a:rPr>
              <a:t>do</a:t>
            </a:r>
            <a:r>
              <a:rPr dirty="0" smtClean="0" sz="900" spc="-15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not</a:t>
            </a:r>
            <a:r>
              <a:rPr dirty="0" smtClean="0" sz="900" spc="-5">
                <a:latin typeface="Calibri"/>
                <a:cs typeface="Calibri"/>
              </a:rPr>
              <a:t> </a:t>
            </a:r>
            <a:r>
              <a:rPr dirty="0" smtClean="0" sz="900" spc="-10">
                <a:latin typeface="Calibri"/>
                <a:cs typeface="Calibri"/>
              </a:rPr>
              <a:t>r</a:t>
            </a:r>
            <a:r>
              <a:rPr dirty="0" smtClean="0" sz="900" spc="0">
                <a:latin typeface="Calibri"/>
                <a:cs typeface="Calibri"/>
              </a:rPr>
              <a:t>ead</a:t>
            </a:r>
            <a:r>
              <a:rPr dirty="0" smtClean="0" sz="900" spc="-10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this,</a:t>
            </a:r>
            <a:r>
              <a:rPr dirty="0" smtClean="0" sz="900" spc="0">
                <a:latin typeface="Calibri"/>
                <a:cs typeface="Calibri"/>
              </a:rPr>
              <a:t> b</a:t>
            </a:r>
            <a:r>
              <a:rPr dirty="0" smtClean="0" sz="900" spc="-10">
                <a:latin typeface="Calibri"/>
                <a:cs typeface="Calibri"/>
              </a:rPr>
              <a:t>e</a:t>
            </a:r>
            <a:r>
              <a:rPr dirty="0" smtClean="0" sz="900" spc="-5">
                <a:latin typeface="Calibri"/>
                <a:cs typeface="Calibri"/>
              </a:rPr>
              <a:t>t</a:t>
            </a:r>
            <a:r>
              <a:rPr dirty="0" smtClean="0" sz="900" spc="-5">
                <a:latin typeface="Calibri"/>
                <a:cs typeface="Calibri"/>
              </a:rPr>
              <a:t>t</a:t>
            </a:r>
            <a:r>
              <a:rPr dirty="0" smtClean="0" sz="900" spc="0">
                <a:latin typeface="Calibri"/>
                <a:cs typeface="Calibri"/>
              </a:rPr>
              <a:t>er</a:t>
            </a:r>
            <a:r>
              <a:rPr dirty="0" smtClean="0" sz="900" spc="-30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li</a:t>
            </a:r>
            <a:r>
              <a:rPr dirty="0" smtClean="0" sz="900" spc="-10">
                <a:latin typeface="Calibri"/>
                <a:cs typeface="Calibri"/>
              </a:rPr>
              <a:t>s</a:t>
            </a:r>
            <a:r>
              <a:rPr dirty="0" smtClean="0" sz="900" spc="-5">
                <a:latin typeface="Calibri"/>
                <a:cs typeface="Calibri"/>
              </a:rPr>
              <a:t>t</a:t>
            </a:r>
            <a:r>
              <a:rPr dirty="0" smtClean="0" sz="900" spc="0">
                <a:latin typeface="Calibri"/>
                <a:cs typeface="Calibri"/>
              </a:rPr>
              <a:t>en </a:t>
            </a:r>
            <a:r>
              <a:rPr dirty="0" smtClean="0" sz="900" spc="-5">
                <a:latin typeface="Calibri"/>
                <a:cs typeface="Calibri"/>
              </a:rPr>
              <a:t>t</a:t>
            </a:r>
            <a:r>
              <a:rPr dirty="0" smtClean="0" sz="900" spc="0">
                <a:latin typeface="Calibri"/>
                <a:cs typeface="Calibri"/>
              </a:rPr>
              <a:t>o</a:t>
            </a:r>
            <a:r>
              <a:rPr dirty="0" smtClean="0" sz="900" spc="-5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the</a:t>
            </a:r>
            <a:r>
              <a:rPr dirty="0" smtClean="0" sz="900" spc="0">
                <a:latin typeface="Calibri"/>
                <a:cs typeface="Calibri"/>
              </a:rPr>
              <a:t> </a:t>
            </a:r>
            <a:r>
              <a:rPr dirty="0" smtClean="0" sz="900" spc="-5">
                <a:latin typeface="Calibri"/>
                <a:cs typeface="Calibri"/>
              </a:rPr>
              <a:t>t</a:t>
            </a:r>
            <a:r>
              <a:rPr dirty="0" smtClean="0" sz="900" spc="0">
                <a:latin typeface="Calibri"/>
                <a:cs typeface="Calibri"/>
              </a:rPr>
              <a:t>al</a:t>
            </a:r>
            <a:r>
              <a:rPr dirty="0" smtClean="0" sz="900" spc="-5">
                <a:latin typeface="Calibri"/>
                <a:cs typeface="Calibri"/>
              </a:rPr>
              <a:t>k</a:t>
            </a:r>
            <a:r>
              <a:rPr dirty="0" smtClean="0" sz="900" spc="0">
                <a:latin typeface="Calibri"/>
                <a:cs typeface="Calibri"/>
              </a:rPr>
              <a:t>)</a:t>
            </a:r>
            <a:r>
              <a:rPr dirty="0" smtClean="0" sz="900" spc="-10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blah</a:t>
            </a:r>
            <a:r>
              <a:rPr dirty="0" smtClean="0" sz="900" spc="-10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blah</a:t>
            </a:r>
            <a:r>
              <a:rPr dirty="0" smtClean="0" sz="900" spc="-10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Elvis</a:t>
            </a:r>
            <a:r>
              <a:rPr dirty="0" smtClean="0" sz="900" spc="0">
                <a:latin typeface="Calibri"/>
                <a:cs typeface="Calibri"/>
              </a:rPr>
              <a:t> blub</a:t>
            </a:r>
            <a:r>
              <a:rPr dirty="0" smtClean="0" sz="900" spc="-30">
                <a:latin typeface="Calibri"/>
                <a:cs typeface="Calibri"/>
              </a:rPr>
              <a:t> </a:t>
            </a:r>
            <a:r>
              <a:rPr dirty="0" smtClean="0" sz="900" spc="-5">
                <a:latin typeface="Calibri"/>
                <a:cs typeface="Calibri"/>
              </a:rPr>
              <a:t>(</a:t>
            </a:r>
            <a:r>
              <a:rPr dirty="0" smtClean="0" sz="900" spc="-15">
                <a:latin typeface="Calibri"/>
                <a:cs typeface="Calibri"/>
              </a:rPr>
              <a:t>y</a:t>
            </a:r>
            <a:r>
              <a:rPr dirty="0" smtClean="0" sz="900" spc="0">
                <a:latin typeface="Calibri"/>
                <a:cs typeface="Calibri"/>
              </a:rPr>
              <a:t>ou</a:t>
            </a:r>
            <a:r>
              <a:rPr dirty="0" smtClean="0" sz="900" spc="-5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a</a:t>
            </a:r>
            <a:r>
              <a:rPr dirty="0" smtClean="0" sz="900" spc="-10">
                <a:latin typeface="Calibri"/>
                <a:cs typeface="Calibri"/>
              </a:rPr>
              <a:t>r</a:t>
            </a:r>
            <a:r>
              <a:rPr dirty="0" smtClean="0" sz="900" spc="0">
                <a:latin typeface="Calibri"/>
                <a:cs typeface="Calibri"/>
              </a:rPr>
              <a:t>e</a:t>
            </a:r>
            <a:r>
              <a:rPr dirty="0" smtClean="0" sz="900" spc="-5">
                <a:latin typeface="Calibri"/>
                <a:cs typeface="Calibri"/>
              </a:rPr>
              <a:t> </a:t>
            </a:r>
            <a:r>
              <a:rPr dirty="0" smtClean="0" sz="900" spc="-10">
                <a:latin typeface="Calibri"/>
                <a:cs typeface="Calibri"/>
              </a:rPr>
              <a:t>s</a:t>
            </a:r>
            <a:r>
              <a:rPr dirty="0" smtClean="0" sz="900" spc="0">
                <a:latin typeface="Calibri"/>
                <a:cs typeface="Calibri"/>
              </a:rPr>
              <a:t>till</a:t>
            </a:r>
            <a:r>
              <a:rPr dirty="0" smtClean="0" sz="900" spc="0">
                <a:latin typeface="Calibri"/>
                <a:cs typeface="Calibri"/>
              </a:rPr>
              <a:t> </a:t>
            </a:r>
            <a:r>
              <a:rPr dirty="0" smtClean="0" sz="900" spc="-10">
                <a:latin typeface="Calibri"/>
                <a:cs typeface="Calibri"/>
              </a:rPr>
              <a:t>r</a:t>
            </a:r>
            <a:r>
              <a:rPr dirty="0" smtClean="0" sz="900" spc="0">
                <a:latin typeface="Calibri"/>
                <a:cs typeface="Calibri"/>
              </a:rPr>
              <a:t>eading</a:t>
            </a:r>
            <a:r>
              <a:rPr dirty="0" smtClean="0" sz="900" spc="-35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this)</a:t>
            </a:r>
            <a:r>
              <a:rPr dirty="0" smtClean="0" sz="900" spc="-10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blah</a:t>
            </a:r>
            <a:r>
              <a:rPr dirty="0" smtClean="0" sz="900" spc="0">
                <a:latin typeface="Calibri"/>
                <a:cs typeface="Calibri"/>
              </a:rPr>
              <a:t> Elvis</a:t>
            </a:r>
            <a:r>
              <a:rPr dirty="0" smtClean="0" sz="900" spc="-5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blah</a:t>
            </a:r>
            <a:r>
              <a:rPr dirty="0" smtClean="0" sz="900" spc="-10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blub</a:t>
            </a:r>
            <a:r>
              <a:rPr dirty="0" smtClean="0" sz="900" spc="-15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blah</a:t>
            </a:r>
            <a:r>
              <a:rPr dirty="0" smtClean="0" sz="900" spc="0">
                <a:latin typeface="Calibri"/>
                <a:cs typeface="Calibri"/>
              </a:rPr>
              <a:t> </a:t>
            </a:r>
            <a:r>
              <a:rPr dirty="0" smtClean="0" sz="900" spc="0">
                <a:latin typeface="Calibri"/>
                <a:cs typeface="Calibri"/>
              </a:rPr>
              <a:t>blub</a:t>
            </a:r>
            <a:r>
              <a:rPr dirty="0" smtClean="0" sz="900" spc="-10">
                <a:latin typeface="Calibri"/>
                <a:cs typeface="Calibri"/>
              </a:rPr>
              <a:t>b</a:t>
            </a:r>
            <a:r>
              <a:rPr dirty="0" smtClean="0" sz="900" spc="0">
                <a:latin typeface="Calibri"/>
                <a:cs typeface="Calibri"/>
              </a:rPr>
              <a:t>el</a:t>
            </a:r>
            <a:r>
              <a:rPr dirty="0" smtClean="0" sz="900" spc="-5">
                <a:latin typeface="Calibri"/>
                <a:cs typeface="Calibri"/>
              </a:rPr>
              <a:t>d</a:t>
            </a:r>
            <a:r>
              <a:rPr dirty="0" smtClean="0" sz="900" spc="0">
                <a:latin typeface="Calibri"/>
                <a:cs typeface="Calibri"/>
              </a:rPr>
              <a:t>i</a:t>
            </a:r>
            <a:r>
              <a:rPr dirty="0" smtClean="0" sz="900" spc="-10">
                <a:latin typeface="Calibri"/>
                <a:cs typeface="Calibri"/>
              </a:rPr>
              <a:t>b</a:t>
            </a:r>
            <a:r>
              <a:rPr dirty="0" smtClean="0" sz="900" spc="0">
                <a:latin typeface="Calibri"/>
                <a:cs typeface="Calibri"/>
              </a:rPr>
              <a:t>l</a:t>
            </a:r>
            <a:r>
              <a:rPr dirty="0" smtClean="0" sz="900" spc="-10">
                <a:latin typeface="Calibri"/>
                <a:cs typeface="Calibri"/>
              </a:rPr>
              <a:t>u</a:t>
            </a:r>
            <a:r>
              <a:rPr dirty="0" smtClean="0" sz="900" spc="0">
                <a:latin typeface="Calibri"/>
                <a:cs typeface="Calibri"/>
              </a:rPr>
              <a:t>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6006" y="6422830"/>
            <a:ext cx="2181860" cy="299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Calibri"/>
                <a:cs typeface="Calibri"/>
              </a:rPr>
              <a:t>C</a:t>
            </a:r>
            <a:r>
              <a:rPr dirty="0" smtClean="0" sz="1800" spc="-15">
                <a:latin typeface="Calibri"/>
                <a:cs typeface="Calibri"/>
              </a:rPr>
              <a:t>a</a:t>
            </a:r>
            <a:r>
              <a:rPr dirty="0" smtClean="0" sz="1800" spc="-20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r>
              <a:rPr dirty="0" smtClean="0" sz="1800" spc="-10">
                <a:latin typeface="Calibri"/>
                <a:cs typeface="Calibri"/>
              </a:rPr>
              <a:t>g</a:t>
            </a:r>
            <a:r>
              <a:rPr dirty="0" smtClean="0" sz="1800" spc="0">
                <a:latin typeface="Calibri"/>
                <a:cs typeface="Calibri"/>
              </a:rPr>
              <a:t>ories:</a:t>
            </a:r>
            <a:r>
              <a:rPr dirty="0" smtClean="0" sz="1800" spc="-35">
                <a:latin typeface="Calibri"/>
                <a:cs typeface="Calibri"/>
              </a:rPr>
              <a:t> </a:t>
            </a:r>
            <a:r>
              <a:rPr dirty="0" smtClean="0" sz="1800" spc="-35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ock</a:t>
            </a:r>
            <a:r>
              <a:rPr dirty="0" smtClean="0" sz="1800" spc="-20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sin</a:t>
            </a:r>
            <a:r>
              <a:rPr dirty="0" smtClean="0" sz="1800" spc="-30">
                <a:latin typeface="Calibri"/>
                <a:cs typeface="Calibri"/>
              </a:rPr>
              <a:t>g</a:t>
            </a:r>
            <a:r>
              <a:rPr dirty="0" smtClean="0" sz="1800" spc="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025915" y="4813167"/>
            <a:ext cx="1240225" cy="1466124"/>
          </a:xfrm>
          <a:custGeom>
            <a:avLst/>
            <a:gdLst/>
            <a:ahLst/>
            <a:cxnLst/>
            <a:rect l="l" t="t" r="r" b="b"/>
            <a:pathLst>
              <a:path w="1240225" h="1466124">
                <a:moveTo>
                  <a:pt x="0" y="1466124"/>
                </a:moveTo>
                <a:lnTo>
                  <a:pt x="1240225" y="1466124"/>
                </a:lnTo>
                <a:lnTo>
                  <a:pt x="1240225" y="0"/>
                </a:lnTo>
                <a:lnTo>
                  <a:pt x="0" y="0"/>
                </a:lnTo>
                <a:lnTo>
                  <a:pt x="0" y="1466124"/>
                </a:lnTo>
                <a:close/>
              </a:path>
            </a:pathLst>
          </a:custGeom>
          <a:ln w="143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082495" y="4833173"/>
            <a:ext cx="1050290" cy="78613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>
              <a:lnSpc>
                <a:spcPct val="100800"/>
              </a:lnSpc>
            </a:pPr>
            <a:r>
              <a:rPr dirty="0" smtClean="0" sz="1800">
                <a:latin typeface="Calibri"/>
                <a:cs typeface="Calibri"/>
              </a:rPr>
              <a:t>~I</a:t>
            </a:r>
            <a:r>
              <a:rPr dirty="0" smtClean="0" sz="1800" spc="-15">
                <a:latin typeface="Calibri"/>
                <a:cs typeface="Calibri"/>
              </a:rPr>
              <a:t>n</a:t>
            </a:r>
            <a:r>
              <a:rPr dirty="0" smtClean="0" sz="1800" spc="-40">
                <a:latin typeface="Calibri"/>
                <a:cs typeface="Calibri"/>
              </a:rPr>
              <a:t>f</a:t>
            </a:r>
            <a:r>
              <a:rPr dirty="0" smtClean="0" sz="1800" spc="0">
                <a:latin typeface="Calibri"/>
                <a:cs typeface="Calibri"/>
              </a:rPr>
              <a:t>ob</a:t>
            </a:r>
            <a:r>
              <a:rPr dirty="0" smtClean="0" sz="1800" spc="-50">
                <a:latin typeface="Calibri"/>
                <a:cs typeface="Calibri"/>
              </a:rPr>
              <a:t>o</a:t>
            </a:r>
            <a:r>
              <a:rPr dirty="0" smtClean="0" sz="1800" spc="5">
                <a:latin typeface="Calibri"/>
                <a:cs typeface="Calibri"/>
              </a:rPr>
              <a:t>x</a:t>
            </a:r>
            <a:r>
              <a:rPr dirty="0" smtClean="0" sz="1800" spc="0">
                <a:latin typeface="Calibri"/>
                <a:cs typeface="Calibri"/>
              </a:rPr>
              <a:t>~</a:t>
            </a:r>
            <a:r>
              <a:rPr dirty="0" smtClean="0" sz="1800" spc="0">
                <a:latin typeface="Calibri"/>
                <a:cs typeface="Calibri"/>
              </a:rPr>
              <a:t> Born:</a:t>
            </a:r>
            <a:r>
              <a:rPr dirty="0" smtClean="0" sz="1800" spc="-25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1</a:t>
            </a:r>
            <a:r>
              <a:rPr dirty="0" smtClean="0" sz="1800" spc="-10">
                <a:latin typeface="Calibri"/>
                <a:cs typeface="Calibri"/>
              </a:rPr>
              <a:t>9</a:t>
            </a:r>
            <a:r>
              <a:rPr dirty="0" smtClean="0" sz="1800" spc="0">
                <a:latin typeface="Calibri"/>
                <a:cs typeface="Calibri"/>
              </a:rPr>
              <a:t>35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mtClean="0" sz="1350">
                <a:latin typeface="Calibri"/>
                <a:cs typeface="Calibri"/>
              </a:rPr>
              <a:t>...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56656" y="4513259"/>
            <a:ext cx="1618386" cy="1990886"/>
          </a:xfrm>
          <a:custGeom>
            <a:avLst/>
            <a:gdLst/>
            <a:ahLst/>
            <a:cxnLst/>
            <a:rect l="l" t="t" r="r" b="b"/>
            <a:pathLst>
              <a:path w="1618386" h="1990886">
                <a:moveTo>
                  <a:pt x="1567433" y="0"/>
                </a:moveTo>
                <a:lnTo>
                  <a:pt x="1183995" y="50989"/>
                </a:lnTo>
                <a:lnTo>
                  <a:pt x="1292616" y="134147"/>
                </a:lnTo>
                <a:lnTo>
                  <a:pt x="0" y="1824579"/>
                </a:lnTo>
                <a:lnTo>
                  <a:pt x="217242" y="1990886"/>
                </a:lnTo>
                <a:lnTo>
                  <a:pt x="1509764" y="300464"/>
                </a:lnTo>
                <a:lnTo>
                  <a:pt x="1607341" y="300464"/>
                </a:lnTo>
                <a:lnTo>
                  <a:pt x="1567433" y="0"/>
                </a:lnTo>
                <a:close/>
              </a:path>
              <a:path w="1618386" h="1990886">
                <a:moveTo>
                  <a:pt x="1607341" y="300464"/>
                </a:moveTo>
                <a:lnTo>
                  <a:pt x="1509764" y="300464"/>
                </a:lnTo>
                <a:lnTo>
                  <a:pt x="1618386" y="383622"/>
                </a:lnTo>
                <a:lnTo>
                  <a:pt x="1607341" y="3004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4089022" y="5960753"/>
            <a:ext cx="3215005" cy="57594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95580" indent="-183515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dirty="0" smtClean="0" sz="1800" spc="0">
                <a:latin typeface="Calibri"/>
                <a:cs typeface="Calibri"/>
              </a:rPr>
              <a:t>U</a:t>
            </a:r>
            <a:r>
              <a:rPr dirty="0" smtClean="0" sz="1800" spc="-5">
                <a:latin typeface="Calibri"/>
                <a:cs typeface="Calibri"/>
              </a:rPr>
              <a:t>s</a:t>
            </a:r>
            <a:r>
              <a:rPr dirty="0" smtClean="0" sz="1800" spc="0">
                <a:latin typeface="Calibri"/>
                <a:cs typeface="Calibri"/>
              </a:rPr>
              <a:t>e sel</a:t>
            </a:r>
            <a:r>
              <a:rPr dirty="0" smtClean="0" sz="1800" spc="5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c</a:t>
            </a:r>
            <a:r>
              <a:rPr dirty="0" smtClean="0" sz="1800" spc="-15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ed</a:t>
            </a:r>
            <a:r>
              <a:rPr dirty="0" smtClean="0" sz="1800" spc="-15">
                <a:latin typeface="Calibri"/>
                <a:cs typeface="Calibri"/>
              </a:rPr>
              <a:t> </a:t>
            </a:r>
            <a:r>
              <a:rPr dirty="0" smtClean="0" sz="1800" spc="-15">
                <a:latin typeface="Calibri"/>
                <a:cs typeface="Calibri"/>
              </a:rPr>
              <a:t>c</a:t>
            </a:r>
            <a:r>
              <a:rPr dirty="0" smtClean="0" sz="1800" spc="-20">
                <a:latin typeface="Calibri"/>
                <a:cs typeface="Calibri"/>
              </a:rPr>
              <a:t>a</a:t>
            </a:r>
            <a:r>
              <a:rPr dirty="0" smtClean="0" sz="1800" spc="-20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r>
              <a:rPr dirty="0" smtClean="0" sz="1800" spc="-10">
                <a:latin typeface="Calibri"/>
                <a:cs typeface="Calibri"/>
              </a:rPr>
              <a:t>g</a:t>
            </a:r>
            <a:r>
              <a:rPr dirty="0" smtClean="0" sz="1800" spc="0">
                <a:latin typeface="Calibri"/>
                <a:cs typeface="Calibri"/>
              </a:rPr>
              <a:t>ories</a:t>
            </a:r>
            <a:r>
              <a:rPr dirty="0" smtClean="0" sz="1800" spc="-10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as types</a:t>
            </a:r>
            <a:endParaRPr sz="1800">
              <a:latin typeface="Calibri"/>
              <a:cs typeface="Calibri"/>
            </a:endParaRPr>
          </a:p>
          <a:p>
            <a:pPr marL="195580" indent="-1835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95580" algn="l"/>
              </a:tabLst>
            </a:pPr>
            <a:r>
              <a:rPr dirty="0" smtClean="0" sz="1800" spc="0">
                <a:latin typeface="Calibri"/>
                <a:cs typeface="Calibri"/>
              </a:rPr>
              <a:t>Add</a:t>
            </a:r>
            <a:r>
              <a:rPr dirty="0" smtClean="0" sz="1800" spc="-10">
                <a:latin typeface="Calibri"/>
                <a:cs typeface="Calibri"/>
              </a:rPr>
              <a:t> </a:t>
            </a:r>
            <a:r>
              <a:rPr dirty="0" smtClean="0" sz="1800" spc="-75">
                <a:latin typeface="Calibri"/>
                <a:cs typeface="Calibri"/>
              </a:rPr>
              <a:t>W</a:t>
            </a:r>
            <a:r>
              <a:rPr dirty="0" smtClean="0" sz="1800" spc="0">
                <a:latin typeface="Calibri"/>
                <a:cs typeface="Calibri"/>
              </a:rPr>
              <a:t>o</a:t>
            </a:r>
            <a:r>
              <a:rPr dirty="0" smtClean="0" sz="1800" spc="-35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dN</a:t>
            </a:r>
            <a:r>
              <a:rPr dirty="0" smtClean="0" sz="1800" spc="-10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t </a:t>
            </a:r>
            <a:r>
              <a:rPr dirty="0" smtClean="0" sz="1800" spc="-40">
                <a:latin typeface="Calibri"/>
                <a:cs typeface="Calibri"/>
              </a:rPr>
              <a:t>f</a:t>
            </a:r>
            <a:r>
              <a:rPr dirty="0" smtClean="0" sz="1800" spc="0">
                <a:latin typeface="Calibri"/>
                <a:cs typeface="Calibri"/>
              </a:rPr>
              <a:t>or</a:t>
            </a:r>
            <a:r>
              <a:rPr dirty="0" smtClean="0" sz="1800" spc="-5">
                <a:latin typeface="Calibri"/>
                <a:cs typeface="Calibri"/>
              </a:rPr>
              <a:t> </a:t>
            </a:r>
            <a:r>
              <a:rPr dirty="0" smtClean="0" sz="1800" spc="-150">
                <a:latin typeface="Calibri"/>
                <a:cs typeface="Calibri"/>
              </a:rPr>
              <a:t>T</a:t>
            </a:r>
            <a:r>
              <a:rPr dirty="0" smtClean="0" sz="1800" spc="-20">
                <a:latin typeface="Calibri"/>
                <a:cs typeface="Calibri"/>
              </a:rPr>
              <a:t>a</a:t>
            </a:r>
            <a:r>
              <a:rPr dirty="0" smtClean="0" sz="1800" spc="-45">
                <a:latin typeface="Calibri"/>
                <a:cs typeface="Calibri"/>
              </a:rPr>
              <a:t>x</a:t>
            </a:r>
            <a:r>
              <a:rPr dirty="0" smtClean="0" sz="1800" spc="0">
                <a:latin typeface="Calibri"/>
                <a:cs typeface="Calibri"/>
              </a:rPr>
              <a:t>o</a:t>
            </a:r>
            <a:r>
              <a:rPr dirty="0" smtClean="0" sz="1800" spc="-10">
                <a:latin typeface="Calibri"/>
                <a:cs typeface="Calibri"/>
              </a:rPr>
              <a:t>n</a:t>
            </a:r>
            <a:r>
              <a:rPr dirty="0" smtClean="0" sz="1800" spc="0">
                <a:latin typeface="Calibri"/>
                <a:cs typeface="Calibri"/>
              </a:rPr>
              <a:t>o</a:t>
            </a:r>
            <a:r>
              <a:rPr dirty="0" smtClean="0" sz="1800" spc="-45">
                <a:latin typeface="Calibri"/>
                <a:cs typeface="Calibri"/>
              </a:rPr>
              <a:t>m</a:t>
            </a:r>
            <a:r>
              <a:rPr dirty="0" smtClean="0" sz="1800" spc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619008" y="3702896"/>
          <a:ext cx="1339665" cy="623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555"/>
                <a:gridCol w="699899"/>
              </a:tblGrid>
              <a:tr h="259923">
                <a:tc>
                  <a:txBody>
                    <a:bodyPr/>
                    <a:lstStyle/>
                    <a:p>
                      <a:pPr/>
                      <a:endParaRPr sz="26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28786">
                      <a:solidFill>
                        <a:srgbClr val="000000"/>
                      </a:solidFill>
                      <a:prstDash val="solid"/>
                    </a:lnR>
                    <a:lnB w="28806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26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28786">
                      <a:solidFill>
                        <a:srgbClr val="000000"/>
                      </a:solidFill>
                      <a:prstDash val="solid"/>
                    </a:lnL>
                    <a:lnB w="28806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349073"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dirty="0" smtClean="0" sz="18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1800" spc="0">
                          <a:latin typeface="Calibri"/>
                          <a:cs typeface="Calibri"/>
                        </a:rPr>
                        <a:t>ock</a:t>
                      </a:r>
                      <a:r>
                        <a:rPr dirty="0" smtClean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1800" spc="0">
                          <a:latin typeface="Calibri"/>
                          <a:cs typeface="Calibri"/>
                        </a:rPr>
                        <a:t>Sin</a:t>
                      </a:r>
                      <a:r>
                        <a:rPr dirty="0" smtClean="0" sz="1800" spc="-2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1800" spc="0">
                          <a:latin typeface="Calibri"/>
                          <a:cs typeface="Calibri"/>
                        </a:rPr>
                        <a:t>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28806">
                      <a:solidFill>
                        <a:srgbClr val="FF0000"/>
                      </a:solidFill>
                      <a:prstDash val="solid"/>
                    </a:lnL>
                    <a:lnR w="28806">
                      <a:solidFill>
                        <a:srgbClr val="FF0000"/>
                      </a:solidFill>
                      <a:prstDash val="solid"/>
                    </a:lnR>
                    <a:lnT w="28806">
                      <a:solidFill>
                        <a:srgbClr val="FF0000"/>
                      </a:solidFill>
                      <a:prstDash val="solid"/>
                    </a:lnT>
                    <a:lnB w="28806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S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ma</a:t>
            </a: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-5">
                <a:latin typeface="Microsoft YaHei UI"/>
                <a:cs typeface="Microsoft YaHei UI"/>
              </a:rPr>
              <a:t>t</a:t>
            </a:r>
            <a:r>
              <a:rPr dirty="0" smtClean="0" sz="4000" spc="-5">
                <a:latin typeface="Microsoft YaHei UI"/>
                <a:cs typeface="Microsoft YaHei UI"/>
              </a:rPr>
              <a:t>i</a:t>
            </a:r>
            <a:r>
              <a:rPr dirty="0" smtClean="0" sz="4000" spc="0">
                <a:latin typeface="Microsoft YaHei UI"/>
                <a:cs typeface="Microsoft YaHei UI"/>
              </a:rPr>
              <a:t>c W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0">
                <a:latin typeface="Microsoft YaHei UI"/>
                <a:cs typeface="Microsoft YaHei UI"/>
              </a:rPr>
              <a:t>b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7880350" cy="138811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Ti</a:t>
            </a:r>
            <a:r>
              <a:rPr dirty="0" smtClean="0" sz="2600" spc="0">
                <a:latin typeface="Microsoft YaHei UI"/>
                <a:cs typeface="Microsoft YaHei UI"/>
              </a:rPr>
              <a:t>m</a:t>
            </a:r>
            <a:r>
              <a:rPr dirty="0" smtClean="0" sz="2600" spc="5">
                <a:latin typeface="Microsoft YaHei UI"/>
                <a:cs typeface="Microsoft YaHei UI"/>
              </a:rPr>
              <a:t> B</a:t>
            </a:r>
            <a:r>
              <a:rPr dirty="0" smtClean="0" sz="2600" spc="-5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-5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-5">
                <a:latin typeface="Microsoft YaHei UI"/>
                <a:cs typeface="Microsoft YaHei UI"/>
              </a:rPr>
              <a:t>s</a:t>
            </a:r>
            <a:r>
              <a:rPr dirty="0" smtClean="0" sz="2600" spc="-5">
                <a:latin typeface="Microsoft YaHei UI"/>
                <a:cs typeface="Microsoft YaHei UI"/>
              </a:rPr>
              <a:t>-</a:t>
            </a:r>
            <a:r>
              <a:rPr dirty="0" smtClean="0" sz="2600" spc="0">
                <a:latin typeface="Microsoft YaHei UI"/>
                <a:cs typeface="Microsoft YaHei UI"/>
              </a:rPr>
              <a:t>Lee</a:t>
            </a:r>
            <a:r>
              <a:rPr dirty="0" smtClean="0" sz="2600" spc="5">
                <a:latin typeface="Microsoft YaHei UI"/>
                <a:cs typeface="Microsoft YaHei UI"/>
              </a:rPr>
              <a:t> </a:t>
            </a:r>
            <a:r>
              <a:rPr dirty="0" smtClean="0" sz="2600" spc="0">
                <a:latin typeface="Microsoft YaHei UI"/>
                <a:cs typeface="Microsoft YaHei UI"/>
              </a:rPr>
              <a:t>1998年提出语义网的概念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13"/>
              </a:spcBef>
            </a:pPr>
            <a:endParaRPr sz="500"/>
          </a:p>
          <a:p>
            <a:pPr marL="755650" marR="12700" indent="-28575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000">
                <a:latin typeface="Microsoft YaHei UI"/>
                <a:cs typeface="Microsoft YaHei UI"/>
              </a:rPr>
              <a:t>-	</a:t>
            </a:r>
            <a:r>
              <a:rPr dirty="0" smtClean="0" sz="2000">
                <a:latin typeface="Microsoft YaHei UI"/>
                <a:cs typeface="Microsoft YaHei UI"/>
              </a:rPr>
              <a:t>通过给全球信息网上的文档（如：标准通用标记语言下的一个应</a:t>
            </a:r>
            <a:r>
              <a:rPr dirty="0" smtClean="0" sz="2000">
                <a:latin typeface="Microsoft YaHei UI"/>
                <a:cs typeface="Microsoft YaHei UI"/>
              </a:rPr>
              <a:t> 用HT</a:t>
            </a:r>
            <a:r>
              <a:rPr dirty="0" smtClean="0" sz="2000" spc="-5">
                <a:latin typeface="Microsoft YaHei UI"/>
                <a:cs typeface="Microsoft YaHei UI"/>
              </a:rPr>
              <a:t>M</a:t>
            </a:r>
            <a:r>
              <a:rPr dirty="0" smtClean="0" sz="2000" spc="-5">
                <a:latin typeface="Microsoft YaHei UI"/>
                <a:cs typeface="Microsoft YaHei UI"/>
              </a:rPr>
              <a:t>L</a:t>
            </a:r>
            <a:r>
              <a:rPr dirty="0" smtClean="0" sz="2000" spc="0">
                <a:latin typeface="Microsoft YaHei UI"/>
                <a:cs typeface="Microsoft YaHei UI"/>
              </a:rPr>
              <a:t>）添加能够被计算器所理解的语义</a:t>
            </a:r>
            <a:r>
              <a:rPr dirty="0" smtClean="0" sz="2000" spc="1005" b="1">
                <a:latin typeface="Microsoft YaHei UI"/>
                <a:cs typeface="Microsoft YaHei UI"/>
              </a:rPr>
              <a:t>“</a:t>
            </a:r>
            <a:r>
              <a:rPr dirty="0" smtClean="0" sz="2000" spc="1005">
                <a:latin typeface="Microsoft YaHei UI"/>
                <a:cs typeface="Microsoft YaHei UI"/>
              </a:rPr>
              <a:t>元数据</a:t>
            </a:r>
            <a:r>
              <a:rPr dirty="0" smtClean="0" sz="2000" spc="1005" b="1">
                <a:latin typeface="Microsoft YaHei UI"/>
                <a:cs typeface="Microsoft YaHei UI"/>
              </a:rPr>
              <a:t>”</a:t>
            </a:r>
            <a:r>
              <a:rPr dirty="0" smtClean="0" sz="2000" spc="1005">
                <a:latin typeface="Microsoft YaHei UI"/>
                <a:cs typeface="Microsoft YaHei UI"/>
              </a:rPr>
              <a:t>（</a:t>
            </a:r>
            <a:r>
              <a:rPr dirty="0" smtClean="0" sz="2000" spc="-5">
                <a:latin typeface="Microsoft YaHei UI"/>
                <a:cs typeface="Microsoft YaHei UI"/>
              </a:rPr>
              <a:t>M</a:t>
            </a:r>
            <a:r>
              <a:rPr dirty="0" smtClean="0" sz="2000" spc="0">
                <a:latin typeface="Microsoft YaHei UI"/>
                <a:cs typeface="Microsoft YaHei UI"/>
              </a:rPr>
              <a:t>eta</a:t>
            </a:r>
            <a:r>
              <a:rPr dirty="0" smtClean="0" sz="2000" spc="0">
                <a:latin typeface="Microsoft YaHei UI"/>
                <a:cs typeface="Microsoft YaHei UI"/>
              </a:rPr>
              <a:t> </a:t>
            </a:r>
            <a:r>
              <a:rPr dirty="0" smtClean="0" sz="2000" spc="-5">
                <a:latin typeface="Microsoft YaHei UI"/>
                <a:cs typeface="Microsoft YaHei UI"/>
              </a:rPr>
              <a:t>d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5">
                <a:latin typeface="Microsoft YaHei UI"/>
                <a:cs typeface="Microsoft YaHei UI"/>
              </a:rPr>
              <a:t>t</a:t>
            </a:r>
            <a:r>
              <a:rPr dirty="0" smtClean="0" sz="2000" spc="-10">
                <a:latin typeface="Microsoft YaHei UI"/>
                <a:cs typeface="Microsoft YaHei UI"/>
              </a:rPr>
              <a:t>a</a:t>
            </a:r>
            <a:r>
              <a:rPr dirty="0" smtClean="0" sz="2000" spc="0">
                <a:latin typeface="Microsoft YaHei UI"/>
                <a:cs typeface="Microsoft YaHei UI"/>
              </a:rPr>
              <a:t>），从而使整个互联网成为一个通用的信息交换媒介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26671" y="3170711"/>
            <a:ext cx="3139297" cy="2347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60491" y="3170711"/>
            <a:ext cx="2648037" cy="2332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334493" y="3923110"/>
            <a:ext cx="724394" cy="479258"/>
          </a:xfrm>
          <a:custGeom>
            <a:avLst/>
            <a:gdLst/>
            <a:ahLst/>
            <a:cxnLst/>
            <a:rect l="l" t="t" r="r" b="b"/>
            <a:pathLst>
              <a:path w="724394" h="479258">
                <a:moveTo>
                  <a:pt x="484765" y="0"/>
                </a:moveTo>
                <a:lnTo>
                  <a:pt x="484765" y="119815"/>
                </a:lnTo>
                <a:lnTo>
                  <a:pt x="0" y="119815"/>
                </a:lnTo>
                <a:lnTo>
                  <a:pt x="0" y="359444"/>
                </a:lnTo>
                <a:lnTo>
                  <a:pt x="484765" y="359444"/>
                </a:lnTo>
                <a:lnTo>
                  <a:pt x="484765" y="479258"/>
                </a:lnTo>
                <a:lnTo>
                  <a:pt x="724394" y="239629"/>
                </a:lnTo>
                <a:lnTo>
                  <a:pt x="484765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334493" y="3923110"/>
            <a:ext cx="724394" cy="479259"/>
          </a:xfrm>
          <a:custGeom>
            <a:avLst/>
            <a:gdLst/>
            <a:ahLst/>
            <a:cxnLst/>
            <a:rect l="l" t="t" r="r" b="b"/>
            <a:pathLst>
              <a:path w="724394" h="479259">
                <a:moveTo>
                  <a:pt x="0" y="119815"/>
                </a:moveTo>
                <a:lnTo>
                  <a:pt x="484764" y="119815"/>
                </a:lnTo>
                <a:lnTo>
                  <a:pt x="484764" y="0"/>
                </a:lnTo>
                <a:lnTo>
                  <a:pt x="724394" y="239629"/>
                </a:lnTo>
                <a:lnTo>
                  <a:pt x="484764" y="479259"/>
                </a:lnTo>
                <a:lnTo>
                  <a:pt x="484764" y="359444"/>
                </a:lnTo>
                <a:lnTo>
                  <a:pt x="0" y="359444"/>
                </a:lnTo>
                <a:lnTo>
                  <a:pt x="0" y="119815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85584" y="5599329"/>
            <a:ext cx="2319020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latin typeface="Lucida Sans Unicode"/>
                <a:cs typeface="Lucida Sans Unicode"/>
              </a:rPr>
              <a:t>P</a:t>
            </a:r>
            <a:r>
              <a:rPr dirty="0" smtClean="0" sz="1800" spc="-5">
                <a:latin typeface="Lucida Sans Unicode"/>
                <a:cs typeface="Lucida Sans Unicode"/>
              </a:rPr>
              <a:t>a</a:t>
            </a:r>
            <a:r>
              <a:rPr dirty="0" smtClean="0" sz="1800" spc="-15">
                <a:latin typeface="Lucida Sans Unicode"/>
                <a:cs typeface="Lucida Sans Unicode"/>
              </a:rPr>
              <a:t>g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-65">
                <a:latin typeface="Lucida Sans Unicode"/>
                <a:cs typeface="Lucida Sans Unicode"/>
              </a:rPr>
              <a:t>/</a:t>
            </a:r>
            <a:r>
              <a:rPr dirty="0" smtClean="0" sz="1800" spc="0">
                <a:latin typeface="Lucida Sans Unicode"/>
                <a:cs typeface="Lucida Sans Unicode"/>
              </a:rPr>
              <a:t>D</a:t>
            </a:r>
            <a:r>
              <a:rPr dirty="0" smtClean="0" sz="1800" spc="-10">
                <a:latin typeface="Lucida Sans Unicode"/>
                <a:cs typeface="Lucida Sans Unicode"/>
              </a:rPr>
              <a:t>o</a:t>
            </a:r>
            <a:r>
              <a:rPr dirty="0" smtClean="0" sz="1800" spc="0">
                <a:latin typeface="Lucida Sans Unicode"/>
                <a:cs typeface="Lucida Sans Unicode"/>
              </a:rPr>
              <a:t>c</a:t>
            </a:r>
            <a:r>
              <a:rPr dirty="0" smtClean="0" sz="1800" spc="-20">
                <a:latin typeface="Lucida Sans Unicode"/>
                <a:cs typeface="Lucida Sans Unicode"/>
              </a:rPr>
              <a:t>u</a:t>
            </a:r>
            <a:r>
              <a:rPr dirty="0" smtClean="0" sz="1800" spc="-25">
                <a:latin typeface="Lucida Sans Unicode"/>
                <a:cs typeface="Lucida Sans Unicode"/>
              </a:rPr>
              <a:t>m</a:t>
            </a:r>
            <a:r>
              <a:rPr dirty="0" smtClean="0" sz="1800" spc="-5">
                <a:latin typeface="Lucida Sans Unicode"/>
                <a:cs typeface="Lucida Sans Unicode"/>
              </a:rPr>
              <a:t>e</a:t>
            </a:r>
            <a:r>
              <a:rPr dirty="0" smtClean="0" sz="1800" spc="-20">
                <a:latin typeface="Lucida Sans Unicode"/>
                <a:cs typeface="Lucida Sans Unicode"/>
              </a:rPr>
              <a:t>n</a:t>
            </a:r>
            <a:r>
              <a:rPr dirty="0" smtClean="0" sz="1800" spc="0">
                <a:latin typeface="Lucida Sans Unicode"/>
                <a:cs typeface="Lucida Sans Unicode"/>
              </a:rPr>
              <a:t>t</a:t>
            </a:r>
            <a:r>
              <a:rPr dirty="0" smtClean="0" sz="1800" spc="5">
                <a:latin typeface="Lucida Sans Unicode"/>
                <a:cs typeface="Lucida Sans Unicode"/>
              </a:rPr>
              <a:t> </a:t>
            </a:r>
            <a:r>
              <a:rPr dirty="0" smtClean="0" sz="1800" spc="-20">
                <a:latin typeface="Lucida Sans Unicode"/>
                <a:cs typeface="Lucida Sans Unicode"/>
              </a:rPr>
              <a:t>we</a:t>
            </a:r>
            <a:r>
              <a:rPr dirty="0" smtClean="0" sz="1800" spc="0">
                <a:latin typeface="Lucida Sans Unicode"/>
                <a:cs typeface="Lucida Sans Unicode"/>
              </a:rPr>
              <a:t>b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94088" y="5553345"/>
            <a:ext cx="1057275" cy="2825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Lucida Sans Unicode"/>
                <a:cs typeface="Lucida Sans Unicode"/>
              </a:rPr>
              <a:t>D</a:t>
            </a:r>
            <a:r>
              <a:rPr dirty="0" smtClean="0" sz="1800" spc="5">
                <a:latin typeface="Lucida Sans Unicode"/>
                <a:cs typeface="Lucida Sans Unicode"/>
              </a:rPr>
              <a:t>a</a:t>
            </a:r>
            <a:r>
              <a:rPr dirty="0" smtClean="0" sz="1800" spc="0">
                <a:latin typeface="Lucida Sans Unicode"/>
                <a:cs typeface="Lucida Sans Unicode"/>
              </a:rPr>
              <a:t>ta</a:t>
            </a:r>
            <a:r>
              <a:rPr dirty="0" smtClean="0" sz="1800" spc="10">
                <a:latin typeface="Lucida Sans Unicode"/>
                <a:cs typeface="Lucida Sans Unicode"/>
              </a:rPr>
              <a:t> </a:t>
            </a:r>
            <a:r>
              <a:rPr dirty="0" smtClean="0" sz="1800" spc="-20">
                <a:latin typeface="Lucida Sans Unicode"/>
                <a:cs typeface="Lucida Sans Unicode"/>
              </a:rPr>
              <a:t>we</a:t>
            </a:r>
            <a:r>
              <a:rPr dirty="0" smtClean="0" sz="1800" spc="0">
                <a:latin typeface="Lucida Sans Unicode"/>
                <a:cs typeface="Lucida Sans Unicode"/>
              </a:rPr>
              <a:t>b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Y</a:t>
            </a:r>
            <a:r>
              <a:rPr dirty="0" smtClean="0" sz="4000" spc="0">
                <a:latin typeface="Microsoft YaHei UI"/>
                <a:cs typeface="Microsoft YaHei UI"/>
              </a:rPr>
              <a:t>ag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语义关系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39" y="1270816"/>
            <a:ext cx="6725920" cy="34137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 b="1">
                <a:latin typeface="Microsoft YaHei UI"/>
                <a:cs typeface="Microsoft YaHei UI"/>
              </a:rPr>
              <a:t>人工定义了</a:t>
            </a:r>
            <a:r>
              <a:rPr dirty="0" smtClean="0" sz="2400" spc="-10" b="1">
                <a:latin typeface="Microsoft YaHei UI"/>
                <a:cs typeface="Microsoft YaHei UI"/>
              </a:rPr>
              <a:t>100</a:t>
            </a:r>
            <a:r>
              <a:rPr dirty="0" smtClean="0" sz="2400" spc="0" b="1">
                <a:latin typeface="Microsoft YaHei UI"/>
                <a:cs typeface="Microsoft YaHei UI"/>
              </a:rPr>
              <a:t>多种语义关系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200">
                <a:latin typeface="Microsoft YaHei UI"/>
                <a:cs typeface="Microsoft YaHei UI"/>
              </a:rPr>
              <a:t>-	</a:t>
            </a:r>
            <a:r>
              <a:rPr dirty="0" smtClean="0" sz="2200" spc="-5">
                <a:latin typeface="Microsoft YaHei UI"/>
                <a:cs typeface="Microsoft YaHei UI"/>
              </a:rPr>
              <a:t>wa</a:t>
            </a:r>
            <a:r>
              <a:rPr dirty="0" smtClean="0" sz="2200" spc="-10">
                <a:latin typeface="Microsoft YaHei UI"/>
                <a:cs typeface="Microsoft YaHei UI"/>
              </a:rPr>
              <a:t>s</a:t>
            </a:r>
            <a:r>
              <a:rPr dirty="0" smtClean="0" sz="2200" spc="-5">
                <a:latin typeface="Microsoft YaHei UI"/>
                <a:cs typeface="Microsoft YaHei UI"/>
              </a:rPr>
              <a:t>B</a:t>
            </a:r>
            <a:r>
              <a:rPr dirty="0" smtClean="0" sz="2200" spc="0">
                <a:latin typeface="Microsoft YaHei UI"/>
                <a:cs typeface="Microsoft YaHei UI"/>
              </a:rPr>
              <a:t>o</a:t>
            </a:r>
            <a:r>
              <a:rPr dirty="0" smtClean="0" sz="2200" spc="-5">
                <a:latin typeface="Microsoft YaHei UI"/>
                <a:cs typeface="Microsoft YaHei UI"/>
              </a:rPr>
              <a:t>r</a:t>
            </a:r>
            <a:r>
              <a:rPr dirty="0" smtClean="0" sz="2200" spc="-5">
                <a:latin typeface="Microsoft YaHei UI"/>
                <a:cs typeface="Microsoft YaHei UI"/>
              </a:rPr>
              <a:t>n</a:t>
            </a:r>
            <a:r>
              <a:rPr dirty="0" smtClean="0" sz="2200" spc="-5">
                <a:latin typeface="Microsoft YaHei UI"/>
                <a:cs typeface="Microsoft YaHei UI"/>
              </a:rPr>
              <a:t>O</a:t>
            </a:r>
            <a:r>
              <a:rPr dirty="0" smtClean="0" sz="2200" spc="-5">
                <a:latin typeface="Microsoft YaHei UI"/>
                <a:cs typeface="Microsoft YaHei UI"/>
              </a:rPr>
              <a:t>nDa</a:t>
            </a:r>
            <a:r>
              <a:rPr dirty="0" smtClean="0" sz="2200" spc="0">
                <a:latin typeface="Microsoft YaHei UI"/>
                <a:cs typeface="Microsoft YaHei UI"/>
              </a:rPr>
              <a:t>te，lo</a:t>
            </a:r>
            <a:r>
              <a:rPr dirty="0" smtClean="0" sz="2200" spc="-5">
                <a:latin typeface="Microsoft YaHei UI"/>
                <a:cs typeface="Microsoft YaHei UI"/>
              </a:rPr>
              <a:t>c</a:t>
            </a:r>
            <a:r>
              <a:rPr dirty="0" smtClean="0" sz="2200" spc="-5">
                <a:latin typeface="Microsoft YaHei UI"/>
                <a:cs typeface="Microsoft YaHei UI"/>
              </a:rPr>
              <a:t>a</a:t>
            </a:r>
            <a:r>
              <a:rPr dirty="0" smtClean="0" sz="2200" spc="0">
                <a:latin typeface="Microsoft YaHei UI"/>
                <a:cs typeface="Microsoft YaHei UI"/>
              </a:rPr>
              <a:t>tedI</a:t>
            </a:r>
            <a:r>
              <a:rPr dirty="0" smtClean="0" sz="2200" spc="-5">
                <a:latin typeface="Microsoft YaHei UI"/>
                <a:cs typeface="Microsoft YaHei UI"/>
              </a:rPr>
              <a:t>n</a:t>
            </a:r>
            <a:r>
              <a:rPr dirty="0" smtClean="0" sz="2200" spc="0">
                <a:latin typeface="Microsoft YaHei UI"/>
                <a:cs typeface="Microsoft YaHei UI"/>
              </a:rPr>
              <a:t>，</a:t>
            </a:r>
            <a:r>
              <a:rPr dirty="0" smtClean="0" sz="2200" spc="-5">
                <a:latin typeface="Microsoft YaHei UI"/>
                <a:cs typeface="Microsoft YaHei UI"/>
              </a:rPr>
              <a:t> </a:t>
            </a:r>
            <a:r>
              <a:rPr dirty="0" smtClean="0" sz="2200" spc="-10">
                <a:latin typeface="Microsoft YaHei UI"/>
                <a:cs typeface="Microsoft YaHei UI"/>
              </a:rPr>
              <a:t>h</a:t>
            </a:r>
            <a:r>
              <a:rPr dirty="0" smtClean="0" sz="2200" spc="-5">
                <a:latin typeface="Microsoft YaHei UI"/>
                <a:cs typeface="Microsoft YaHei UI"/>
              </a:rPr>
              <a:t>a</a:t>
            </a:r>
            <a:r>
              <a:rPr dirty="0" smtClean="0" sz="2200" spc="-10">
                <a:latin typeface="Microsoft YaHei UI"/>
                <a:cs typeface="Microsoft YaHei UI"/>
              </a:rPr>
              <a:t>s</a:t>
            </a:r>
            <a:r>
              <a:rPr dirty="0" smtClean="0" sz="2200" spc="0">
                <a:latin typeface="Microsoft YaHei UI"/>
                <a:cs typeface="Microsoft YaHei UI"/>
              </a:rPr>
              <a:t>Po</a:t>
            </a:r>
            <a:r>
              <a:rPr dirty="0" smtClean="0" sz="2200" spc="-10">
                <a:latin typeface="Microsoft YaHei UI"/>
                <a:cs typeface="Microsoft YaHei UI"/>
              </a:rPr>
              <a:t>pu</a:t>
            </a:r>
            <a:r>
              <a:rPr dirty="0" smtClean="0" sz="2200" spc="0">
                <a:latin typeface="Microsoft YaHei UI"/>
                <a:cs typeface="Microsoft YaHei UI"/>
              </a:rPr>
              <a:t>l</a:t>
            </a:r>
            <a:r>
              <a:rPr dirty="0" smtClean="0" sz="2200" spc="-5">
                <a:latin typeface="Microsoft YaHei UI"/>
                <a:cs typeface="Microsoft YaHei UI"/>
              </a:rPr>
              <a:t>a</a:t>
            </a:r>
            <a:r>
              <a:rPr dirty="0" smtClean="0" sz="2200" spc="0">
                <a:latin typeface="Microsoft YaHei UI"/>
                <a:cs typeface="Microsoft YaHei UI"/>
              </a:rPr>
              <a:t>tion</a:t>
            </a:r>
            <a:endParaRPr sz="22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  <a:spcBef>
                <a:spcPts val="26"/>
              </a:spcBef>
            </a:pPr>
            <a:endParaRPr sz="10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400" spc="285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400" spc="285" b="1">
                <a:latin typeface="Microsoft YaHei UI"/>
                <a:cs typeface="Microsoft YaHei UI"/>
              </a:rPr>
              <a:t>抽取方法：主要采用手写的规则抽取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b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x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vesti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:</a:t>
            </a:r>
            <a:r>
              <a:rPr dirty="0" smtClean="0" sz="2400" spc="0">
                <a:latin typeface="Microsoft YaHei UI"/>
                <a:cs typeface="Microsoft YaHei UI"/>
              </a:rPr>
              <a:t>信息框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-</a:t>
            </a:r>
            <a:r>
              <a:rPr dirty="0" smtClean="0" sz="2400" spc="5"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latin typeface="Microsoft YaHei UI"/>
                <a:cs typeface="Microsoft YaHei UI"/>
              </a:rPr>
              <a:t>evel </a:t>
            </a:r>
            <a:r>
              <a:rPr dirty="0" smtClean="0" sz="2400" spc="-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e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ni</a:t>
            </a:r>
            <a:r>
              <a:rPr dirty="0" smtClean="0" sz="2400" spc="0">
                <a:latin typeface="Microsoft YaHei UI"/>
                <a:cs typeface="Microsoft YaHei UI"/>
              </a:rPr>
              <a:t>q</a:t>
            </a:r>
            <a:r>
              <a:rPr dirty="0" smtClean="0" sz="2400" spc="-5">
                <a:latin typeface="Microsoft YaHei UI"/>
                <a:cs typeface="Microsoft YaHei UI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</a:rPr>
              <a:t>e</a:t>
            </a:r>
            <a:r>
              <a:rPr dirty="0" smtClean="0" sz="2400" spc="0">
                <a:latin typeface="Microsoft YaHei UI"/>
                <a:cs typeface="Microsoft YaHei UI"/>
              </a:rPr>
              <a:t>s</a:t>
            </a:r>
            <a:r>
              <a:rPr dirty="0" smtClean="0" sz="2400" spc="-5">
                <a:latin typeface="Microsoft YaHei UI"/>
                <a:cs typeface="Microsoft YaHei UI"/>
              </a:rPr>
              <a:t>:</a:t>
            </a:r>
            <a:r>
              <a:rPr dirty="0" smtClean="0" sz="2400" spc="0">
                <a:latin typeface="Microsoft YaHei UI"/>
                <a:cs typeface="Microsoft YaHei UI"/>
              </a:rPr>
              <a:t>重定向页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teg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10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y</a:t>
            </a:r>
            <a:r>
              <a:rPr dirty="0" smtClean="0" sz="2400" spc="5">
                <a:latin typeface="Microsoft YaHei UI"/>
                <a:cs typeface="Microsoft YaHei UI"/>
              </a:rPr>
              <a:t> H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vesti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g</a:t>
            </a:r>
            <a:r>
              <a:rPr dirty="0" smtClean="0" sz="2400" spc="-5">
                <a:latin typeface="Microsoft YaHei UI"/>
                <a:cs typeface="Microsoft YaHei UI"/>
              </a:rPr>
              <a:t>:</a:t>
            </a:r>
            <a:r>
              <a:rPr dirty="0" smtClean="0" sz="2400" spc="0">
                <a:latin typeface="Microsoft YaHei UI"/>
                <a:cs typeface="Microsoft YaHei UI"/>
              </a:rPr>
              <a:t>类别信息抽取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T</a:t>
            </a:r>
            <a:r>
              <a:rPr dirty="0" smtClean="0" sz="2400" spc="0">
                <a:latin typeface="Microsoft YaHei UI"/>
                <a:cs typeface="Microsoft YaHei UI"/>
              </a:rPr>
              <a:t>ype E</a:t>
            </a:r>
            <a:r>
              <a:rPr dirty="0" smtClean="0" sz="2400" spc="-5">
                <a:latin typeface="Microsoft YaHei UI"/>
                <a:cs typeface="Microsoft YaHei UI"/>
              </a:rPr>
              <a:t>x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t</a:t>
            </a:r>
            <a:r>
              <a:rPr dirty="0" smtClean="0" sz="2400" spc="-5">
                <a:latin typeface="Microsoft YaHei UI"/>
                <a:cs typeface="Microsoft YaHei UI"/>
              </a:rPr>
              <a:t>io</a:t>
            </a:r>
            <a:r>
              <a:rPr dirty="0" smtClean="0" sz="2400" spc="0">
                <a:latin typeface="Microsoft YaHei UI"/>
                <a:cs typeface="Microsoft YaHei UI"/>
              </a:rPr>
              <a:t>n: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维基类别</a:t>
            </a:r>
            <a:r>
              <a:rPr dirty="0" smtClean="0" sz="2400" spc="-5">
                <a:latin typeface="Microsoft YaHei UI"/>
                <a:cs typeface="Microsoft YaHei UI"/>
              </a:rPr>
              <a:t>,</a:t>
            </a: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et类别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抽取示例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4463143"/>
            <a:ext cx="2819400" cy="609600"/>
          </a:xfrm>
          <a:custGeom>
            <a:avLst/>
            <a:gdLst/>
            <a:ahLst/>
            <a:cxnLst/>
            <a:rect l="l" t="t" r="r" b="b"/>
            <a:pathLst>
              <a:path w="2819400" h="609600">
                <a:moveTo>
                  <a:pt x="0" y="0"/>
                </a:moveTo>
                <a:lnTo>
                  <a:pt x="2819400" y="0"/>
                </a:lnTo>
                <a:lnTo>
                  <a:pt x="28194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33400" y="1872343"/>
            <a:ext cx="3124200" cy="4495800"/>
          </a:xfrm>
          <a:custGeom>
            <a:avLst/>
            <a:gdLst/>
            <a:ahLst/>
            <a:cxnLst/>
            <a:rect l="l" t="t" r="r" b="b"/>
            <a:pathLst>
              <a:path w="3124200" h="4495800">
                <a:moveTo>
                  <a:pt x="0" y="0"/>
                </a:moveTo>
                <a:lnTo>
                  <a:pt x="3124200" y="0"/>
                </a:lnTo>
                <a:lnTo>
                  <a:pt x="3124200" y="4495800"/>
                </a:lnTo>
                <a:lnTo>
                  <a:pt x="0" y="44958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5637" y="4516461"/>
            <a:ext cx="2879725" cy="3829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818515" algn="l"/>
              </a:tabLst>
            </a:pPr>
            <a:r>
              <a:rPr dirty="0" smtClean="0" sz="2400" spc="-295">
                <a:solidFill>
                  <a:srgbClr val="565A3C"/>
                </a:solidFill>
                <a:latin typeface="Arial"/>
                <a:cs typeface="Arial"/>
              </a:rPr>
              <a:t>D</a:t>
            </a:r>
            <a:r>
              <a:rPr dirty="0" smtClean="0" sz="2400" spc="-20">
                <a:solidFill>
                  <a:srgbClr val="565A3C"/>
                </a:solidFill>
                <a:latin typeface="Arial"/>
                <a:cs typeface="Arial"/>
              </a:rPr>
              <a:t>i</a:t>
            </a:r>
            <a:r>
              <a:rPr dirty="0" smtClean="0" sz="2400" spc="-80">
                <a:solidFill>
                  <a:srgbClr val="565A3C"/>
                </a:solidFill>
                <a:latin typeface="Arial"/>
                <a:cs typeface="Arial"/>
              </a:rPr>
              <a:t>ed</a:t>
            </a:r>
            <a:r>
              <a:rPr dirty="0" smtClean="0" sz="2400" spc="-150">
                <a:solidFill>
                  <a:srgbClr val="565A3C"/>
                </a:solidFill>
                <a:latin typeface="Arial"/>
                <a:cs typeface="Arial"/>
              </a:rPr>
              <a:t>:</a:t>
            </a:r>
            <a:r>
              <a:rPr dirty="0" smtClean="0" sz="2400" spc="-150">
                <a:solidFill>
                  <a:srgbClr val="565A3C"/>
                </a:solidFill>
                <a:latin typeface="Arial"/>
                <a:cs typeface="Arial"/>
              </a:rPr>
              <a:t>	</a:t>
            </a:r>
            <a:r>
              <a:rPr dirty="0" smtClean="0" sz="2400" spc="-160">
                <a:solidFill>
                  <a:srgbClr val="565A3C"/>
                </a:solidFill>
                <a:latin typeface="Arial"/>
                <a:cs typeface="Arial"/>
              </a:rPr>
              <a:t>A</a:t>
            </a:r>
            <a:r>
              <a:rPr dirty="0" smtClean="0" sz="2400" spc="-300">
                <a:solidFill>
                  <a:srgbClr val="565A3C"/>
                </a:solidFill>
                <a:latin typeface="Arial"/>
                <a:cs typeface="Arial"/>
              </a:rPr>
              <a:t>u</a:t>
            </a:r>
            <a:r>
              <a:rPr dirty="0" smtClean="0" sz="2400" spc="-15">
                <a:solidFill>
                  <a:srgbClr val="565A3C"/>
                </a:solidFill>
                <a:latin typeface="Arial"/>
                <a:cs typeface="Arial"/>
              </a:rPr>
              <a:t>g</a:t>
            </a:r>
            <a:r>
              <a:rPr dirty="0" smtClean="0" sz="2400" spc="-300">
                <a:solidFill>
                  <a:srgbClr val="565A3C"/>
                </a:solidFill>
                <a:latin typeface="Arial"/>
                <a:cs typeface="Arial"/>
              </a:rPr>
              <a:t>u</a:t>
            </a:r>
            <a:r>
              <a:rPr dirty="0" smtClean="0" sz="2400" spc="-409">
                <a:solidFill>
                  <a:srgbClr val="565A3C"/>
                </a:solidFill>
                <a:latin typeface="Arial"/>
                <a:cs typeface="Arial"/>
              </a:rPr>
              <a:t>s</a:t>
            </a:r>
            <a:r>
              <a:rPr dirty="0" smtClean="0" sz="2400" spc="-20">
                <a:solidFill>
                  <a:srgbClr val="565A3C"/>
                </a:solidFill>
                <a:latin typeface="Arial"/>
                <a:cs typeface="Arial"/>
              </a:rPr>
              <a:t>t</a:t>
            </a:r>
            <a:r>
              <a:rPr dirty="0" smtClean="0" sz="2400" spc="-10">
                <a:solidFill>
                  <a:srgbClr val="565A3C"/>
                </a:solidFill>
                <a:latin typeface="Arial"/>
                <a:cs typeface="Arial"/>
              </a:rPr>
              <a:t> </a:t>
            </a:r>
            <a:r>
              <a:rPr dirty="0" smtClean="0" sz="2400" spc="-15">
                <a:solidFill>
                  <a:srgbClr val="565A3C"/>
                </a:solidFill>
                <a:latin typeface="Arial"/>
                <a:cs typeface="Arial"/>
              </a:rPr>
              <a:t>16</a:t>
            </a:r>
            <a:r>
              <a:rPr dirty="0" smtClean="0" sz="2400" spc="-150">
                <a:solidFill>
                  <a:srgbClr val="565A3C"/>
                </a:solidFill>
                <a:latin typeface="Arial"/>
                <a:cs typeface="Arial"/>
              </a:rPr>
              <a:t>,</a:t>
            </a:r>
            <a:r>
              <a:rPr dirty="0" smtClean="0" sz="2400" spc="-10">
                <a:solidFill>
                  <a:srgbClr val="565A3C"/>
                </a:solidFill>
                <a:latin typeface="Arial"/>
                <a:cs typeface="Arial"/>
              </a:rPr>
              <a:t> </a:t>
            </a:r>
            <a:r>
              <a:rPr dirty="0" smtClean="0" sz="2400" spc="-15">
                <a:solidFill>
                  <a:srgbClr val="565A3C"/>
                </a:solidFill>
                <a:latin typeface="Arial"/>
                <a:cs typeface="Arial"/>
              </a:rPr>
              <a:t>1977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" y="2100943"/>
            <a:ext cx="2362200" cy="220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495800" y="1643743"/>
            <a:ext cx="4114800" cy="304800"/>
          </a:xfrm>
          <a:custGeom>
            <a:avLst/>
            <a:gdLst/>
            <a:ahLst/>
            <a:cxnLst/>
            <a:rect l="l" t="t" r="r" b="b"/>
            <a:pathLst>
              <a:path w="4114800" h="304800">
                <a:moveTo>
                  <a:pt x="0" y="0"/>
                </a:moveTo>
                <a:lnTo>
                  <a:pt x="4114800" y="0"/>
                </a:lnTo>
                <a:lnTo>
                  <a:pt x="411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755356" y="1681017"/>
            <a:ext cx="640080" cy="2286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spc="-95">
                <a:latin typeface="Arial"/>
                <a:cs typeface="Arial"/>
              </a:rPr>
              <a:t>A</a:t>
            </a:r>
            <a:r>
              <a:rPr dirty="0" smtClean="0" sz="1400" spc="-20">
                <a:latin typeface="Arial"/>
                <a:cs typeface="Arial"/>
              </a:rPr>
              <a:t>t</a:t>
            </a:r>
            <a:r>
              <a:rPr dirty="0" smtClean="0" sz="1400" spc="-20">
                <a:latin typeface="Arial"/>
                <a:cs typeface="Arial"/>
              </a:rPr>
              <a:t>t</a:t>
            </a:r>
            <a:r>
              <a:rPr dirty="0" smtClean="0" sz="1400" spc="-5">
                <a:latin typeface="Arial"/>
                <a:cs typeface="Arial"/>
              </a:rPr>
              <a:t>r</a:t>
            </a:r>
            <a:r>
              <a:rPr dirty="0" smtClean="0" sz="1400" spc="-5">
                <a:latin typeface="Arial"/>
                <a:cs typeface="Arial"/>
              </a:rPr>
              <a:t>i</a:t>
            </a:r>
            <a:r>
              <a:rPr dirty="0" smtClean="0" sz="1400" spc="-10">
                <a:latin typeface="Arial"/>
                <a:cs typeface="Arial"/>
              </a:rPr>
              <a:t>b</a:t>
            </a:r>
            <a:r>
              <a:rPr dirty="0" smtClean="0" sz="1400" spc="-180">
                <a:latin typeface="Arial"/>
                <a:cs typeface="Arial"/>
              </a:rPr>
              <a:t>u</a:t>
            </a:r>
            <a:r>
              <a:rPr dirty="0" smtClean="0" sz="1400" spc="-20">
                <a:latin typeface="Arial"/>
                <a:cs typeface="Arial"/>
              </a:rPr>
              <a:t>t</a:t>
            </a:r>
            <a:r>
              <a:rPr dirty="0" smtClean="0" sz="1400" spc="-9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06635" y="1681017"/>
            <a:ext cx="545465" cy="2286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spc="-85">
                <a:latin typeface="Arial"/>
                <a:cs typeface="Arial"/>
              </a:rPr>
              <a:t>I</a:t>
            </a:r>
            <a:r>
              <a:rPr dirty="0" smtClean="0" sz="1400" spc="-180">
                <a:latin typeface="Arial"/>
                <a:cs typeface="Arial"/>
              </a:rPr>
              <a:t>n</a:t>
            </a:r>
            <a:r>
              <a:rPr dirty="0" smtClean="0" sz="1400" spc="-10">
                <a:latin typeface="Arial"/>
                <a:cs typeface="Arial"/>
              </a:rPr>
              <a:t>d</a:t>
            </a:r>
            <a:r>
              <a:rPr dirty="0" smtClean="0" sz="1400" spc="-5">
                <a:latin typeface="Arial"/>
                <a:cs typeface="Arial"/>
              </a:rPr>
              <a:t>i</a:t>
            </a:r>
            <a:r>
              <a:rPr dirty="0" smtClean="0" sz="1400" spc="-5">
                <a:latin typeface="Arial"/>
                <a:cs typeface="Arial"/>
              </a:rPr>
              <a:t>r</a:t>
            </a:r>
            <a:r>
              <a:rPr dirty="0" smtClean="0" sz="1400" spc="-135">
                <a:latin typeface="Arial"/>
                <a:cs typeface="Arial"/>
              </a:rPr>
              <a:t>e</a:t>
            </a:r>
            <a:r>
              <a:rPr dirty="0" smtClean="0" sz="1400" spc="-125">
                <a:latin typeface="Arial"/>
                <a:cs typeface="Arial"/>
              </a:rPr>
              <a:t>c</a:t>
            </a:r>
            <a:r>
              <a:rPr dirty="0" smtClean="0" sz="1400" spc="-15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5800" y="1948543"/>
            <a:ext cx="4114800" cy="1752600"/>
          </a:xfrm>
          <a:custGeom>
            <a:avLst/>
            <a:gdLst/>
            <a:ahLst/>
            <a:cxnLst/>
            <a:rect l="l" t="t" r="r" b="b"/>
            <a:pathLst>
              <a:path w="4114800" h="1752600">
                <a:moveTo>
                  <a:pt x="0" y="0"/>
                </a:moveTo>
                <a:lnTo>
                  <a:pt x="4114800" y="0"/>
                </a:lnTo>
                <a:lnTo>
                  <a:pt x="411480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517389" y="1681017"/>
            <a:ext cx="1283335" cy="5988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algn="r" marR="12700">
              <a:lnSpc>
                <a:spcPct val="100000"/>
              </a:lnSpc>
              <a:tabLst>
                <a:tab pos="766445" algn="l"/>
              </a:tabLst>
            </a:pPr>
            <a:r>
              <a:rPr dirty="0" smtClean="0" sz="1400" spc="-170">
                <a:latin typeface="Arial"/>
                <a:cs typeface="Arial"/>
              </a:rPr>
              <a:t>Re</a:t>
            </a:r>
            <a:r>
              <a:rPr dirty="0" smtClean="0" sz="1400" spc="-55">
                <a:latin typeface="Arial"/>
                <a:cs typeface="Arial"/>
              </a:rPr>
              <a:t>l</a:t>
            </a:r>
            <a:r>
              <a:rPr dirty="0" smtClean="0" sz="1400" spc="-10">
                <a:latin typeface="Arial"/>
                <a:cs typeface="Arial"/>
              </a:rPr>
              <a:t>a</a:t>
            </a:r>
            <a:r>
              <a:rPr dirty="0" smtClean="0" sz="1400" spc="-20">
                <a:latin typeface="Arial"/>
                <a:cs typeface="Arial"/>
              </a:rPr>
              <a:t>t</a:t>
            </a:r>
            <a:r>
              <a:rPr dirty="0" smtClean="0" sz="1400" spc="-5">
                <a:latin typeface="Arial"/>
                <a:cs typeface="Arial"/>
              </a:rPr>
              <a:t>i</a:t>
            </a:r>
            <a:r>
              <a:rPr dirty="0" smtClean="0" sz="1400" spc="-125">
                <a:latin typeface="Arial"/>
                <a:cs typeface="Arial"/>
              </a:rPr>
              <a:t>on</a:t>
            </a:r>
            <a:r>
              <a:rPr dirty="0" smtClean="0" sz="1400" spc="-125">
                <a:latin typeface="Arial"/>
                <a:cs typeface="Arial"/>
              </a:rPr>
              <a:t>	</a:t>
            </a:r>
            <a:r>
              <a:rPr dirty="0" smtClean="0" sz="1400" spc="-85">
                <a:latin typeface="Arial"/>
                <a:cs typeface="Arial"/>
              </a:rPr>
              <a:t>I</a:t>
            </a:r>
            <a:r>
              <a:rPr dirty="0" smtClean="0" sz="1400" spc="-180">
                <a:latin typeface="Arial"/>
                <a:cs typeface="Arial"/>
              </a:rPr>
              <a:t>n</a:t>
            </a:r>
            <a:r>
              <a:rPr dirty="0" smtClean="0" sz="1400" spc="-100">
                <a:latin typeface="Arial"/>
                <a:cs typeface="Arial"/>
              </a:rPr>
              <a:t>v</a:t>
            </a:r>
            <a:r>
              <a:rPr dirty="0" smtClean="0" sz="1400" spc="-55">
                <a:latin typeface="Arial"/>
                <a:cs typeface="Arial"/>
              </a:rPr>
              <a:t>e</a:t>
            </a:r>
            <a:r>
              <a:rPr dirty="0" smtClean="0" sz="1400" spc="-40">
                <a:latin typeface="Arial"/>
                <a:cs typeface="Arial"/>
              </a:rPr>
              <a:t>r</a:t>
            </a:r>
            <a:r>
              <a:rPr dirty="0" smtClean="0" sz="1400" spc="-245">
                <a:latin typeface="Arial"/>
                <a:cs typeface="Arial"/>
              </a:rPr>
              <a:t>s</a:t>
            </a:r>
            <a:r>
              <a:rPr dirty="0" smtClean="0" sz="1400" spc="-9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46"/>
              </a:spcBef>
            </a:pPr>
            <a:endParaRPr sz="700"/>
          </a:p>
          <a:p>
            <a:pPr algn="r" marR="18415">
              <a:lnSpc>
                <a:spcPct val="100000"/>
              </a:lnSpc>
            </a:pPr>
            <a:r>
              <a:rPr dirty="0" smtClean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71579" y="1681017"/>
            <a:ext cx="663575" cy="2286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spc="-100">
                <a:latin typeface="Arial"/>
                <a:cs typeface="Arial"/>
              </a:rPr>
              <a:t>M</a:t>
            </a:r>
            <a:r>
              <a:rPr dirty="0" smtClean="0" sz="1400" spc="-10">
                <a:latin typeface="Arial"/>
                <a:cs typeface="Arial"/>
              </a:rPr>
              <a:t>a</a:t>
            </a:r>
            <a:r>
              <a:rPr dirty="0" smtClean="0" sz="1400" spc="-180">
                <a:latin typeface="Arial"/>
                <a:cs typeface="Arial"/>
              </a:rPr>
              <a:t>n</a:t>
            </a:r>
            <a:r>
              <a:rPr dirty="0" smtClean="0" sz="1400" spc="-5">
                <a:latin typeface="Arial"/>
                <a:cs typeface="Arial"/>
              </a:rPr>
              <a:t>i</a:t>
            </a:r>
            <a:r>
              <a:rPr dirty="0" smtClean="0" sz="1400" spc="65">
                <a:latin typeface="Arial"/>
                <a:cs typeface="Arial"/>
              </a:rPr>
              <a:t>f</a:t>
            </a:r>
            <a:r>
              <a:rPr dirty="0" smtClean="0" sz="1400" spc="-65">
                <a:latin typeface="Arial"/>
                <a:cs typeface="Arial"/>
              </a:rPr>
              <a:t>o</a:t>
            </a:r>
            <a:r>
              <a:rPr dirty="0" smtClean="0" sz="1400" spc="-20">
                <a:latin typeface="Arial"/>
                <a:cs typeface="Arial"/>
              </a:rPr>
              <a:t>l</a:t>
            </a:r>
            <a:r>
              <a:rPr dirty="0" smtClean="0" sz="1400" spc="-1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28540" y="2539516"/>
            <a:ext cx="455295" cy="290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225">
                <a:latin typeface="Arial"/>
                <a:cs typeface="Arial"/>
              </a:rPr>
              <a:t>D</a:t>
            </a:r>
            <a:r>
              <a:rPr dirty="0" smtClean="0" sz="1800" spc="-5">
                <a:latin typeface="Arial"/>
                <a:cs typeface="Arial"/>
              </a:rPr>
              <a:t>i</a:t>
            </a:r>
            <a:r>
              <a:rPr dirty="0" smtClean="0" sz="1800" spc="-60">
                <a:latin typeface="Arial"/>
                <a:cs typeface="Arial"/>
              </a:rPr>
              <a:t>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38165" y="2539516"/>
            <a:ext cx="1157605" cy="290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20">
                <a:solidFill>
                  <a:srgbClr val="565A3C"/>
                </a:solidFill>
                <a:latin typeface="Arial"/>
                <a:cs typeface="Arial"/>
              </a:rPr>
              <a:t>d</a:t>
            </a:r>
            <a:r>
              <a:rPr dirty="0" smtClean="0" sz="1800" spc="-5">
                <a:solidFill>
                  <a:srgbClr val="565A3C"/>
                </a:solidFill>
                <a:latin typeface="Arial"/>
                <a:cs typeface="Arial"/>
              </a:rPr>
              <a:t>i</a:t>
            </a:r>
            <a:r>
              <a:rPr dirty="0" smtClean="0" sz="1800" spc="-60">
                <a:solidFill>
                  <a:srgbClr val="565A3C"/>
                </a:solidFill>
                <a:latin typeface="Arial"/>
                <a:cs typeface="Arial"/>
              </a:rPr>
              <a:t>e</a:t>
            </a:r>
            <a:r>
              <a:rPr dirty="0" smtClean="0" sz="1800" spc="-70">
                <a:solidFill>
                  <a:srgbClr val="565A3C"/>
                </a:solidFill>
                <a:latin typeface="Arial"/>
                <a:cs typeface="Arial"/>
              </a:rPr>
              <a:t>d</a:t>
            </a:r>
            <a:r>
              <a:rPr dirty="0" smtClean="0" sz="1800" spc="-20">
                <a:solidFill>
                  <a:srgbClr val="565A3C"/>
                </a:solidFill>
                <a:latin typeface="Arial"/>
                <a:cs typeface="Arial"/>
              </a:rPr>
              <a:t>O</a:t>
            </a:r>
            <a:r>
              <a:rPr dirty="0" smtClean="0" sz="1800" spc="-225">
                <a:solidFill>
                  <a:srgbClr val="565A3C"/>
                </a:solidFill>
                <a:latin typeface="Arial"/>
                <a:cs typeface="Arial"/>
              </a:rPr>
              <a:t>n</a:t>
            </a:r>
            <a:r>
              <a:rPr dirty="0" smtClean="0" sz="1800" spc="-225">
                <a:solidFill>
                  <a:srgbClr val="565A3C"/>
                </a:solidFill>
                <a:latin typeface="Arial"/>
                <a:cs typeface="Arial"/>
              </a:rPr>
              <a:t>D</a:t>
            </a:r>
            <a:r>
              <a:rPr dirty="0" smtClean="0" sz="1800" spc="-20">
                <a:solidFill>
                  <a:srgbClr val="565A3C"/>
                </a:solidFill>
                <a:latin typeface="Arial"/>
                <a:cs typeface="Arial"/>
              </a:rPr>
              <a:t>a</a:t>
            </a:r>
            <a:r>
              <a:rPr dirty="0" smtClean="0" sz="1800" spc="-20">
                <a:solidFill>
                  <a:srgbClr val="565A3C"/>
                </a:solidFill>
                <a:latin typeface="Arial"/>
                <a:cs typeface="Arial"/>
              </a:rPr>
              <a:t>t</a:t>
            </a:r>
            <a:r>
              <a:rPr dirty="0" smtClean="0" sz="1800" spc="-110">
                <a:solidFill>
                  <a:srgbClr val="565A3C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52565" y="3085616"/>
            <a:ext cx="254000" cy="290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4570" y="2710493"/>
            <a:ext cx="1306061" cy="1988198"/>
          </a:xfrm>
          <a:custGeom>
            <a:avLst/>
            <a:gdLst/>
            <a:ahLst/>
            <a:cxnLst/>
            <a:rect l="l" t="t" r="r" b="b"/>
            <a:pathLst>
              <a:path w="1306061" h="1988198">
                <a:moveTo>
                  <a:pt x="1303332" y="53463"/>
                </a:moveTo>
                <a:lnTo>
                  <a:pt x="1255930" y="53463"/>
                </a:lnTo>
                <a:lnTo>
                  <a:pt x="0" y="1974298"/>
                </a:lnTo>
                <a:lnTo>
                  <a:pt x="21259" y="1988198"/>
                </a:lnTo>
                <a:lnTo>
                  <a:pt x="1277190" y="67363"/>
                </a:lnTo>
                <a:lnTo>
                  <a:pt x="1302623" y="67363"/>
                </a:lnTo>
                <a:lnTo>
                  <a:pt x="1303332" y="53463"/>
                </a:lnTo>
                <a:close/>
              </a:path>
              <a:path w="1306061" h="1988198">
                <a:moveTo>
                  <a:pt x="1302623" y="67363"/>
                </a:moveTo>
                <a:lnTo>
                  <a:pt x="1277190" y="67363"/>
                </a:lnTo>
                <a:lnTo>
                  <a:pt x="1274730" y="115556"/>
                </a:lnTo>
                <a:lnTo>
                  <a:pt x="1280119" y="121523"/>
                </a:lnTo>
                <a:lnTo>
                  <a:pt x="1294128" y="122238"/>
                </a:lnTo>
                <a:lnTo>
                  <a:pt x="1300097" y="116850"/>
                </a:lnTo>
                <a:lnTo>
                  <a:pt x="1302623" y="67363"/>
                </a:lnTo>
                <a:close/>
              </a:path>
              <a:path w="1306061" h="1988198">
                <a:moveTo>
                  <a:pt x="1306061" y="0"/>
                </a:moveTo>
                <a:lnTo>
                  <a:pt x="1201412" y="52325"/>
                </a:lnTo>
                <a:lnTo>
                  <a:pt x="1198868" y="59954"/>
                </a:lnTo>
                <a:lnTo>
                  <a:pt x="1205142" y="72500"/>
                </a:lnTo>
                <a:lnTo>
                  <a:pt x="1212771" y="75044"/>
                </a:lnTo>
                <a:lnTo>
                  <a:pt x="1255930" y="53463"/>
                </a:lnTo>
                <a:lnTo>
                  <a:pt x="1303332" y="53463"/>
                </a:lnTo>
                <a:lnTo>
                  <a:pt x="1306061" y="0"/>
                </a:lnTo>
                <a:close/>
              </a:path>
            </a:pathLst>
          </a:custGeom>
          <a:solidFill>
            <a:srgbClr val="565A3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41140" y="5867763"/>
            <a:ext cx="1218565" cy="290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265" b="1">
                <a:latin typeface="Arial"/>
                <a:cs typeface="Arial"/>
              </a:rPr>
              <a:t>E</a:t>
            </a:r>
            <a:r>
              <a:rPr dirty="0" smtClean="0" sz="1800" spc="-114" b="1">
                <a:latin typeface="Arial"/>
                <a:cs typeface="Arial"/>
              </a:rPr>
              <a:t>l</a:t>
            </a:r>
            <a:r>
              <a:rPr dirty="0" smtClean="0" sz="1800" spc="-55" b="1">
                <a:latin typeface="Arial"/>
                <a:cs typeface="Arial"/>
              </a:rPr>
              <a:t>v</a:t>
            </a:r>
            <a:r>
              <a:rPr dirty="0" smtClean="0" sz="1800" spc="-40" b="1">
                <a:latin typeface="Arial"/>
                <a:cs typeface="Arial"/>
              </a:rPr>
              <a:t>i</a:t>
            </a:r>
            <a:r>
              <a:rPr dirty="0" smtClean="0" sz="1800" spc="-245" b="1">
                <a:latin typeface="Arial"/>
                <a:cs typeface="Arial"/>
              </a:rPr>
              <a:t>s</a:t>
            </a:r>
            <a:r>
              <a:rPr dirty="0" smtClean="0" sz="1800" spc="-35" b="1">
                <a:latin typeface="Arial"/>
                <a:cs typeface="Arial"/>
              </a:rPr>
              <a:t> </a:t>
            </a:r>
            <a:r>
              <a:rPr dirty="0" smtClean="0" sz="1800" spc="-260" b="1">
                <a:latin typeface="Arial"/>
                <a:cs typeface="Arial"/>
              </a:rPr>
              <a:t>P</a:t>
            </a:r>
            <a:r>
              <a:rPr dirty="0" smtClean="0" sz="1800" spc="-110" b="1">
                <a:latin typeface="Arial"/>
                <a:cs typeface="Arial"/>
              </a:rPr>
              <a:t>r</a:t>
            </a:r>
            <a:r>
              <a:rPr dirty="0" smtClean="0" sz="1800" spc="-195" b="1">
                <a:latin typeface="Arial"/>
                <a:cs typeface="Arial"/>
              </a:rPr>
              <a:t>e</a:t>
            </a:r>
            <a:r>
              <a:rPr dirty="0" smtClean="0" sz="1800" spc="-200" b="1">
                <a:latin typeface="Arial"/>
                <a:cs typeface="Arial"/>
              </a:rPr>
              <a:t>s</a:t>
            </a:r>
            <a:r>
              <a:rPr dirty="0" smtClean="0" sz="1800" spc="-40" b="1">
                <a:latin typeface="Arial"/>
                <a:cs typeface="Arial"/>
              </a:rPr>
              <a:t>l</a:t>
            </a:r>
            <a:r>
              <a:rPr dirty="0" smtClean="0" sz="1800" spc="-180" b="1">
                <a:latin typeface="Arial"/>
                <a:cs typeface="Arial"/>
              </a:rPr>
              <a:t>e</a:t>
            </a:r>
            <a:r>
              <a:rPr dirty="0" smtClean="0" sz="1800" spc="-50" b="1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41340" y="5867763"/>
            <a:ext cx="1162685" cy="290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14" b="1">
                <a:latin typeface="Arial"/>
                <a:cs typeface="Arial"/>
              </a:rPr>
              <a:t>di</a:t>
            </a:r>
            <a:r>
              <a:rPr dirty="0" smtClean="0" sz="1800" spc="-130" b="1">
                <a:latin typeface="Arial"/>
                <a:cs typeface="Arial"/>
              </a:rPr>
              <a:t>e</a:t>
            </a:r>
            <a:r>
              <a:rPr dirty="0" smtClean="0" sz="1800" spc="-110" b="1">
                <a:latin typeface="Arial"/>
                <a:cs typeface="Arial"/>
              </a:rPr>
              <a:t>d</a:t>
            </a:r>
            <a:r>
              <a:rPr dirty="0" smtClean="0" sz="1800" spc="-125" b="1">
                <a:latin typeface="Arial"/>
                <a:cs typeface="Arial"/>
              </a:rPr>
              <a:t>O</a:t>
            </a:r>
            <a:r>
              <a:rPr dirty="0" smtClean="0" sz="1800" spc="-145" b="1">
                <a:latin typeface="Arial"/>
                <a:cs typeface="Arial"/>
              </a:rPr>
              <a:t>nD</a:t>
            </a:r>
            <a:r>
              <a:rPr dirty="0" smtClean="0" sz="1800" spc="-75" b="1">
                <a:latin typeface="Arial"/>
                <a:cs typeface="Arial"/>
              </a:rPr>
              <a:t>a</a:t>
            </a:r>
            <a:r>
              <a:rPr dirty="0" smtClean="0" sz="1800" spc="-150" b="1">
                <a:latin typeface="Arial"/>
                <a:cs typeface="Arial"/>
              </a:rPr>
              <a:t>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78939" y="1371963"/>
            <a:ext cx="709930" cy="290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5">
                <a:latin typeface="Arial"/>
                <a:cs typeface="Arial"/>
              </a:rPr>
              <a:t>I</a:t>
            </a:r>
            <a:r>
              <a:rPr dirty="0" smtClean="0" sz="1800" spc="-225">
                <a:latin typeface="Arial"/>
                <a:cs typeface="Arial"/>
              </a:rPr>
              <a:t>n</a:t>
            </a:r>
            <a:r>
              <a:rPr dirty="0" smtClean="0" sz="1800" spc="55">
                <a:latin typeface="Arial"/>
                <a:cs typeface="Arial"/>
              </a:rPr>
              <a:t>f</a:t>
            </a:r>
            <a:r>
              <a:rPr dirty="0" smtClean="0" sz="1800" spc="-60">
                <a:latin typeface="Arial"/>
                <a:cs typeface="Arial"/>
              </a:rPr>
              <a:t>o</a:t>
            </a:r>
            <a:r>
              <a:rPr dirty="0" smtClean="0" sz="1800" spc="-70">
                <a:latin typeface="Arial"/>
                <a:cs typeface="Arial"/>
              </a:rPr>
              <a:t>b</a:t>
            </a:r>
            <a:r>
              <a:rPr dirty="0" smtClean="0" sz="1800" spc="-165">
                <a:latin typeface="Arial"/>
                <a:cs typeface="Arial"/>
              </a:rPr>
              <a:t>o</a:t>
            </a:r>
            <a:r>
              <a:rPr dirty="0" smtClean="0" sz="1800" spc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93740" y="1295763"/>
            <a:ext cx="1307465" cy="290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20">
                <a:latin typeface="Arial"/>
                <a:cs typeface="Arial"/>
              </a:rPr>
              <a:t>A</a:t>
            </a:r>
            <a:r>
              <a:rPr dirty="0" smtClean="0" sz="1800" spc="-20">
                <a:latin typeface="Arial"/>
                <a:cs typeface="Arial"/>
              </a:rPr>
              <a:t>t</a:t>
            </a:r>
            <a:r>
              <a:rPr dirty="0" smtClean="0" sz="1800" spc="-20">
                <a:latin typeface="Arial"/>
                <a:cs typeface="Arial"/>
              </a:rPr>
              <a:t>t</a:t>
            </a:r>
            <a:r>
              <a:rPr dirty="0" smtClean="0" sz="1800" spc="0">
                <a:latin typeface="Arial"/>
                <a:cs typeface="Arial"/>
              </a:rPr>
              <a:t>r</a:t>
            </a:r>
            <a:r>
              <a:rPr dirty="0" smtClean="0" sz="1800" spc="-5">
                <a:latin typeface="Arial"/>
                <a:cs typeface="Arial"/>
              </a:rPr>
              <a:t>i</a:t>
            </a:r>
            <a:r>
              <a:rPr dirty="0" smtClean="0" sz="1800" spc="-20">
                <a:latin typeface="Arial"/>
                <a:cs typeface="Arial"/>
              </a:rPr>
              <a:t>b</a:t>
            </a:r>
            <a:r>
              <a:rPr dirty="0" smtClean="0" sz="1800" spc="-225">
                <a:latin typeface="Arial"/>
                <a:cs typeface="Arial"/>
              </a:rPr>
              <a:t>u</a:t>
            </a:r>
            <a:r>
              <a:rPr dirty="0" smtClean="0" sz="1800" spc="-20">
                <a:latin typeface="Arial"/>
                <a:cs typeface="Arial"/>
              </a:rPr>
              <a:t>t</a:t>
            </a:r>
            <a:r>
              <a:rPr dirty="0" smtClean="0" sz="1800" spc="-110">
                <a:latin typeface="Arial"/>
                <a:cs typeface="Arial"/>
              </a:rPr>
              <a:t>e</a:t>
            </a:r>
            <a:r>
              <a:rPr dirty="0" smtClean="0" sz="1800" spc="-5">
                <a:latin typeface="Arial"/>
                <a:cs typeface="Arial"/>
              </a:rPr>
              <a:t> </a:t>
            </a:r>
            <a:r>
              <a:rPr dirty="0" smtClean="0" sz="1800" spc="-125">
                <a:latin typeface="Arial"/>
                <a:cs typeface="Arial"/>
              </a:rPr>
              <a:t>M</a:t>
            </a:r>
            <a:r>
              <a:rPr dirty="0" smtClean="0" sz="1800" spc="-20">
                <a:latin typeface="Arial"/>
                <a:cs typeface="Arial"/>
              </a:rPr>
              <a:t>a</a:t>
            </a:r>
            <a:r>
              <a:rPr dirty="0" smtClean="0" sz="1800" spc="-1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89140" y="5867763"/>
            <a:ext cx="1598930" cy="290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60" b="1">
                <a:latin typeface="Arial"/>
                <a:cs typeface="Arial"/>
              </a:rPr>
              <a:t>A</a:t>
            </a:r>
            <a:r>
              <a:rPr dirty="0" smtClean="0" sz="1800" spc="-110" b="1">
                <a:latin typeface="Arial"/>
                <a:cs typeface="Arial"/>
              </a:rPr>
              <a:t>u</a:t>
            </a:r>
            <a:r>
              <a:rPr dirty="0" smtClean="0" sz="1800" spc="-160" b="1">
                <a:latin typeface="Arial"/>
                <a:cs typeface="Arial"/>
              </a:rPr>
              <a:t>g</a:t>
            </a:r>
            <a:r>
              <a:rPr dirty="0" smtClean="0" sz="1800" spc="-165" b="1">
                <a:latin typeface="Arial"/>
                <a:cs typeface="Arial"/>
              </a:rPr>
              <a:t>u</a:t>
            </a:r>
            <a:r>
              <a:rPr dirty="0" smtClean="0" sz="1800" spc="-250" b="1">
                <a:latin typeface="Arial"/>
                <a:cs typeface="Arial"/>
              </a:rPr>
              <a:t>s</a:t>
            </a:r>
            <a:r>
              <a:rPr dirty="0" smtClean="0" sz="1800" spc="-135" b="1">
                <a:latin typeface="Arial"/>
                <a:cs typeface="Arial"/>
              </a:rPr>
              <a:t>t</a:t>
            </a:r>
            <a:r>
              <a:rPr dirty="0" smtClean="0" sz="1800" spc="-35" b="1">
                <a:latin typeface="Arial"/>
                <a:cs typeface="Arial"/>
              </a:rPr>
              <a:t> </a:t>
            </a:r>
            <a:r>
              <a:rPr dirty="0" smtClean="0" sz="1800" spc="-60" b="1">
                <a:latin typeface="Arial"/>
                <a:cs typeface="Arial"/>
              </a:rPr>
              <a:t>1</a:t>
            </a:r>
            <a:r>
              <a:rPr dirty="0" smtClean="0" sz="1800" spc="-60" b="1">
                <a:latin typeface="Arial"/>
                <a:cs typeface="Arial"/>
              </a:rPr>
              <a:t>6</a:t>
            </a:r>
            <a:r>
              <a:rPr dirty="0" smtClean="0" sz="1800" spc="-35" b="1">
                <a:latin typeface="Arial"/>
                <a:cs typeface="Arial"/>
              </a:rPr>
              <a:t>,</a:t>
            </a:r>
            <a:r>
              <a:rPr dirty="0" smtClean="0" sz="1800" spc="-35" b="1">
                <a:latin typeface="Arial"/>
                <a:cs typeface="Arial"/>
              </a:rPr>
              <a:t> </a:t>
            </a:r>
            <a:r>
              <a:rPr dirty="0" smtClean="0" sz="1800" spc="-60" b="1">
                <a:latin typeface="Arial"/>
                <a:cs typeface="Arial"/>
              </a:rPr>
              <a:t>1</a:t>
            </a:r>
            <a:r>
              <a:rPr dirty="0" smtClean="0" sz="1800" spc="-60" b="1">
                <a:latin typeface="Arial"/>
                <a:cs typeface="Arial"/>
              </a:rPr>
              <a:t>9</a:t>
            </a:r>
            <a:r>
              <a:rPr dirty="0" smtClean="0" sz="1800" spc="-60" b="1">
                <a:latin typeface="Arial"/>
                <a:cs typeface="Arial"/>
              </a:rPr>
              <a:t>7</a:t>
            </a:r>
            <a:r>
              <a:rPr dirty="0" smtClean="0" sz="1800" spc="-50" b="1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41340" y="3962763"/>
            <a:ext cx="1242060" cy="290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459">
                <a:latin typeface="Arial"/>
                <a:cs typeface="Arial"/>
              </a:rPr>
              <a:t>R</a:t>
            </a:r>
            <a:r>
              <a:rPr dirty="0" smtClean="0" sz="1800" spc="-80">
                <a:latin typeface="Arial"/>
                <a:cs typeface="Arial"/>
              </a:rPr>
              <a:t>e</a:t>
            </a:r>
            <a:r>
              <a:rPr dirty="0" smtClean="0" sz="1800" spc="-30">
                <a:latin typeface="Arial"/>
                <a:cs typeface="Arial"/>
              </a:rPr>
              <a:t>l</a:t>
            </a:r>
            <a:r>
              <a:rPr dirty="0" smtClean="0" sz="1800" spc="-20">
                <a:latin typeface="Arial"/>
                <a:cs typeface="Arial"/>
              </a:rPr>
              <a:t>a</a:t>
            </a:r>
            <a:r>
              <a:rPr dirty="0" smtClean="0" sz="1800" spc="-20">
                <a:latin typeface="Arial"/>
                <a:cs typeface="Arial"/>
              </a:rPr>
              <a:t>t</a:t>
            </a:r>
            <a:r>
              <a:rPr dirty="0" smtClean="0" sz="1800" spc="-5">
                <a:latin typeface="Arial"/>
                <a:cs typeface="Arial"/>
              </a:rPr>
              <a:t>i</a:t>
            </a:r>
            <a:r>
              <a:rPr dirty="0" smtClean="0" sz="1800" spc="-160">
                <a:latin typeface="Arial"/>
                <a:cs typeface="Arial"/>
              </a:rPr>
              <a:t>on</a:t>
            </a:r>
            <a:r>
              <a:rPr dirty="0" smtClean="0" sz="1800" spc="-5">
                <a:latin typeface="Arial"/>
                <a:cs typeface="Arial"/>
              </a:rPr>
              <a:t> </a:t>
            </a:r>
            <a:r>
              <a:rPr dirty="0" smtClean="0" sz="1800" spc="-125">
                <a:latin typeface="Arial"/>
                <a:cs typeface="Arial"/>
              </a:rPr>
              <a:t>M</a:t>
            </a:r>
            <a:r>
              <a:rPr dirty="0" smtClean="0" sz="1800" spc="-20">
                <a:latin typeface="Arial"/>
                <a:cs typeface="Arial"/>
              </a:rPr>
              <a:t>a</a:t>
            </a:r>
            <a:r>
              <a:rPr dirty="0" smtClean="0" sz="1800" spc="-1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72000" y="4234543"/>
            <a:ext cx="4114800" cy="304800"/>
          </a:xfrm>
          <a:custGeom>
            <a:avLst/>
            <a:gdLst/>
            <a:ahLst/>
            <a:cxnLst/>
            <a:rect l="l" t="t" r="r" b="b"/>
            <a:pathLst>
              <a:path w="4114800" h="304800">
                <a:moveTo>
                  <a:pt x="0" y="0"/>
                </a:moveTo>
                <a:lnTo>
                  <a:pt x="4114800" y="0"/>
                </a:lnTo>
                <a:lnTo>
                  <a:pt x="411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273675" y="4271817"/>
            <a:ext cx="595630" cy="2286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spc="-170">
                <a:latin typeface="Arial"/>
                <a:cs typeface="Arial"/>
              </a:rPr>
              <a:t>Re</a:t>
            </a:r>
            <a:r>
              <a:rPr dirty="0" smtClean="0" sz="1400" spc="-55">
                <a:latin typeface="Arial"/>
                <a:cs typeface="Arial"/>
              </a:rPr>
              <a:t>l</a:t>
            </a:r>
            <a:r>
              <a:rPr dirty="0" smtClean="0" sz="1400" spc="-10">
                <a:latin typeface="Arial"/>
                <a:cs typeface="Arial"/>
              </a:rPr>
              <a:t>a</a:t>
            </a:r>
            <a:r>
              <a:rPr dirty="0" smtClean="0" sz="1400" spc="-20">
                <a:latin typeface="Arial"/>
                <a:cs typeface="Arial"/>
              </a:rPr>
              <a:t>t</a:t>
            </a:r>
            <a:r>
              <a:rPr dirty="0" smtClean="0" sz="1400" spc="-5">
                <a:latin typeface="Arial"/>
                <a:cs typeface="Arial"/>
              </a:rPr>
              <a:t>i</a:t>
            </a:r>
            <a:r>
              <a:rPr dirty="0" smtClean="0" sz="1400" spc="-125">
                <a:latin typeface="Arial"/>
                <a:cs typeface="Arial"/>
              </a:rPr>
              <a:t>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32605" y="4271817"/>
            <a:ext cx="557530" cy="2286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spc="-175">
                <a:latin typeface="Arial"/>
                <a:cs typeface="Arial"/>
              </a:rPr>
              <a:t>D</a:t>
            </a:r>
            <a:r>
              <a:rPr dirty="0" smtClean="0" sz="1400" spc="-160">
                <a:latin typeface="Arial"/>
                <a:cs typeface="Arial"/>
              </a:rPr>
              <a:t>om</a:t>
            </a:r>
            <a:r>
              <a:rPr dirty="0" smtClean="0" sz="1400" spc="-10">
                <a:latin typeface="Arial"/>
                <a:cs typeface="Arial"/>
              </a:rPr>
              <a:t>a</a:t>
            </a:r>
            <a:r>
              <a:rPr dirty="0" smtClean="0" sz="1400" spc="-5">
                <a:latin typeface="Arial"/>
                <a:cs typeface="Arial"/>
              </a:rPr>
              <a:t>i</a:t>
            </a:r>
            <a:r>
              <a:rPr dirty="0" smtClean="0" sz="1400" spc="-175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07340" y="4271817"/>
            <a:ext cx="478155" cy="22860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400" spc="-165">
                <a:latin typeface="Arial"/>
                <a:cs typeface="Arial"/>
              </a:rPr>
              <a:t>Ra</a:t>
            </a:r>
            <a:r>
              <a:rPr dirty="0" smtClean="0" sz="1400" spc="-180">
                <a:latin typeface="Arial"/>
                <a:cs typeface="Arial"/>
              </a:rPr>
              <a:t>n</a:t>
            </a:r>
            <a:r>
              <a:rPr dirty="0" smtClean="0" sz="1400" spc="-10">
                <a:latin typeface="Arial"/>
                <a:cs typeface="Arial"/>
              </a:rPr>
              <a:t>g</a:t>
            </a:r>
            <a:r>
              <a:rPr dirty="0" smtClean="0" sz="1400" spc="-9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72000" y="4539343"/>
            <a:ext cx="4114800" cy="1066800"/>
          </a:xfrm>
          <a:custGeom>
            <a:avLst/>
            <a:gdLst/>
            <a:ahLst/>
            <a:cxnLst/>
            <a:rect l="l" t="t" r="r" b="b"/>
            <a:pathLst>
              <a:path w="4114800" h="1066800">
                <a:moveTo>
                  <a:pt x="0" y="0"/>
                </a:moveTo>
                <a:lnTo>
                  <a:pt x="4114800" y="0"/>
                </a:lnTo>
                <a:lnTo>
                  <a:pt x="41148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906962" y="4647740"/>
            <a:ext cx="2081530" cy="84137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 marR="12700" indent="1595120">
              <a:lnSpc>
                <a:spcPct val="100299"/>
              </a:lnSpc>
              <a:tabLst>
                <a:tab pos="1461770" algn="l"/>
              </a:tabLst>
            </a:pPr>
            <a:r>
              <a:rPr dirty="0" smtClean="0" sz="1800">
                <a:latin typeface="Arial"/>
                <a:cs typeface="Arial"/>
              </a:rPr>
              <a:t>…</a:t>
            </a:r>
            <a:r>
              <a:rPr dirty="0" smtClean="0" sz="1800">
                <a:latin typeface="Arial"/>
                <a:cs typeface="Arial"/>
              </a:rPr>
              <a:t> </a:t>
            </a:r>
            <a:r>
              <a:rPr dirty="0" smtClean="0" sz="1800" spc="-20">
                <a:latin typeface="Arial"/>
                <a:cs typeface="Arial"/>
              </a:rPr>
              <a:t>d</a:t>
            </a:r>
            <a:r>
              <a:rPr dirty="0" smtClean="0" sz="1800" spc="-5">
                <a:latin typeface="Arial"/>
                <a:cs typeface="Arial"/>
              </a:rPr>
              <a:t>i</a:t>
            </a:r>
            <a:r>
              <a:rPr dirty="0" smtClean="0" sz="1800" spc="-60">
                <a:latin typeface="Arial"/>
                <a:cs typeface="Arial"/>
              </a:rPr>
              <a:t>e</a:t>
            </a:r>
            <a:r>
              <a:rPr dirty="0" smtClean="0" sz="1800" spc="-70">
                <a:latin typeface="Arial"/>
                <a:cs typeface="Arial"/>
              </a:rPr>
              <a:t>d</a:t>
            </a:r>
            <a:r>
              <a:rPr dirty="0" smtClean="0" sz="1800" spc="-20">
                <a:latin typeface="Arial"/>
                <a:cs typeface="Arial"/>
              </a:rPr>
              <a:t>O</a:t>
            </a:r>
            <a:r>
              <a:rPr dirty="0" smtClean="0" sz="1800" spc="-225">
                <a:latin typeface="Arial"/>
                <a:cs typeface="Arial"/>
              </a:rPr>
              <a:t>n</a:t>
            </a:r>
            <a:r>
              <a:rPr dirty="0" smtClean="0" sz="1800" spc="-225">
                <a:latin typeface="Arial"/>
                <a:cs typeface="Arial"/>
              </a:rPr>
              <a:t>D</a:t>
            </a:r>
            <a:r>
              <a:rPr dirty="0" smtClean="0" sz="1800" spc="-20">
                <a:latin typeface="Arial"/>
                <a:cs typeface="Arial"/>
              </a:rPr>
              <a:t>a</a:t>
            </a:r>
            <a:r>
              <a:rPr dirty="0" smtClean="0" sz="1800" spc="-20">
                <a:latin typeface="Arial"/>
                <a:cs typeface="Arial"/>
              </a:rPr>
              <a:t>t</a:t>
            </a:r>
            <a:r>
              <a:rPr dirty="0" smtClean="0" sz="1800" spc="-110">
                <a:latin typeface="Arial"/>
                <a:cs typeface="Arial"/>
              </a:rPr>
              <a:t>e</a:t>
            </a:r>
            <a:r>
              <a:rPr dirty="0" smtClean="0" sz="1800" spc="-110">
                <a:latin typeface="Arial"/>
                <a:cs typeface="Arial"/>
              </a:rPr>
              <a:t>	</a:t>
            </a:r>
            <a:r>
              <a:rPr dirty="0" smtClean="0" sz="1800" spc="-20">
                <a:latin typeface="Arial"/>
                <a:cs typeface="Arial"/>
              </a:rPr>
              <a:t>p</a:t>
            </a:r>
            <a:r>
              <a:rPr dirty="0" smtClean="0" sz="1800" spc="-60">
                <a:latin typeface="Arial"/>
                <a:cs typeface="Arial"/>
              </a:rPr>
              <a:t>er</a:t>
            </a:r>
            <a:r>
              <a:rPr dirty="0" smtClean="0" sz="1800" spc="-310">
                <a:latin typeface="Arial"/>
                <a:cs typeface="Arial"/>
              </a:rPr>
              <a:t>s</a:t>
            </a:r>
            <a:r>
              <a:rPr dirty="0" smtClean="0" sz="1800" spc="-160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algn="r" marR="244475">
              <a:lnSpc>
                <a:spcPct val="100000"/>
              </a:lnSpc>
              <a:spcBef>
                <a:spcPts val="5"/>
              </a:spcBef>
            </a:pPr>
            <a:r>
              <a:rPr dirty="0" smtClean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07275" y="4923730"/>
            <a:ext cx="944880" cy="29019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1800" spc="-10">
                <a:latin typeface="Arial"/>
                <a:cs typeface="Arial"/>
              </a:rPr>
              <a:t>y</a:t>
            </a:r>
            <a:r>
              <a:rPr dirty="0" smtClean="0" sz="1800" spc="-20">
                <a:latin typeface="Arial"/>
                <a:cs typeface="Arial"/>
              </a:rPr>
              <a:t>a</a:t>
            </a:r>
            <a:r>
              <a:rPr dirty="0" smtClean="0" sz="1800" spc="-20">
                <a:latin typeface="Arial"/>
                <a:cs typeface="Arial"/>
              </a:rPr>
              <a:t>g</a:t>
            </a:r>
            <a:r>
              <a:rPr dirty="0" smtClean="0" sz="1800" spc="-165">
                <a:latin typeface="Arial"/>
                <a:cs typeface="Arial"/>
              </a:rPr>
              <a:t>oD</a:t>
            </a:r>
            <a:r>
              <a:rPr dirty="0" smtClean="0" sz="1800" spc="-20">
                <a:latin typeface="Arial"/>
                <a:cs typeface="Arial"/>
              </a:rPr>
              <a:t>a</a:t>
            </a:r>
            <a:r>
              <a:rPr dirty="0" smtClean="0" sz="1800" spc="-20">
                <a:latin typeface="Arial"/>
                <a:cs typeface="Arial"/>
              </a:rPr>
              <a:t>t</a:t>
            </a:r>
            <a:r>
              <a:rPr dirty="0" smtClean="0" sz="1800" spc="-11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抽取准确率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322512"/>
            <a:ext cx="8686800" cy="3007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185" y="981935"/>
            <a:ext cx="8724900" cy="5829300"/>
          </a:xfrm>
          <a:custGeom>
            <a:avLst/>
            <a:gdLst/>
            <a:ahLst/>
            <a:cxnLst/>
            <a:rect l="l" t="t" r="r" b="b"/>
            <a:pathLst>
              <a:path w="8724900" h="5829300">
                <a:moveTo>
                  <a:pt x="0" y="5829300"/>
                </a:moveTo>
                <a:lnTo>
                  <a:pt x="8724900" y="5829300"/>
                </a:lnTo>
                <a:lnTo>
                  <a:pt x="8724900" y="0"/>
                </a:lnTo>
                <a:lnTo>
                  <a:pt x="0" y="0"/>
                </a:lnTo>
                <a:lnTo>
                  <a:pt x="0" y="5829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Y</a:t>
            </a:r>
            <a:r>
              <a:rPr dirty="0" smtClean="0" sz="4000" spc="0">
                <a:latin typeface="Microsoft YaHei UI"/>
                <a:cs typeface="Microsoft YaHei UI"/>
              </a:rPr>
              <a:t>ag</a:t>
            </a:r>
            <a:r>
              <a:rPr dirty="0" smtClean="0" sz="4000" spc="-10">
                <a:latin typeface="Microsoft YaHei UI"/>
                <a:cs typeface="Microsoft YaHei UI"/>
              </a:rPr>
              <a:t>o</a:t>
            </a:r>
            <a:r>
              <a:rPr dirty="0" smtClean="0" sz="4000" spc="0">
                <a:latin typeface="Microsoft YaHei UI"/>
                <a:cs typeface="Microsoft YaHei UI"/>
              </a:rPr>
              <a:t>综述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546" y="956437"/>
            <a:ext cx="85153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Co</a:t>
            </a:r>
            <a:r>
              <a:rPr dirty="0" smtClean="0" sz="2000" spc="-25">
                <a:latin typeface="Calibri"/>
                <a:cs typeface="Calibri"/>
              </a:rPr>
              <a:t>n</a:t>
            </a:r>
            <a:r>
              <a:rPr dirty="0" smtClean="0" sz="2000" spc="-25">
                <a:latin typeface="Calibri"/>
                <a:cs typeface="Calibri"/>
              </a:rPr>
              <a:t>t</a:t>
            </a:r>
            <a:r>
              <a:rPr dirty="0" smtClean="0" sz="2000" spc="0">
                <a:latin typeface="Calibri"/>
                <a:cs typeface="Calibri"/>
              </a:rPr>
              <a:t>e</a:t>
            </a:r>
            <a:r>
              <a:rPr dirty="0" smtClean="0" sz="2000" spc="-25">
                <a:latin typeface="Calibri"/>
                <a:cs typeface="Calibri"/>
              </a:rPr>
              <a:t>n</a:t>
            </a:r>
            <a:r>
              <a:rPr dirty="0" smtClean="0" sz="2000" spc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7823" y="956437"/>
            <a:ext cx="2592705" cy="33083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000">
                <a:latin typeface="Calibri"/>
                <a:cs typeface="Calibri"/>
              </a:rPr>
              <a:t>E</a:t>
            </a:r>
            <a:r>
              <a:rPr dirty="0" smtClean="0" sz="2000" spc="-25">
                <a:latin typeface="Calibri"/>
                <a:cs typeface="Calibri"/>
              </a:rPr>
              <a:t>n</a:t>
            </a:r>
            <a:r>
              <a:rPr dirty="0" smtClean="0" sz="2000" spc="0">
                <a:latin typeface="Calibri"/>
                <a:cs typeface="Calibri"/>
              </a:rPr>
              <a:t>tit</a:t>
            </a:r>
            <a:r>
              <a:rPr dirty="0" smtClean="0" sz="2000" spc="-10">
                <a:latin typeface="Calibri"/>
                <a:cs typeface="Calibri"/>
              </a:rPr>
              <a:t>i</a:t>
            </a:r>
            <a:r>
              <a:rPr dirty="0" smtClean="0" sz="2000" spc="0">
                <a:latin typeface="Calibri"/>
                <a:cs typeface="Calibri"/>
              </a:rPr>
              <a:t>es of</a:t>
            </a:r>
            <a:r>
              <a:rPr dirty="0" smtClean="0" sz="2000" spc="-15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public</a:t>
            </a:r>
            <a:r>
              <a:rPr dirty="0" smtClean="0" sz="2000" spc="-10">
                <a:latin typeface="Calibri"/>
                <a:cs typeface="Calibri"/>
              </a:rPr>
              <a:t> </a:t>
            </a:r>
            <a:r>
              <a:rPr dirty="0" smtClean="0" sz="2000" spc="0">
                <a:latin typeface="Calibri"/>
                <a:cs typeface="Calibri"/>
              </a:rPr>
              <a:t>i</a:t>
            </a:r>
            <a:r>
              <a:rPr dirty="0" smtClean="0" sz="2000" spc="-25">
                <a:latin typeface="Calibri"/>
                <a:cs typeface="Calibri"/>
              </a:rPr>
              <a:t>n</a:t>
            </a:r>
            <a:r>
              <a:rPr dirty="0" smtClean="0" sz="2000" spc="-25">
                <a:latin typeface="Calibri"/>
                <a:cs typeface="Calibri"/>
              </a:rPr>
              <a:t>t</a:t>
            </a:r>
            <a:r>
              <a:rPr dirty="0" smtClean="0" sz="2000" spc="0">
                <a:latin typeface="Calibri"/>
                <a:cs typeface="Calibri"/>
              </a:rPr>
              <a:t>e</a:t>
            </a:r>
            <a:r>
              <a:rPr dirty="0" smtClean="0" sz="2000" spc="-30">
                <a:latin typeface="Calibri"/>
                <a:cs typeface="Calibri"/>
              </a:rPr>
              <a:t>r</a:t>
            </a:r>
            <a:r>
              <a:rPr dirty="0" smtClean="0" sz="2000" spc="0">
                <a:latin typeface="Calibri"/>
                <a:cs typeface="Calibri"/>
              </a:rPr>
              <a:t>e</a:t>
            </a:r>
            <a:r>
              <a:rPr dirty="0" smtClean="0" sz="2000" spc="-30">
                <a:latin typeface="Calibri"/>
                <a:cs typeface="Calibri"/>
              </a:rPr>
              <a:t>s</a:t>
            </a:r>
            <a:r>
              <a:rPr dirty="0" smtClean="0" sz="2000" spc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2423" y="981075"/>
          <a:ext cx="8695902" cy="5803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264"/>
                <a:gridCol w="8080375"/>
                <a:gridCol w="278975"/>
              </a:tblGrid>
              <a:tr h="155575">
                <a:tc>
                  <a:txBody>
                    <a:bodyPr/>
                    <a:lstStyle/>
                    <a:p>
                      <a:pPr/>
                      <a:endParaRPr sz="4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4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4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0D8E8"/>
                    </a:solidFill>
                  </a:tcPr>
                </a:tc>
              </a:tr>
              <a:tr h="277567">
                <a:tc gridSpan="3">
                  <a:txBody>
                    <a:bodyPr/>
                    <a:lstStyle/>
                    <a:p>
                      <a:pPr/>
                      <a:endParaRPr sz="40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2079">
                <a:tc gridSpan="3"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tabLst>
                          <a:tab pos="2232660" algn="l"/>
                        </a:tabLst>
                      </a:pPr>
                      <a:r>
                        <a:rPr dirty="0" smtClean="0" sz="2000" spc="-25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	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000" spc="-15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mtClean="0" sz="2000" spc="-204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XM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 N3,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7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eb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er</a:t>
                      </a:r>
                      <a:r>
                        <a:rPr dirty="0" smtClean="0" sz="2000" spc="-4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ace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2142">
                <a:tc gridSpan="3"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tabLst>
                          <a:tab pos="2232660" algn="l"/>
                        </a:tabLst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Sou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ces	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Wik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pedia,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85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dN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t,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eona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2142">
                <a:tc gridSpan="3"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tabLst>
                          <a:tab pos="2232660" algn="l"/>
                        </a:tabLst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Main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th	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ocus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eci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ion,</a:t>
                      </a:r>
                      <a:r>
                        <a:rPr dirty="0" smtClean="0" sz="2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eo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po</a:t>
                      </a:r>
                      <a:r>
                        <a:rPr dirty="0" smtClean="0" sz="20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al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anno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tions,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mu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ingual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2104">
                <a:tc gridSpan="3"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tabLst>
                          <a:tab pos="2232660" algn="l"/>
                        </a:tabLst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mtClean="0" sz="20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eci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ion	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95%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1155">
                <a:tc gridSpan="3"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tabLst>
                          <a:tab pos="2232660" algn="l"/>
                        </a:tabLst>
                      </a:pPr>
                      <a:r>
                        <a:rPr dirty="0" smtClean="0" sz="2000" spc="-19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echnique	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Ext</a:t>
                      </a:r>
                      <a:r>
                        <a:rPr dirty="0" smtClean="0" sz="20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action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0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om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Wik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pedia + 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ching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ith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85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dN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&amp;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2233295">
                        <a:lnSpc>
                          <a:spcPct val="100000"/>
                        </a:lnSpc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onames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ons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-35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ency c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h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ec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k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06044">
                <a:tc gridSpan="3">
                  <a:txBody>
                    <a:bodyPr/>
                    <a:lstStyle/>
                    <a:p>
                      <a:pPr marL="2233295" marR="2838450" indent="-2162810">
                        <a:lnSpc>
                          <a:spcPct val="100000"/>
                        </a:lnSpc>
                        <a:tabLst>
                          <a:tab pos="2232660" algn="l"/>
                        </a:tabLst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Si</a:t>
                      </a:r>
                      <a:r>
                        <a:rPr dirty="0" smtClean="0" sz="2000" spc="-5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	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tit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es: 3 m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eonames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&gt; 1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m)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45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acts:  120m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eonames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&gt; 4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0m)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2233295">
                        <a:lnSpc>
                          <a:spcPct val="100000"/>
                        </a:lnSpc>
                      </a:pPr>
                      <a:r>
                        <a:rPr dirty="0" smtClean="0" sz="20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ns: 1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0,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:</a:t>
                      </a:r>
                      <a:r>
                        <a:rPr dirty="0" smtClean="0" sz="2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20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k,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Languag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s: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200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2148">
                <a:tc gridSpan="3"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tabLst>
                          <a:tab pos="2232660" algn="l"/>
                        </a:tabLst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cense	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mtClean="0" sz="2000" spc="-35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Com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ons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60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mtClean="0" sz="2000" spc="-10">
                          <a:latin typeface="Calibri"/>
                          <a:cs typeface="Calibri"/>
                        </a:rPr>
                        <a:t>SA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2123">
                <a:tc gridSpan="3"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tabLst>
                          <a:tab pos="2232660" algn="l"/>
                        </a:tabLst>
                      </a:pPr>
                      <a:r>
                        <a:rPr dirty="0" smtClean="0" sz="2000">
                          <a:latin typeface="Calibri"/>
                          <a:cs typeface="Calibri"/>
                        </a:rPr>
                        <a:t>URL	</a:t>
                      </a:r>
                      <a:r>
                        <a:rPr dirty="0" smtClean="0" sz="2000" spc="-2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h</a:t>
                      </a:r>
                      <a:r>
                        <a:rPr dirty="0" smtClean="0" sz="2000" spc="-2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t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tp</a:t>
                      </a:r>
                      <a:r>
                        <a:rPr dirty="0" smtClean="0" sz="2000" spc="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: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/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/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mp</a:t>
                      </a:r>
                      <a:r>
                        <a:rPr dirty="0" smtClean="0" sz="2000" spc="-1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i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i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.de/</a:t>
                      </a:r>
                      <a:r>
                        <a:rPr dirty="0" smtClean="0" sz="2000" spc="-3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y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a</a:t>
                      </a:r>
                      <a:r>
                        <a:rPr dirty="0" smtClean="0" sz="2000" spc="-1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g</a:t>
                      </a:r>
                      <a:r>
                        <a:rPr dirty="0" smtClean="0" sz="20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o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1155">
                <a:tc gridSpan="3"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tabLst>
                          <a:tab pos="2232660" algn="l"/>
                        </a:tabLst>
                      </a:pPr>
                      <a:r>
                        <a:rPr dirty="0" smtClean="0" sz="20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-1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5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ences	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[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Suc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h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ane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k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WWW</a:t>
                      </a:r>
                      <a:r>
                        <a:rPr dirty="0" smtClean="0" sz="2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2007]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[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Ho</a:t>
                      </a:r>
                      <a:r>
                        <a:rPr dirty="0" smtClean="0" sz="2000" spc="-3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000" spc="-4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ar</a:t>
                      </a:r>
                      <a:r>
                        <a:rPr dirty="0" smtClean="0" sz="2000" spc="-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 WWW</a:t>
                      </a:r>
                      <a:r>
                        <a:rPr dirty="0" smtClean="0" sz="2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]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2233295">
                        <a:lnSpc>
                          <a:spcPct val="100000"/>
                        </a:lnSpc>
                      </a:pPr>
                      <a:r>
                        <a:rPr dirty="0" smtClean="0" sz="2000" spc="-5">
                          <a:latin typeface="Calibri"/>
                          <a:cs typeface="Calibri"/>
                        </a:rPr>
                        <a:t>[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deMel</a:t>
                      </a:r>
                      <a:r>
                        <a:rPr dirty="0" smtClean="0" sz="2000" spc="-4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CIKM</a:t>
                      </a:r>
                      <a:r>
                        <a:rPr dirty="0" smtClean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mtClean="0" sz="2000" spc="5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mtClean="0" sz="2000" spc="0">
                          <a:latin typeface="Calibri"/>
                          <a:cs typeface="Calibri"/>
                        </a:rPr>
                        <a:t>]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F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b</a:t>
            </a:r>
            <a:r>
              <a:rPr dirty="0" smtClean="0" sz="4000" spc="0">
                <a:latin typeface="Microsoft YaHei UI"/>
                <a:cs typeface="Microsoft YaHei UI"/>
              </a:rPr>
              <a:t>a</a:t>
            </a:r>
            <a:r>
              <a:rPr dirty="0" smtClean="0" sz="4000" spc="-5">
                <a:latin typeface="Microsoft YaHei UI"/>
                <a:cs typeface="Microsoft YaHei UI"/>
              </a:rPr>
              <a:t>s</a:t>
            </a:r>
            <a:r>
              <a:rPr dirty="0" smtClean="0" sz="4000" spc="0">
                <a:latin typeface="Microsoft YaHei UI"/>
                <a:cs typeface="Microsoft YaHei UI"/>
              </a:rPr>
              <a:t>e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7460"/>
            <a:ext cx="5257800" cy="474408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355600" marR="12700" indent="-342900">
              <a:lnSpc>
                <a:spcPct val="1004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5">
                <a:latin typeface="Microsoft YaHei UI"/>
                <a:cs typeface="Microsoft YaHei UI"/>
              </a:rPr>
              <a:t>M</a:t>
            </a:r>
            <a:r>
              <a:rPr dirty="0" smtClean="0" sz="2600" spc="0">
                <a:latin typeface="Microsoft YaHei UI"/>
                <a:cs typeface="Microsoft YaHei UI"/>
              </a:rPr>
              <a:t>e</a:t>
            </a:r>
            <a:r>
              <a:rPr dirty="0" smtClean="0" sz="2600" spc="-10">
                <a:latin typeface="Microsoft YaHei UI"/>
                <a:cs typeface="Microsoft YaHei UI"/>
              </a:rPr>
              <a:t>t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w</a:t>
            </a:r>
            <a:r>
              <a:rPr dirty="0" smtClean="0" sz="2600" spc="0">
                <a:latin typeface="Microsoft YaHei UI"/>
                <a:cs typeface="Microsoft YaHei UI"/>
              </a:rPr>
              <a:t>eb公司2000年开始构建，</a:t>
            </a:r>
            <a:r>
              <a:rPr dirty="0" smtClean="0" sz="2600" spc="0">
                <a:latin typeface="Microsoft YaHei UI"/>
                <a:cs typeface="Microsoft YaHei UI"/>
              </a:rPr>
              <a:t> 2010年被G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o</a:t>
            </a:r>
            <a:r>
              <a:rPr dirty="0" smtClean="0" sz="2600" spc="-5">
                <a:latin typeface="Microsoft YaHei UI"/>
                <a:cs typeface="Microsoft YaHei UI"/>
              </a:rPr>
              <a:t>g</a:t>
            </a:r>
            <a:r>
              <a:rPr dirty="0" smtClean="0" sz="2600" spc="-5">
                <a:latin typeface="Microsoft YaHei UI"/>
                <a:cs typeface="Microsoft YaHei UI"/>
              </a:rPr>
              <a:t>l</a:t>
            </a:r>
            <a:r>
              <a:rPr dirty="0" smtClean="0" sz="2600" spc="0">
                <a:latin typeface="Microsoft YaHei UI"/>
                <a:cs typeface="Microsoft YaHei UI"/>
              </a:rPr>
              <a:t>e收购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49"/>
              </a:spcBef>
            </a:pPr>
            <a:endParaRPr sz="1300"/>
          </a:p>
          <a:p>
            <a:pPr marL="355600" marR="360045" indent="-342900">
              <a:lnSpc>
                <a:spcPct val="999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从W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k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pe</a:t>
            </a:r>
            <a:r>
              <a:rPr dirty="0" smtClean="0" sz="2600" spc="-5">
                <a:latin typeface="Microsoft YaHei UI"/>
                <a:cs typeface="Microsoft YaHei UI"/>
              </a:rPr>
              <a:t>d</a:t>
            </a:r>
            <a:r>
              <a:rPr dirty="0" smtClean="0" sz="2600" spc="-5">
                <a:latin typeface="Microsoft YaHei UI"/>
                <a:cs typeface="Microsoft YaHei UI"/>
              </a:rPr>
              <a:t>i</a:t>
            </a:r>
            <a:r>
              <a:rPr dirty="0" smtClean="0" sz="2600" spc="0">
                <a:latin typeface="Microsoft YaHei UI"/>
                <a:cs typeface="Microsoft YaHei UI"/>
              </a:rPr>
              <a:t>a和其他数据源（如</a:t>
            </a:r>
            <a:r>
              <a:rPr dirty="0" smtClean="0" sz="2600" spc="0">
                <a:latin typeface="Microsoft YaHei UI"/>
                <a:cs typeface="Microsoft YaHei UI"/>
              </a:rPr>
              <a:t> </a:t>
            </a:r>
            <a:r>
              <a:rPr dirty="0" smtClean="0" sz="2600" spc="-5">
                <a:latin typeface="Microsoft YaHei UI"/>
                <a:cs typeface="Microsoft YaHei UI"/>
              </a:rPr>
              <a:t>IM</a:t>
            </a:r>
            <a:r>
              <a:rPr dirty="0" smtClean="0" sz="2600" spc="-10">
                <a:latin typeface="Microsoft YaHei UI"/>
                <a:cs typeface="Microsoft YaHei UI"/>
              </a:rPr>
              <a:t>D</a:t>
            </a:r>
            <a:r>
              <a:rPr dirty="0" smtClean="0" sz="2600" spc="5">
                <a:latin typeface="Microsoft YaHei UI"/>
                <a:cs typeface="Microsoft YaHei UI"/>
              </a:rPr>
              <a:t>B</a:t>
            </a:r>
            <a:r>
              <a:rPr dirty="0" smtClean="0" sz="2600" spc="0">
                <a:latin typeface="Microsoft YaHei UI"/>
                <a:cs typeface="Microsoft YaHei UI"/>
              </a:rPr>
              <a:t>、</a:t>
            </a:r>
            <a:r>
              <a:rPr dirty="0" smtClean="0" sz="2600" spc="-5">
                <a:latin typeface="Microsoft YaHei UI"/>
                <a:cs typeface="Microsoft YaHei UI"/>
              </a:rPr>
              <a:t>Mu</a:t>
            </a:r>
            <a:r>
              <a:rPr dirty="0" smtClean="0" sz="2600" spc="-10">
                <a:latin typeface="Microsoft YaHei UI"/>
                <a:cs typeface="Microsoft YaHei UI"/>
              </a:rPr>
              <a:t>s</a:t>
            </a:r>
            <a:r>
              <a:rPr dirty="0" smtClean="0" sz="2600" spc="-10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c</a:t>
            </a:r>
            <a:r>
              <a:rPr dirty="0" smtClean="0" sz="2600" spc="5">
                <a:latin typeface="Microsoft YaHei UI"/>
                <a:cs typeface="Microsoft YaHei UI"/>
              </a:rPr>
              <a:t>B</a:t>
            </a:r>
            <a:r>
              <a:rPr dirty="0" smtClean="0" sz="2600" spc="-10">
                <a:latin typeface="Microsoft YaHei UI"/>
                <a:cs typeface="Microsoft YaHei UI"/>
              </a:rPr>
              <a:t>r</a:t>
            </a:r>
            <a:r>
              <a:rPr dirty="0" smtClean="0" sz="2600" spc="0">
                <a:latin typeface="Microsoft YaHei UI"/>
                <a:cs typeface="Microsoft YaHei UI"/>
              </a:rPr>
              <a:t>a</a:t>
            </a:r>
            <a:r>
              <a:rPr dirty="0" smtClean="0" sz="2600" spc="-10">
                <a:latin typeface="Microsoft YaHei UI"/>
                <a:cs typeface="Microsoft YaHei UI"/>
              </a:rPr>
              <a:t>i</a:t>
            </a:r>
            <a:r>
              <a:rPr dirty="0" smtClean="0" sz="2600" spc="-5">
                <a:latin typeface="Microsoft YaHei UI"/>
                <a:cs typeface="Microsoft YaHei UI"/>
              </a:rPr>
              <a:t>n</a:t>
            </a:r>
            <a:r>
              <a:rPr dirty="0" smtClean="0" sz="2600" spc="0">
                <a:latin typeface="Microsoft YaHei UI"/>
                <a:cs typeface="Microsoft YaHei UI"/>
              </a:rPr>
              <a:t>z）中导入</a:t>
            </a:r>
            <a:r>
              <a:rPr dirty="0" smtClean="0" sz="2600" spc="0">
                <a:latin typeface="Microsoft YaHei UI"/>
                <a:cs typeface="Microsoft YaHei UI"/>
              </a:rPr>
              <a:t> 知识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80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核心想法：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在</a:t>
            </a: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5">
                <a:latin typeface="Microsoft YaHei UI"/>
                <a:cs typeface="Microsoft YaHei UI"/>
              </a:rPr>
              <a:t>k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ped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中，人们编辑文章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40"/>
              </a:spcBef>
              <a:buFont typeface="Microsoft YaHei UI"/>
              <a:buChar char="-"/>
            </a:pPr>
            <a:endParaRPr sz="650"/>
          </a:p>
          <a:p>
            <a:pPr marL="755650" marR="396875" indent="-285750">
              <a:lnSpc>
                <a:spcPts val="287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b="1">
                <a:latin typeface="Microsoft YaHei UI"/>
                <a:cs typeface="Microsoft YaHei UI"/>
              </a:rPr>
              <a:t>在</a:t>
            </a:r>
            <a:r>
              <a:rPr dirty="0" smtClean="0" sz="2400" spc="-5" b="1">
                <a:latin typeface="Microsoft YaHei UI"/>
                <a:cs typeface="Microsoft YaHei UI"/>
              </a:rPr>
              <a:t>Fr</a:t>
            </a:r>
            <a:r>
              <a:rPr dirty="0" smtClean="0" sz="2400" spc="0" b="1">
                <a:latin typeface="Microsoft YaHei UI"/>
                <a:cs typeface="Microsoft YaHei UI"/>
              </a:rPr>
              <a:t>eebase中，人们编辑结构</a:t>
            </a:r>
            <a:r>
              <a:rPr dirty="0" smtClean="0" sz="2400" spc="0" b="1">
                <a:latin typeface="Microsoft YaHei UI"/>
                <a:cs typeface="Microsoft YaHei UI"/>
              </a:rPr>
              <a:t> 化知识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10019" y="1525269"/>
            <a:ext cx="1638907" cy="1607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用户是F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b</a:t>
            </a:r>
            <a:r>
              <a:rPr dirty="0" smtClean="0" sz="4000" spc="0">
                <a:latin typeface="Microsoft YaHei UI"/>
                <a:cs typeface="Microsoft YaHei UI"/>
              </a:rPr>
              <a:t>a</a:t>
            </a:r>
            <a:r>
              <a:rPr dirty="0" smtClean="0" sz="4000" spc="-5">
                <a:latin typeface="Microsoft YaHei UI"/>
                <a:cs typeface="Microsoft YaHei UI"/>
              </a:rPr>
              <a:t>s</a:t>
            </a:r>
            <a:r>
              <a:rPr dirty="0" smtClean="0" sz="4000" spc="0">
                <a:latin typeface="Microsoft YaHei UI"/>
                <a:cs typeface="Microsoft YaHei UI"/>
              </a:rPr>
              <a:t>e知识构建的核心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6"/>
            <a:ext cx="3467100" cy="351917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编辑实体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创建实体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将实体分到类别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增加/修改属性/关系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上传图片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编辑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2600" spc="-10" b="1">
                <a:solidFill>
                  <a:srgbClr val="0000CC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600" spc="-10" b="1">
                <a:solidFill>
                  <a:srgbClr val="0000CC"/>
                </a:solidFill>
                <a:latin typeface="Microsoft YaHei UI"/>
                <a:cs typeface="Microsoft YaHei UI"/>
              </a:rPr>
              <a:t>h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ma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定义新类别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定义类别的属性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7220" y="1249043"/>
            <a:ext cx="3493135" cy="38836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-75" b="1">
                <a:solidFill>
                  <a:srgbClr val="0000CC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ev</a:t>
            </a:r>
            <a:r>
              <a:rPr dirty="0" smtClean="0" sz="2600" spc="5" b="1">
                <a:solidFill>
                  <a:srgbClr val="0000CC"/>
                </a:solidFill>
                <a:latin typeface="Microsoft YaHei UI"/>
                <a:cs typeface="Microsoft YaHei UI"/>
              </a:rPr>
              <a:t>i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ew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验证知识准确性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投票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删除错误知识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D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t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G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2600" spc="-5" b="1">
                <a:solidFill>
                  <a:srgbClr val="0000CC"/>
                </a:solidFill>
                <a:latin typeface="Microsoft YaHei UI"/>
                <a:cs typeface="Microsoft YaHei UI"/>
              </a:rPr>
              <a:t>m</a:t>
            </a:r>
            <a:r>
              <a:rPr dirty="0" smtClean="0" sz="2600" spc="0" b="1">
                <a:solidFill>
                  <a:srgbClr val="0000CC"/>
                </a:solidFill>
                <a:latin typeface="Microsoft YaHei UI"/>
                <a:cs typeface="Microsoft YaHei UI"/>
              </a:rPr>
              <a:t>e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寻找别名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抽取事件日期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650"/>
              </a:lnSpc>
              <a:spcBef>
                <a:spcPts val="40"/>
              </a:spcBef>
            </a:pPr>
            <a:endParaRPr sz="650"/>
          </a:p>
          <a:p>
            <a:pPr marL="755650" marR="12700" indent="-285750">
              <a:lnSpc>
                <a:spcPts val="287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使用</a:t>
            </a:r>
            <a:r>
              <a:rPr dirty="0" smtClean="0" sz="2400" spc="-250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-5">
                <a:latin typeface="Microsoft YaHei UI"/>
                <a:cs typeface="Microsoft YaHei UI"/>
              </a:rPr>
              <a:t>h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0">
                <a:latin typeface="Microsoft YaHei UI"/>
                <a:cs typeface="Microsoft YaHei UI"/>
              </a:rPr>
              <a:t>图片搜索</a:t>
            </a:r>
            <a:r>
              <a:rPr dirty="0" smtClean="0" sz="2400" spc="0">
                <a:latin typeface="Microsoft YaHei UI"/>
                <a:cs typeface="Microsoft YaHei UI"/>
              </a:rPr>
              <a:t> 加入图片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0989" y="5569985"/>
            <a:ext cx="5262245" cy="56070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3600" b="1">
                <a:solidFill>
                  <a:srgbClr val="C00000"/>
                </a:solidFill>
                <a:latin typeface="Microsoft YaHei UI"/>
                <a:cs typeface="Microsoft YaHei UI"/>
              </a:rPr>
              <a:t>用户在F</a:t>
            </a:r>
            <a:r>
              <a:rPr dirty="0" smtClean="0" sz="3600" spc="-15" b="1">
                <a:solidFill>
                  <a:srgbClr val="C00000"/>
                </a:solidFill>
                <a:latin typeface="Microsoft YaHei UI"/>
                <a:cs typeface="Microsoft YaHei UI"/>
              </a:rPr>
              <a:t>r</a:t>
            </a:r>
            <a:r>
              <a:rPr dirty="0" smtClean="0" sz="3600" spc="0" b="1">
                <a:solidFill>
                  <a:srgbClr val="C00000"/>
                </a:solidFill>
                <a:latin typeface="Microsoft YaHei UI"/>
                <a:cs typeface="Microsoft YaHei UI"/>
              </a:rPr>
              <a:t>ee</a:t>
            </a:r>
            <a:r>
              <a:rPr dirty="0" smtClean="0" sz="3600" spc="-40" b="1">
                <a:solidFill>
                  <a:srgbClr val="C00000"/>
                </a:solidFill>
                <a:latin typeface="Microsoft YaHei UI"/>
                <a:cs typeface="Microsoft YaHei UI"/>
              </a:rPr>
              <a:t>b</a:t>
            </a:r>
            <a:r>
              <a:rPr dirty="0" smtClean="0" sz="3600" spc="-10" b="1">
                <a:solidFill>
                  <a:srgbClr val="C00000"/>
                </a:solidFill>
                <a:latin typeface="Microsoft YaHei UI"/>
                <a:cs typeface="Microsoft YaHei UI"/>
              </a:rPr>
              <a:t>a</a:t>
            </a:r>
            <a:r>
              <a:rPr dirty="0" smtClean="0" sz="3600" spc="-5" b="1">
                <a:solidFill>
                  <a:srgbClr val="C00000"/>
                </a:solidFill>
                <a:latin typeface="Microsoft YaHei UI"/>
                <a:cs typeface="Microsoft YaHei UI"/>
              </a:rPr>
              <a:t>s</a:t>
            </a:r>
            <a:r>
              <a:rPr dirty="0" smtClean="0" sz="3600" spc="5" b="1">
                <a:solidFill>
                  <a:srgbClr val="C000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3600" spc="0" b="1">
                <a:solidFill>
                  <a:srgbClr val="C00000"/>
                </a:solidFill>
                <a:latin typeface="Microsoft YaHei UI"/>
                <a:cs typeface="Microsoft YaHei UI"/>
              </a:rPr>
              <a:t>中的作用</a:t>
            </a:r>
            <a:endParaRPr sz="36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F</a:t>
            </a:r>
            <a:r>
              <a:rPr dirty="0" smtClean="0" sz="4000" spc="-5">
                <a:latin typeface="Microsoft YaHei UI"/>
                <a:cs typeface="Microsoft YaHei UI"/>
              </a:rPr>
              <a:t>r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5">
                <a:latin typeface="Microsoft YaHei UI"/>
                <a:cs typeface="Microsoft YaHei UI"/>
              </a:rPr>
              <a:t>e</a:t>
            </a:r>
            <a:r>
              <a:rPr dirty="0" smtClean="0" sz="4000" spc="-10">
                <a:latin typeface="Microsoft YaHei UI"/>
                <a:cs typeface="Microsoft YaHei UI"/>
              </a:rPr>
              <a:t>b</a:t>
            </a:r>
            <a:r>
              <a:rPr dirty="0" smtClean="0" sz="4000" spc="0">
                <a:latin typeface="Microsoft YaHei UI"/>
                <a:cs typeface="Microsoft YaHei UI"/>
              </a:rPr>
              <a:t>a</a:t>
            </a:r>
            <a:r>
              <a:rPr dirty="0" smtClean="0" sz="4000" spc="-5">
                <a:latin typeface="Microsoft YaHei UI"/>
                <a:cs typeface="Microsoft YaHei UI"/>
              </a:rPr>
              <a:t>s</a:t>
            </a:r>
            <a:r>
              <a:rPr dirty="0" smtClean="0" sz="4000" spc="0">
                <a:latin typeface="Microsoft YaHei UI"/>
                <a:cs typeface="Microsoft YaHei UI"/>
              </a:rPr>
              <a:t>e综述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9166" y="5698066"/>
            <a:ext cx="8382000" cy="753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39233" y="5706533"/>
            <a:ext cx="8161867" cy="842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79435" y="5725886"/>
            <a:ext cx="8280400" cy="650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9435" y="5725886"/>
            <a:ext cx="8280400" cy="650240"/>
          </a:xfrm>
          <a:custGeom>
            <a:avLst/>
            <a:gdLst/>
            <a:ahLst/>
            <a:cxnLst/>
            <a:rect l="l" t="t" r="r" b="b"/>
            <a:pathLst>
              <a:path w="8280400" h="650239">
                <a:moveTo>
                  <a:pt x="0" y="650240"/>
                </a:moveTo>
                <a:lnTo>
                  <a:pt x="8280400" y="650240"/>
                </a:lnTo>
                <a:lnTo>
                  <a:pt x="8280400" y="0"/>
                </a:lnTo>
                <a:lnTo>
                  <a:pt x="0" y="0"/>
                </a:lnTo>
                <a:lnTo>
                  <a:pt x="0" y="65024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84856" y="1211033"/>
          <a:ext cx="8287684" cy="5169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8721"/>
                <a:gridCol w="5939905"/>
              </a:tblGrid>
              <a:tr h="45748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1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R w="12704">
                      <a:solidFill>
                        <a:srgbClr val="FFFFFF"/>
                      </a:solidFill>
                      <a:prstDash val="solid"/>
                    </a:lnR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titi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es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mtClean="0" sz="2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pub</a:t>
                      </a:r>
                      <a:r>
                        <a:rPr dirty="0" smtClean="0" sz="2400" spc="-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ic i</a:t>
                      </a:r>
                      <a:r>
                        <a:rPr dirty="0" smtClean="0" sz="2400" spc="-1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-5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orm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5751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dirty="0" smtClean="0" sz="2400" spc="-35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orm</a:t>
                      </a:r>
                      <a:r>
                        <a:rPr dirty="0" smtClean="0" sz="2400" spc="-1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R w="12704">
                      <a:solidFill>
                        <a:srgbClr val="FFFFFF"/>
                      </a:solidFill>
                      <a:prstDash val="solid"/>
                    </a:lnR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API,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RDF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82353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tru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R w="12704">
                      <a:solidFill>
                        <a:srgbClr val="FFFFFF"/>
                      </a:solidFill>
                      <a:prstDash val="solid"/>
                    </a:lnR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 spc="-20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mtClean="0" sz="2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mtClean="0" sz="2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ommu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ity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import</a:t>
                      </a:r>
                      <a:r>
                        <a:rPr dirty="0" smtClean="0" sz="24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4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om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pub</a:t>
                      </a:r>
                      <a:r>
                        <a:rPr dirty="0" smtClean="0" sz="2400" spc="-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ic sou</a:t>
                      </a:r>
                      <a:r>
                        <a:rPr dirty="0" smtClean="0" sz="24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5751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Sou</a:t>
                      </a:r>
                      <a:r>
                        <a:rPr dirty="0" smtClean="0" sz="24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1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R w="12704">
                      <a:solidFill>
                        <a:srgbClr val="FFFFFF"/>
                      </a:solidFill>
                      <a:prstDash val="solid"/>
                    </a:lnR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Wikipedia</a:t>
                      </a:r>
                      <a:r>
                        <a:rPr dirty="0" smtClean="0" sz="240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Lib</a:t>
                      </a:r>
                      <a:r>
                        <a:rPr dirty="0" smtClean="0" sz="2400" spc="-5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ari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s,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-1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mtClean="0" sz="24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dN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mtClean="0" sz="24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Musi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cB</a:t>
                      </a:r>
                      <a:r>
                        <a:rPr dirty="0" smtClean="0" sz="24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ainz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…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45751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Main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-3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R w="12704">
                      <a:solidFill>
                        <a:srgbClr val="FFFFFF"/>
                      </a:solidFill>
                      <a:prstDash val="solid"/>
                    </a:lnR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4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ee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mtClean="0" sz="24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mtClean="0" sz="24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5751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Si</a:t>
                      </a:r>
                      <a:r>
                        <a:rPr dirty="0" smtClean="0" sz="2400" spc="-45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R w="12704">
                      <a:solidFill>
                        <a:srgbClr val="FFFFFF"/>
                      </a:solidFill>
                      <a:prstDash val="solid"/>
                    </a:lnR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 spc="-6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ts:</a:t>
                      </a:r>
                      <a:r>
                        <a:rPr dirty="0" smtClean="0" sz="2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al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millions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457519">
                <a:tc>
                  <a:txBody>
                    <a:bodyPr/>
                    <a:lstStyle/>
                    <a:p>
                      <a:pPr/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R w="12704">
                      <a:solidFill>
                        <a:srgbClr val="FFFFFF"/>
                      </a:solidFill>
                      <a:prstDash val="solid"/>
                    </a:lnR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titi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es: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20</a:t>
                      </a:r>
                      <a:r>
                        <a:rPr dirty="0" smtClean="0" sz="24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457532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Li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se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R w="12704">
                      <a:solidFill>
                        <a:srgbClr val="FFFFFF"/>
                      </a:solidFill>
                      <a:prstDash val="solid"/>
                    </a:lnR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mtClean="0" sz="2400" spc="-30"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mtClean="0" sz="2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Commons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-6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mtClean="0" sz="2400" spc="-4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tribut</a:t>
                      </a:r>
                      <a:r>
                        <a:rPr dirty="0" smtClean="0" sz="2400" spc="-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mtClean="0" sz="2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mtClean="0" sz="2400" spc="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1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mtClean="0" sz="2400" spc="-5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mtClean="0" sz="2400" spc="-70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mtClean="0" sz="2400" spc="0">
                          <a:latin typeface="Calibri"/>
                          <a:cs typeface="Calibri"/>
                        </a:rPr>
                        <a:t>Y)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</a:tr>
              <a:tr h="469138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dirty="0" smtClean="0" sz="2400">
                          <a:latin typeface="Calibri"/>
                          <a:cs typeface="Calibri"/>
                        </a:rPr>
                        <a:t>URL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R w="12704">
                      <a:solidFill>
                        <a:srgbClr val="FFFFFF"/>
                      </a:solidFill>
                      <a:prstDash val="solid"/>
                    </a:lnR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mtClean="0" sz="2400" spc="-2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h</a:t>
                      </a:r>
                      <a:r>
                        <a:rPr dirty="0" smtClean="0" sz="2400" spc="-4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t</a:t>
                      </a:r>
                      <a:r>
                        <a:rPr dirty="0" smtClean="0" sz="24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tp://d</a:t>
                      </a:r>
                      <a:r>
                        <a:rPr dirty="0" smtClean="0" sz="2400" spc="-2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o</a:t>
                      </a:r>
                      <a:r>
                        <a:rPr dirty="0" smtClean="0" sz="24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wnl</a:t>
                      </a:r>
                      <a:r>
                        <a:rPr dirty="0" smtClean="0" sz="24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oad</a:t>
                      </a:r>
                      <a:r>
                        <a:rPr dirty="0" smtClean="0" sz="2400" spc="-6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.</a:t>
                      </a:r>
                      <a:r>
                        <a:rPr dirty="0" smtClean="0" sz="24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f</a:t>
                      </a:r>
                      <a:r>
                        <a:rPr dirty="0" smtClean="0" sz="2400" spc="-3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r</a:t>
                      </a:r>
                      <a:r>
                        <a:rPr dirty="0" smtClean="0" sz="24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e</a:t>
                      </a:r>
                      <a:r>
                        <a:rPr dirty="0" smtClean="0" sz="2400" spc="5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e</a:t>
                      </a:r>
                      <a:r>
                        <a:rPr dirty="0" smtClean="0" sz="24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base.</a:t>
                      </a:r>
                      <a:r>
                        <a:rPr dirty="0" smtClean="0" sz="2400" spc="-2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c</a:t>
                      </a:r>
                      <a:r>
                        <a:rPr dirty="0" smtClean="0" sz="2400" spc="0" u="heavy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4">
                      <a:solidFill>
                        <a:srgbClr val="FFFFFF"/>
                      </a:solidFill>
                      <a:prstDash val="solid"/>
                    </a:lnL>
                    <a:lnT w="12708">
                      <a:solidFill>
                        <a:srgbClr val="FFFFFF"/>
                      </a:solidFill>
                      <a:prstDash val="solid"/>
                    </a:lnT>
                    <a:lnB w="12708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</a:tr>
              <a:tr h="663450">
                <a:tc gridSpan="2">
                  <a:txBody>
                    <a:bodyPr/>
                    <a:lstStyle/>
                    <a:p>
                      <a:pPr marL="302895">
                        <a:lnSpc>
                          <a:spcPct val="100000"/>
                        </a:lnSpc>
                      </a:pPr>
                      <a:r>
                        <a:rPr dirty="0" smtClean="0" sz="2800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一个大规模协同构建知识库，目前归G</a:t>
                      </a:r>
                      <a:r>
                        <a:rPr dirty="0" smtClean="0" sz="2800" spc="-10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o</a:t>
                      </a:r>
                      <a:r>
                        <a:rPr dirty="0" smtClean="0" sz="2800" spc="-10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o</a:t>
                      </a:r>
                      <a:r>
                        <a:rPr dirty="0" smtClean="0" sz="2800" spc="-5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g</a:t>
                      </a:r>
                      <a:r>
                        <a:rPr dirty="0" smtClean="0" sz="2800" spc="0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le所有</a:t>
                      </a:r>
                      <a:endParaRPr sz="28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0">
                    <a:lnL w="9525">
                      <a:solidFill>
                        <a:srgbClr val="BE4B48"/>
                      </a:solidFill>
                      <a:prstDash val="solid"/>
                    </a:lnL>
                    <a:lnR w="9525">
                      <a:solidFill>
                        <a:srgbClr val="BE4B48"/>
                      </a:solidFill>
                      <a:prstDash val="solid"/>
                    </a:lnR>
                    <a:lnT w="12708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BE4B4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代表性知识图谱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4349750" cy="4946015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人工构建知识图谱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</a:rPr>
              <a:t>o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d</a:t>
            </a:r>
            <a:r>
              <a:rPr dirty="0" smtClean="0" sz="2400" spc="-5">
                <a:latin typeface="Microsoft YaHei UI"/>
                <a:cs typeface="Microsoft YaHei UI"/>
              </a:rPr>
              <a:t>N</a:t>
            </a:r>
            <a:r>
              <a:rPr dirty="0" smtClean="0" sz="2400" spc="0">
                <a:latin typeface="Microsoft YaHei UI"/>
                <a:cs typeface="Microsoft YaHei UI"/>
              </a:rPr>
              <a:t>et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10">
                <a:latin typeface="Microsoft YaHei UI"/>
                <a:cs typeface="Microsoft YaHei UI"/>
              </a:rPr>
              <a:t>C</a:t>
            </a:r>
            <a:r>
              <a:rPr dirty="0" smtClean="0" sz="2400" spc="0">
                <a:latin typeface="Microsoft YaHei UI"/>
                <a:cs typeface="Microsoft YaHei UI"/>
              </a:rPr>
              <a:t>YC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latin typeface="Microsoft YaHei UI"/>
                <a:cs typeface="Microsoft YaHei UI"/>
              </a:rPr>
              <a:t>基于W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k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5" b="1">
                <a:latin typeface="Microsoft YaHei UI"/>
                <a:cs typeface="Microsoft YaHei UI"/>
              </a:rPr>
              <a:t>p</a:t>
            </a:r>
            <a:r>
              <a:rPr dirty="0" smtClean="0" sz="2600" spc="-5" b="1">
                <a:latin typeface="Microsoft YaHei UI"/>
                <a:cs typeface="Microsoft YaHei UI"/>
              </a:rPr>
              <a:t>e</a:t>
            </a:r>
            <a:r>
              <a:rPr dirty="0" smtClean="0" sz="2600" spc="-5" b="1">
                <a:latin typeface="Microsoft YaHei UI"/>
                <a:cs typeface="Microsoft YaHei UI"/>
              </a:rPr>
              <a:t>d</a:t>
            </a:r>
            <a:r>
              <a:rPr dirty="0" smtClean="0" sz="2600" spc="5" b="1">
                <a:latin typeface="Microsoft YaHei UI"/>
                <a:cs typeface="Microsoft YaHei UI"/>
              </a:rPr>
              <a:t>i</a:t>
            </a:r>
            <a:r>
              <a:rPr dirty="0" smtClean="0" sz="2600" spc="-5" b="1">
                <a:latin typeface="Microsoft YaHei UI"/>
                <a:cs typeface="Microsoft YaHei UI"/>
              </a:rPr>
              <a:t>a</a:t>
            </a:r>
            <a:r>
              <a:rPr dirty="0" smtClean="0" sz="2600" spc="0" b="1">
                <a:latin typeface="Microsoft YaHei UI"/>
                <a:cs typeface="Microsoft YaHei UI"/>
              </a:rPr>
              <a:t>的知识图谱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Y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go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latin typeface="Microsoft YaHei UI"/>
                <a:cs typeface="Microsoft YaHei UI"/>
              </a:rPr>
              <a:t>DB</a:t>
            </a:r>
            <a:r>
              <a:rPr dirty="0" smtClean="0" sz="2400" spc="-10">
                <a:latin typeface="Microsoft YaHei UI"/>
                <a:cs typeface="Microsoft YaHei UI"/>
              </a:rPr>
              <a:t>P</a:t>
            </a:r>
            <a:r>
              <a:rPr dirty="0" smtClean="0" sz="2400" spc="0">
                <a:latin typeface="Microsoft YaHei UI"/>
                <a:cs typeface="Microsoft YaHei UI"/>
              </a:rPr>
              <a:t>ed</a:t>
            </a:r>
            <a:r>
              <a:rPr dirty="0" smtClean="0" sz="2400" spc="-5">
                <a:latin typeface="Microsoft YaHei UI"/>
                <a:cs typeface="Microsoft YaHei UI"/>
              </a:rPr>
              <a:t>i</a:t>
            </a:r>
            <a:r>
              <a:rPr dirty="0" smtClean="0" sz="2400" spc="0">
                <a:latin typeface="Microsoft YaHei UI"/>
                <a:cs typeface="Microsoft YaHei UI"/>
              </a:rPr>
              <a:t>a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  <a:buFont typeface="Microsoft YaHei UI"/>
              <a:buChar char="-"/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F</a:t>
            </a:r>
            <a:r>
              <a:rPr dirty="0" smtClean="0" sz="2400" spc="-5">
                <a:latin typeface="Microsoft YaHei UI"/>
                <a:cs typeface="Microsoft YaHei UI"/>
              </a:rPr>
              <a:t>r</a:t>
            </a:r>
            <a:r>
              <a:rPr dirty="0" smtClean="0" sz="2400" spc="0">
                <a:latin typeface="Microsoft YaHei UI"/>
                <a:cs typeface="Microsoft YaHei UI"/>
              </a:rPr>
              <a:t>eeb</a:t>
            </a:r>
            <a:r>
              <a:rPr dirty="0" smtClean="0" sz="2400" spc="-5">
                <a:latin typeface="Microsoft YaHei UI"/>
                <a:cs typeface="Microsoft YaHei UI"/>
              </a:rPr>
              <a:t>a</a:t>
            </a:r>
            <a:r>
              <a:rPr dirty="0" smtClean="0" sz="2400" spc="0">
                <a:latin typeface="Microsoft YaHei UI"/>
                <a:cs typeface="Microsoft YaHei UI"/>
              </a:rPr>
              <a:t>se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000"/>
              </a:lnSpc>
              <a:buFont typeface="Microsoft YaHei UI"/>
              <a:buChar char="-"/>
            </a:pPr>
            <a:endParaRPr sz="1000"/>
          </a:p>
          <a:p>
            <a:pPr>
              <a:lnSpc>
                <a:spcPts val="1300"/>
              </a:lnSpc>
              <a:spcBef>
                <a:spcPts val="53"/>
              </a:spcBef>
              <a:buFont typeface="Microsoft YaHei UI"/>
              <a:buChar char="-"/>
            </a:pPr>
            <a:endParaRPr sz="13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C00000"/>
                </a:solidFill>
                <a:latin typeface="Microsoft YaHei UI"/>
                <a:cs typeface="Microsoft YaHei UI"/>
              </a:rPr>
              <a:t>文本抽取知识图谱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755650" indent="-285750">
              <a:lnSpc>
                <a:spcPct val="100000"/>
              </a:lnSpc>
              <a:buFont typeface="Microsoft YaHei UI"/>
              <a:buChar char="-"/>
              <a:tabLst>
                <a:tab pos="755015" algn="l"/>
              </a:tabLst>
            </a:pPr>
            <a:r>
              <a:rPr dirty="0" smtClean="0" sz="2400" spc="-5">
                <a:solidFill>
                  <a:srgbClr val="C00000"/>
                </a:solidFill>
                <a:latin typeface="Microsoft YaHei UI"/>
                <a:cs typeface="Microsoft YaHei UI"/>
              </a:rPr>
              <a:t>N</a:t>
            </a:r>
            <a:r>
              <a:rPr dirty="0" smtClean="0" sz="2400" spc="5">
                <a:solidFill>
                  <a:srgbClr val="C0000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00" spc="5">
                <a:solidFill>
                  <a:srgbClr val="C0000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00" spc="0">
                <a:solidFill>
                  <a:srgbClr val="C00000"/>
                </a:solidFill>
                <a:latin typeface="Microsoft YaHei UI"/>
                <a:cs typeface="Microsoft YaHei UI"/>
              </a:rPr>
              <a:t>L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 spc="-5">
                <a:latin typeface="Microsoft YaHei UI"/>
                <a:cs typeface="Microsoft YaHei UI"/>
              </a:rPr>
              <a:t>N</a:t>
            </a:r>
            <a:r>
              <a:rPr dirty="0" smtClean="0" sz="4000" spc="0">
                <a:latin typeface="Microsoft YaHei UI"/>
                <a:cs typeface="Microsoft YaHei UI"/>
              </a:rPr>
              <a:t>E</a:t>
            </a:r>
            <a:r>
              <a:rPr dirty="0" smtClean="0" sz="4000" spc="-5">
                <a:latin typeface="Microsoft YaHei UI"/>
                <a:cs typeface="Microsoft YaHei UI"/>
              </a:rPr>
              <a:t>L</a:t>
            </a:r>
            <a:r>
              <a:rPr dirty="0" smtClean="0" sz="4000" spc="0">
                <a:latin typeface="Microsoft YaHei UI"/>
                <a:cs typeface="Microsoft YaHei UI"/>
              </a:rPr>
              <a:t>L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249045"/>
            <a:ext cx="6720205" cy="520065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>
                <a:latin typeface="Microsoft YaHei UI"/>
                <a:cs typeface="Microsoft YaHei UI"/>
              </a:rPr>
              <a:t>2009年开始的</a:t>
            </a:r>
            <a:r>
              <a:rPr dirty="0" smtClean="0" sz="2600" spc="-5">
                <a:latin typeface="Microsoft YaHei UI"/>
                <a:cs typeface="Microsoft YaHei UI"/>
              </a:rPr>
              <a:t>CM</a:t>
            </a:r>
            <a:r>
              <a:rPr dirty="0" smtClean="0" sz="2600" spc="-10">
                <a:latin typeface="Microsoft YaHei UI"/>
                <a:cs typeface="Microsoft YaHei UI"/>
              </a:rPr>
              <a:t>U</a:t>
            </a:r>
            <a:r>
              <a:rPr dirty="0" smtClean="0" sz="2600" spc="0">
                <a:latin typeface="Microsoft YaHei UI"/>
                <a:cs typeface="Microsoft YaHei UI"/>
              </a:rPr>
              <a:t>项目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输入：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初始本体（</a:t>
            </a:r>
            <a:r>
              <a:rPr dirty="0" smtClean="0" sz="2400" spc="-10">
                <a:solidFill>
                  <a:srgbClr val="00B050"/>
                </a:solidFill>
                <a:latin typeface="Microsoft YaHei UI"/>
                <a:cs typeface="Microsoft YaHei UI"/>
              </a:rPr>
              <a:t>~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8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0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0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类别和关系</a:t>
            </a:r>
            <a:r>
              <a:rPr dirty="0" smtClean="0" sz="2400" spc="0">
                <a:latin typeface="Microsoft YaHei UI"/>
                <a:cs typeface="Microsoft YaHei UI"/>
              </a:rPr>
              <a:t>）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每个谓词的一些实例（</a:t>
            </a:r>
            <a:r>
              <a:rPr dirty="0" smtClean="0" sz="2400" spc="-10">
                <a:solidFill>
                  <a:srgbClr val="00B050"/>
                </a:solidFill>
                <a:latin typeface="Microsoft YaHei UI"/>
                <a:cs typeface="Microsoft YaHei UI"/>
              </a:rPr>
              <a:t>~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1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0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-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20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个种子实例</a:t>
            </a:r>
            <a:r>
              <a:rPr dirty="0" smtClean="0" sz="2400" spc="0">
                <a:latin typeface="Microsoft YaHei UI"/>
                <a:cs typeface="Microsoft YaHei UI"/>
              </a:rPr>
              <a:t>）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web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-10">
                <a:solidFill>
                  <a:srgbClr val="00B050"/>
                </a:solidFill>
                <a:latin typeface="Microsoft YaHei UI"/>
                <a:cs typeface="Microsoft YaHei UI"/>
              </a:rPr>
              <a:t>~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1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0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亿页面,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 </a:t>
            </a:r>
            <a:r>
              <a:rPr dirty="0" smtClean="0" sz="2400" spc="-10">
                <a:solidFill>
                  <a:srgbClr val="00B050"/>
                </a:solidFill>
                <a:latin typeface="Microsoft YaHei UI"/>
                <a:cs typeface="Microsoft YaHei UI"/>
              </a:rPr>
              <a:t>C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l</a:t>
            </a:r>
            <a:r>
              <a:rPr dirty="0" smtClean="0" sz="2400" spc="-5">
                <a:solidFill>
                  <a:srgbClr val="00B050"/>
                </a:solidFill>
                <a:latin typeface="Microsoft YaHei UI"/>
                <a:cs typeface="Microsoft YaHei UI"/>
              </a:rPr>
              <a:t>u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e</a:t>
            </a:r>
            <a:r>
              <a:rPr dirty="0" smtClean="0" sz="2400" spc="-10">
                <a:solidFill>
                  <a:srgbClr val="00B050"/>
                </a:solidFill>
                <a:latin typeface="Microsoft YaHei UI"/>
                <a:cs typeface="Microsoft YaHei UI"/>
              </a:rPr>
              <a:t>W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eb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间歇性的人工干预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6"/>
              </a:spcBef>
            </a:pPr>
            <a:endParaRPr sz="55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任务：</a:t>
            </a:r>
            <a:endParaRPr sz="26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 spc="5">
                <a:latin typeface="Microsoft YaHei UI"/>
                <a:cs typeface="Microsoft YaHei UI"/>
              </a:rPr>
              <a:t>2</a:t>
            </a:r>
            <a:r>
              <a:rPr dirty="0" smtClean="0" sz="2400" spc="0">
                <a:latin typeface="Microsoft YaHei UI"/>
                <a:cs typeface="Microsoft YaHei UI"/>
              </a:rPr>
              <a:t>4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x</a:t>
            </a:r>
            <a:r>
              <a:rPr dirty="0" smtClean="0" sz="2400" spc="-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7</a:t>
            </a:r>
            <a:r>
              <a:rPr dirty="0" smtClean="0" sz="2400" spc="5">
                <a:latin typeface="Microsoft YaHei UI"/>
                <a:cs typeface="Microsoft YaHei UI"/>
              </a:rPr>
              <a:t> </a:t>
            </a:r>
            <a:r>
              <a:rPr dirty="0" smtClean="0" sz="2400" spc="0">
                <a:latin typeface="Microsoft YaHei UI"/>
                <a:cs typeface="Microsoft YaHei UI"/>
              </a:rPr>
              <a:t>持续运行</a:t>
            </a:r>
            <a:r>
              <a:rPr dirty="0" smtClean="0" sz="2400" spc="-5">
                <a:latin typeface="Microsoft YaHei UI"/>
                <a:cs typeface="Microsoft YaHei UI"/>
              </a:rPr>
              <a:t>(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从</a:t>
            </a:r>
            <a:r>
              <a:rPr dirty="0" smtClean="0" sz="2400" spc="5">
                <a:solidFill>
                  <a:srgbClr val="00B050"/>
                </a:solidFill>
                <a:latin typeface="Microsoft YaHei UI"/>
                <a:cs typeface="Microsoft YaHei UI"/>
              </a:rPr>
              <a:t>2010</a:t>
            </a:r>
            <a:r>
              <a:rPr dirty="0" smtClean="0" sz="2400" spc="0">
                <a:solidFill>
                  <a:srgbClr val="00B050"/>
                </a:solidFill>
                <a:latin typeface="Microsoft YaHei UI"/>
                <a:cs typeface="Microsoft YaHei UI"/>
              </a:rPr>
              <a:t>年开始</a:t>
            </a:r>
            <a:r>
              <a:rPr dirty="0" smtClean="0" sz="2400" spc="0">
                <a:latin typeface="Microsoft YaHei UI"/>
                <a:cs typeface="Microsoft YaHei UI"/>
              </a:rPr>
              <a:t>)</a:t>
            </a:r>
            <a:endParaRPr sz="2400">
              <a:latin typeface="Microsoft YaHei UI"/>
              <a:cs typeface="Microsoft YaHei UI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mtClean="0" sz="2400">
                <a:latin typeface="Microsoft YaHei UI"/>
                <a:cs typeface="Microsoft YaHei UI"/>
              </a:rPr>
              <a:t>-	</a:t>
            </a:r>
            <a:r>
              <a:rPr dirty="0" smtClean="0" sz="2400">
                <a:latin typeface="Microsoft YaHei UI"/>
                <a:cs typeface="Microsoft YaHei UI"/>
              </a:rPr>
              <a:t>每天</a:t>
            </a:r>
            <a:endParaRPr sz="2400">
              <a:latin typeface="Microsoft YaHei UI"/>
              <a:cs typeface="Microsoft YaHei UI"/>
            </a:endParaRPr>
          </a:p>
          <a:p>
            <a:pPr algn="ctr" marR="1334770">
              <a:lnSpc>
                <a:spcPct val="100000"/>
              </a:lnSpc>
              <a:spcBef>
                <a:spcPts val="484"/>
              </a:spcBef>
              <a:tabLst>
                <a:tab pos="227965" algn="l"/>
              </a:tabLst>
            </a:pPr>
            <a:r>
              <a:rPr dirty="0" smtClean="0" sz="10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2000">
                <a:latin typeface="Microsoft YaHei UI"/>
                <a:cs typeface="Microsoft YaHei UI"/>
              </a:rPr>
              <a:t>抽取更多知识来补充给定本体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500"/>
              </a:lnSpc>
              <a:spcBef>
                <a:spcPts val="0"/>
              </a:spcBef>
            </a:pPr>
            <a:endParaRPr sz="500"/>
          </a:p>
          <a:p>
            <a:pPr algn="ctr" marR="1334770">
              <a:lnSpc>
                <a:spcPct val="100000"/>
              </a:lnSpc>
              <a:tabLst>
                <a:tab pos="227965" algn="l"/>
              </a:tabLst>
            </a:pPr>
            <a:r>
              <a:rPr dirty="0" smtClean="0" sz="1000">
                <a:solidFill>
                  <a:srgbClr val="CC0000"/>
                </a:solidFill>
                <a:latin typeface="Arial"/>
                <a:cs typeface="Arial"/>
              </a:rPr>
              <a:t>Ø	</a:t>
            </a:r>
            <a:r>
              <a:rPr dirty="0" smtClean="0" sz="2000">
                <a:latin typeface="Microsoft YaHei UI"/>
                <a:cs typeface="Microsoft YaHei UI"/>
              </a:rPr>
              <a:t>学习如何更好的构建抽取模型</a:t>
            </a:r>
            <a:endParaRPr sz="2000">
              <a:latin typeface="Microsoft YaHei UI"/>
              <a:cs typeface="Microsoft YaHei UI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dirty="0" smtClean="0" sz="1550" spc="3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mtClean="0" sz="2600" spc="300" b="1">
                <a:solidFill>
                  <a:srgbClr val="0000CC"/>
                </a:solidFill>
                <a:latin typeface="Microsoft YaHei UI"/>
                <a:cs typeface="Microsoft YaHei UI"/>
              </a:rPr>
              <a:t>结果：</a:t>
            </a:r>
            <a:r>
              <a:rPr dirty="0" smtClean="0" sz="2600" spc="300">
                <a:latin typeface="Microsoft YaHei UI"/>
                <a:cs typeface="Microsoft YaHei UI"/>
              </a:rPr>
              <a:t>超过9千万实例（不同置信度）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1891" y="24762"/>
            <a:ext cx="4272108" cy="916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985837"/>
            <a:ext cx="8080375" cy="155575"/>
          </a:xfrm>
          <a:custGeom>
            <a:avLst/>
            <a:gdLst/>
            <a:ahLst/>
            <a:cxnLst/>
            <a:rect l="l" t="t" r="r" b="b"/>
            <a:pathLst>
              <a:path w="8080375" h="155575">
                <a:moveTo>
                  <a:pt x="0" y="0"/>
                </a:moveTo>
                <a:lnTo>
                  <a:pt x="8080375" y="0"/>
                </a:lnTo>
                <a:lnTo>
                  <a:pt x="8080375" y="155575"/>
                </a:lnTo>
                <a:lnTo>
                  <a:pt x="0" y="155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4000">
                <a:latin typeface="Microsoft YaHei UI"/>
                <a:cs typeface="Microsoft YaHei UI"/>
              </a:rPr>
              <a:t>抽取结果示例</a:t>
            </a:r>
            <a:endParaRPr sz="40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47800"/>
            <a:ext cx="9144000" cy="394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96339" y="5885180"/>
            <a:ext cx="3201035" cy="378460"/>
          </a:xfrm>
          <a:prstGeom prst="rect">
            <a:avLst/>
          </a:prstGeom>
        </p:spPr>
        <p:txBody>
          <a:bodyPr wrap="square" lIns="0" tIns="0" rIns="0" bIns="0" rtlCol="0" vert="horz">
            <a:noAutofit/>
          </a:bodyPr>
          <a:lstStyle/>
          <a:p>
            <a:pPr marL="12700">
              <a:lnSpc>
                <a:spcPct val="100000"/>
              </a:lnSpc>
            </a:pPr>
            <a:r>
              <a:rPr dirty="0" smtClean="0" sz="2400" spc="-5">
                <a:latin typeface="Microsoft YaHei UI"/>
                <a:cs typeface="Microsoft YaHei UI"/>
                <a:hlinkClick r:id="rId3"/>
              </a:rPr>
              <a:t>h</a:t>
            </a:r>
            <a:r>
              <a:rPr dirty="0" smtClean="0" sz="2400" spc="0">
                <a:latin typeface="Microsoft YaHei UI"/>
                <a:cs typeface="Microsoft YaHei UI"/>
                <a:hlinkClick r:id="rId3"/>
              </a:rPr>
              <a:t>ttp</a:t>
            </a:r>
            <a:r>
              <a:rPr dirty="0" smtClean="0" sz="2400" spc="-5">
                <a:latin typeface="Microsoft YaHei UI"/>
                <a:cs typeface="Microsoft YaHei UI"/>
                <a:hlinkClick r:id="rId3"/>
              </a:rPr>
              <a:t>:</a:t>
            </a:r>
            <a:r>
              <a:rPr dirty="0" smtClean="0" sz="2400" spc="0">
                <a:latin typeface="Microsoft YaHei UI"/>
                <a:cs typeface="Microsoft YaHei UI"/>
                <a:hlinkClick r:id="rId3"/>
              </a:rPr>
              <a:t>//</a:t>
            </a:r>
            <a:r>
              <a:rPr dirty="0" smtClean="0" sz="2400" spc="70">
                <a:latin typeface="Microsoft YaHei UI"/>
                <a:cs typeface="Microsoft YaHei UI"/>
                <a:hlinkClick r:id="rId3"/>
              </a:rPr>
              <a:t>r</a:t>
            </a:r>
            <a:r>
              <a:rPr dirty="0" smtClean="0" sz="2400" spc="5">
                <a:latin typeface="Microsoft YaHei UI"/>
                <a:cs typeface="Microsoft YaHei UI"/>
                <a:hlinkClick r:id="rId3"/>
              </a:rPr>
              <a:t>t</a:t>
            </a:r>
            <a:r>
              <a:rPr dirty="0" smtClean="0" sz="2400" spc="-125">
                <a:latin typeface="Microsoft YaHei UI"/>
                <a:cs typeface="Microsoft YaHei UI"/>
                <a:hlinkClick r:id="rId3"/>
              </a:rPr>
              <a:t>w</a:t>
            </a:r>
            <a:r>
              <a:rPr dirty="0" smtClean="0" sz="2400" spc="-5">
                <a:latin typeface="Microsoft YaHei UI"/>
                <a:cs typeface="Microsoft YaHei UI"/>
                <a:hlinkClick r:id="rId3"/>
              </a:rPr>
              <a:t>.</a:t>
            </a:r>
            <a:r>
              <a:rPr dirty="0" smtClean="0" sz="2400" spc="0">
                <a:latin typeface="Microsoft YaHei UI"/>
                <a:cs typeface="Microsoft YaHei UI"/>
                <a:hlinkClick r:id="rId3"/>
              </a:rPr>
              <a:t>m</a:t>
            </a:r>
            <a:r>
              <a:rPr dirty="0" smtClean="0" sz="2400" spc="-5">
                <a:latin typeface="Microsoft YaHei UI"/>
                <a:cs typeface="Microsoft YaHei UI"/>
                <a:hlinkClick r:id="rId3"/>
              </a:rPr>
              <a:t>l</a:t>
            </a:r>
            <a:r>
              <a:rPr dirty="0" smtClean="0" sz="2400" spc="-5">
                <a:latin typeface="Microsoft YaHei UI"/>
                <a:cs typeface="Microsoft YaHei UI"/>
                <a:hlinkClick r:id="rId3"/>
              </a:rPr>
              <a:t>.</a:t>
            </a:r>
            <a:r>
              <a:rPr dirty="0" smtClean="0" sz="2400" spc="-5">
                <a:latin typeface="Microsoft YaHei UI"/>
                <a:cs typeface="Microsoft YaHei UI"/>
                <a:hlinkClick r:id="rId3"/>
              </a:rPr>
              <a:t>c</a:t>
            </a:r>
            <a:r>
              <a:rPr dirty="0" smtClean="0" sz="2400" spc="0">
                <a:latin typeface="Microsoft YaHei UI"/>
                <a:cs typeface="Microsoft YaHei UI"/>
                <a:hlinkClick r:id="rId3"/>
              </a:rPr>
              <a:t>m</a:t>
            </a:r>
            <a:r>
              <a:rPr dirty="0" smtClean="0" sz="2400" spc="-5">
                <a:latin typeface="Microsoft YaHei UI"/>
                <a:cs typeface="Microsoft YaHei UI"/>
                <a:hlinkClick r:id="rId3"/>
              </a:rPr>
              <a:t>u</a:t>
            </a:r>
            <a:r>
              <a:rPr dirty="0" smtClean="0" sz="2400" spc="-5">
                <a:latin typeface="Microsoft YaHei UI"/>
                <a:cs typeface="Microsoft YaHei UI"/>
                <a:hlinkClick r:id="rId3"/>
              </a:rPr>
              <a:t>.</a:t>
            </a:r>
            <a:r>
              <a:rPr dirty="0" smtClean="0" sz="2400" spc="0">
                <a:latin typeface="Microsoft YaHei UI"/>
                <a:cs typeface="Microsoft YaHei UI"/>
                <a:hlinkClick r:id="rId3"/>
              </a:rPr>
              <a:t>edu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CCKS2017V5</dc:title>
  <dcterms:created xsi:type="dcterms:W3CDTF">2018-05-13T00:04:33Z</dcterms:created>
  <dcterms:modified xsi:type="dcterms:W3CDTF">2018-05-13T00:04:33Z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2017-08-26T00:00:00Z</vt:filetime>
  </property>
  <property fmtid="{D5CDD505-2E9C-101B-9397-08002B2CF9AE}" pid="3" name="LastSaved">
    <vt:filetime>2018-05-12T00:00:00Z</vt:filetime>
  </property>
</Properties>
</file>